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81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00" b="1" i="0">
                <a:solidFill>
                  <a:srgbClr val="281F9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41801" y="919734"/>
            <a:ext cx="3171190" cy="436880"/>
          </a:xfrm>
          <a:prstGeom prst="rect">
            <a:avLst/>
          </a:prstGeom>
        </p:spPr>
        <p:txBody>
          <a:bodyPr wrap="square" lIns="0" tIns="0" rIns="0" bIns="0">
            <a:spAutoFit/>
          </a:bodyPr>
          <a:lstStyle>
            <a:lvl1pPr>
              <a:defRPr sz="2700" b="0" i="0">
                <a:solidFill>
                  <a:schemeClr val="bg1"/>
                </a:solidFill>
                <a:latin typeface="Arial"/>
                <a:cs typeface="Arial"/>
              </a:defRPr>
            </a:lvl1pPr>
          </a:lstStyle>
          <a:p>
            <a:endParaRPr/>
          </a:p>
        </p:txBody>
      </p:sp>
      <p:sp>
        <p:nvSpPr>
          <p:cNvPr id="3" name="Holder 3"/>
          <p:cNvSpPr>
            <a:spLocks noGrp="1"/>
          </p:cNvSpPr>
          <p:nvPr>
            <p:ph type="body" idx="1"/>
          </p:nvPr>
        </p:nvSpPr>
        <p:spPr>
          <a:xfrm>
            <a:off x="631189" y="1111465"/>
            <a:ext cx="7881620" cy="3279140"/>
          </a:xfrm>
          <a:prstGeom prst="rect">
            <a:avLst/>
          </a:prstGeom>
        </p:spPr>
        <p:txBody>
          <a:bodyPr wrap="square" lIns="0" tIns="0" rIns="0" bIns="0">
            <a:spAutoFit/>
          </a:bodyPr>
          <a:lstStyle>
            <a:lvl1pPr>
              <a:defRPr sz="1900" b="1" i="0">
                <a:solidFill>
                  <a:srgbClr val="281F9A"/>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10/3/2019</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hyperlink" Target="http://www.RebelNel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g"/><Relationship Id="rId3" Type="http://schemas.openxmlformats.org/officeDocument/2006/relationships/image" Target="../media/image35.png"/><Relationship Id="rId7" Type="http://schemas.openxmlformats.org/officeDocument/2006/relationships/image" Target="../media/image39.jpg"/><Relationship Id="rId12" Type="http://schemas.openxmlformats.org/officeDocument/2006/relationships/image" Target="../media/image44.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51.jpg"/><Relationship Id="rId4" Type="http://schemas.openxmlformats.org/officeDocument/2006/relationships/image" Target="../media/image50.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www.michiganfoundations.org/impact-investin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165091"/>
            <a:ext cx="1514856" cy="84277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35940" y="1030681"/>
            <a:ext cx="4885690" cy="757555"/>
          </a:xfrm>
          <a:prstGeom prst="rect">
            <a:avLst/>
          </a:prstGeom>
        </p:spPr>
        <p:txBody>
          <a:bodyPr vert="horz" wrap="square" lIns="0" tIns="12700" rIns="0" bIns="0" rtlCol="0">
            <a:spAutoFit/>
          </a:bodyPr>
          <a:lstStyle/>
          <a:p>
            <a:pPr marL="12700">
              <a:lnSpc>
                <a:spcPct val="100000"/>
              </a:lnSpc>
              <a:spcBef>
                <a:spcPts val="100"/>
              </a:spcBef>
            </a:pPr>
            <a:r>
              <a:rPr sz="4800" b="1" spc="-60" dirty="0">
                <a:solidFill>
                  <a:srgbClr val="184188"/>
                </a:solidFill>
                <a:latin typeface="Calibri"/>
                <a:cs typeface="Calibri"/>
              </a:rPr>
              <a:t>IMPACT</a:t>
            </a:r>
            <a:r>
              <a:rPr sz="4800" b="1" spc="-85" dirty="0">
                <a:solidFill>
                  <a:srgbClr val="184188"/>
                </a:solidFill>
                <a:latin typeface="Calibri"/>
                <a:cs typeface="Calibri"/>
              </a:rPr>
              <a:t> </a:t>
            </a:r>
            <a:r>
              <a:rPr sz="4800" b="1" spc="-15" dirty="0">
                <a:solidFill>
                  <a:srgbClr val="184188"/>
                </a:solidFill>
                <a:latin typeface="Calibri"/>
                <a:cs typeface="Calibri"/>
              </a:rPr>
              <a:t>INVESTING</a:t>
            </a:r>
            <a:endParaRPr sz="4800">
              <a:latin typeface="Calibri"/>
              <a:cs typeface="Calibri"/>
            </a:endParaRPr>
          </a:p>
        </p:txBody>
      </p:sp>
      <p:sp>
        <p:nvSpPr>
          <p:cNvPr id="5" name="object 5"/>
          <p:cNvSpPr txBox="1"/>
          <p:nvPr/>
        </p:nvSpPr>
        <p:spPr>
          <a:xfrm>
            <a:off x="535940" y="2230818"/>
            <a:ext cx="5841365" cy="685165"/>
          </a:xfrm>
          <a:prstGeom prst="rect">
            <a:avLst/>
          </a:prstGeom>
        </p:spPr>
        <p:txBody>
          <a:bodyPr vert="horz" wrap="square" lIns="0" tIns="67945" rIns="0" bIns="0" rtlCol="0">
            <a:spAutoFit/>
          </a:bodyPr>
          <a:lstStyle/>
          <a:p>
            <a:pPr marL="12700">
              <a:lnSpc>
                <a:spcPct val="100000"/>
              </a:lnSpc>
              <a:spcBef>
                <a:spcPts val="535"/>
              </a:spcBef>
            </a:pPr>
            <a:r>
              <a:rPr sz="1800" spc="-5" dirty="0">
                <a:solidFill>
                  <a:srgbClr val="184188"/>
                </a:solidFill>
                <a:latin typeface="Arial"/>
                <a:cs typeface="Arial"/>
              </a:rPr>
              <a:t>Presented </a:t>
            </a:r>
            <a:r>
              <a:rPr sz="1800" dirty="0">
                <a:solidFill>
                  <a:srgbClr val="184188"/>
                </a:solidFill>
                <a:latin typeface="Arial"/>
                <a:cs typeface="Arial"/>
              </a:rPr>
              <a:t>to </a:t>
            </a:r>
            <a:r>
              <a:rPr sz="1800" spc="-5" dirty="0">
                <a:solidFill>
                  <a:srgbClr val="184188"/>
                </a:solidFill>
                <a:latin typeface="Arial"/>
                <a:cs typeface="Arial"/>
              </a:rPr>
              <a:t>Northeast Michigan Estate </a:t>
            </a:r>
            <a:r>
              <a:rPr sz="1800" spc="-10" dirty="0">
                <a:solidFill>
                  <a:srgbClr val="184188"/>
                </a:solidFill>
                <a:latin typeface="Arial"/>
                <a:cs typeface="Arial"/>
              </a:rPr>
              <a:t>Planning</a:t>
            </a:r>
            <a:r>
              <a:rPr sz="1800" spc="80" dirty="0">
                <a:solidFill>
                  <a:srgbClr val="184188"/>
                </a:solidFill>
                <a:latin typeface="Arial"/>
                <a:cs typeface="Arial"/>
              </a:rPr>
              <a:t> </a:t>
            </a:r>
            <a:r>
              <a:rPr sz="1800" spc="-5" dirty="0">
                <a:solidFill>
                  <a:srgbClr val="184188"/>
                </a:solidFill>
                <a:latin typeface="Arial"/>
                <a:cs typeface="Arial"/>
              </a:rPr>
              <a:t>Council</a:t>
            </a:r>
            <a:endParaRPr sz="1800">
              <a:latin typeface="Arial"/>
              <a:cs typeface="Arial"/>
            </a:endParaRPr>
          </a:p>
          <a:p>
            <a:pPr marL="12700">
              <a:lnSpc>
                <a:spcPct val="100000"/>
              </a:lnSpc>
              <a:spcBef>
                <a:spcPts val="434"/>
              </a:spcBef>
            </a:pPr>
            <a:r>
              <a:rPr sz="1800" spc="-5" dirty="0">
                <a:solidFill>
                  <a:srgbClr val="184188"/>
                </a:solidFill>
                <a:latin typeface="Arial"/>
                <a:cs typeface="Arial"/>
              </a:rPr>
              <a:t>September 26,</a:t>
            </a:r>
            <a:r>
              <a:rPr sz="1800" spc="15" dirty="0">
                <a:solidFill>
                  <a:srgbClr val="184188"/>
                </a:solidFill>
                <a:latin typeface="Arial"/>
                <a:cs typeface="Arial"/>
              </a:rPr>
              <a:t> </a:t>
            </a:r>
            <a:r>
              <a:rPr sz="1800" spc="-5" dirty="0">
                <a:solidFill>
                  <a:srgbClr val="184188"/>
                </a:solidFill>
                <a:latin typeface="Arial"/>
                <a:cs typeface="Arial"/>
              </a:rPr>
              <a:t>2019</a:t>
            </a:r>
            <a:endParaRPr sz="1800">
              <a:latin typeface="Arial"/>
              <a:cs typeface="Arial"/>
            </a:endParaRPr>
          </a:p>
        </p:txBody>
      </p:sp>
      <p:sp>
        <p:nvSpPr>
          <p:cNvPr id="6" name="object 6"/>
          <p:cNvSpPr/>
          <p:nvPr/>
        </p:nvSpPr>
        <p:spPr>
          <a:xfrm>
            <a:off x="457200" y="3637788"/>
            <a:ext cx="2590800" cy="55168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165091"/>
            <a:ext cx="1514856" cy="84277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158646" y="2290064"/>
            <a:ext cx="6826250" cy="513715"/>
          </a:xfrm>
          <a:prstGeom prst="rect">
            <a:avLst/>
          </a:prstGeom>
        </p:spPr>
        <p:txBody>
          <a:bodyPr vert="horz" wrap="square" lIns="0" tIns="12700" rIns="0" bIns="0" rtlCol="0">
            <a:spAutoFit/>
          </a:bodyPr>
          <a:lstStyle/>
          <a:p>
            <a:pPr marL="12700">
              <a:lnSpc>
                <a:spcPct val="100000"/>
              </a:lnSpc>
              <a:spcBef>
                <a:spcPts val="100"/>
              </a:spcBef>
            </a:pPr>
            <a:r>
              <a:rPr sz="3200" b="1" spc="-45" dirty="0">
                <a:latin typeface="Calibri"/>
                <a:cs typeface="Calibri"/>
              </a:rPr>
              <a:t>IMPACT </a:t>
            </a:r>
            <a:r>
              <a:rPr sz="3200" b="1" spc="-10" dirty="0">
                <a:latin typeface="Calibri"/>
                <a:cs typeface="Calibri"/>
              </a:rPr>
              <a:t>INVESTING </a:t>
            </a:r>
            <a:r>
              <a:rPr sz="3200" b="1" dirty="0">
                <a:latin typeface="Calibri"/>
                <a:cs typeface="Calibri"/>
              </a:rPr>
              <a:t>IN </a:t>
            </a:r>
            <a:r>
              <a:rPr sz="3200" b="1" spc="-5" dirty="0">
                <a:latin typeface="Calibri"/>
                <a:cs typeface="Calibri"/>
              </a:rPr>
              <a:t>THE</a:t>
            </a:r>
            <a:r>
              <a:rPr sz="3200" b="1" spc="30" dirty="0">
                <a:latin typeface="Calibri"/>
                <a:cs typeface="Calibri"/>
              </a:rPr>
              <a:t> </a:t>
            </a:r>
            <a:r>
              <a:rPr sz="3200" b="1" spc="-10" dirty="0">
                <a:latin typeface="Calibri"/>
                <a:cs typeface="Calibri"/>
              </a:rPr>
              <a:t>COMMUNITY</a:t>
            </a:r>
            <a:endParaRPr sz="32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83" cy="514347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52064" y="1685982"/>
            <a:ext cx="3308437" cy="17104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75942" y="2797754"/>
            <a:ext cx="219748" cy="51312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064272" y="2797754"/>
            <a:ext cx="3284020" cy="51312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64272" y="3543008"/>
            <a:ext cx="3296229" cy="14660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064272" y="4324913"/>
            <a:ext cx="3284020" cy="8552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6592458" y="1661548"/>
            <a:ext cx="488330" cy="195476"/>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592458" y="3543008"/>
            <a:ext cx="488330" cy="146607"/>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592458" y="4324913"/>
            <a:ext cx="476121" cy="158824"/>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7190662" y="1661548"/>
            <a:ext cx="500538" cy="195476"/>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519206" y="1389714"/>
            <a:ext cx="1782445" cy="0"/>
          </a:xfrm>
          <a:custGeom>
            <a:avLst/>
            <a:gdLst/>
            <a:ahLst/>
            <a:cxnLst/>
            <a:rect l="l" t="t" r="r" b="b"/>
            <a:pathLst>
              <a:path w="1782445">
                <a:moveTo>
                  <a:pt x="0" y="0"/>
                </a:moveTo>
                <a:lnTo>
                  <a:pt x="1782404" y="0"/>
                </a:lnTo>
              </a:path>
            </a:pathLst>
          </a:custGeom>
          <a:ln w="27488">
            <a:solidFill>
              <a:srgbClr val="000000"/>
            </a:solidFill>
          </a:ln>
        </p:spPr>
        <p:txBody>
          <a:bodyPr wrap="square" lIns="0" tIns="0" rIns="0" bIns="0" rtlCol="0"/>
          <a:lstStyle/>
          <a:p>
            <a:endParaRPr/>
          </a:p>
        </p:txBody>
      </p:sp>
      <p:sp>
        <p:nvSpPr>
          <p:cNvPr id="13" name="object 13"/>
          <p:cNvSpPr/>
          <p:nvPr/>
        </p:nvSpPr>
        <p:spPr>
          <a:xfrm>
            <a:off x="1037701" y="1383606"/>
            <a:ext cx="1846580" cy="0"/>
          </a:xfrm>
          <a:custGeom>
            <a:avLst/>
            <a:gdLst/>
            <a:ahLst/>
            <a:cxnLst/>
            <a:rect l="l" t="t" r="r" b="b"/>
            <a:pathLst>
              <a:path w="1846580">
                <a:moveTo>
                  <a:pt x="0" y="0"/>
                </a:moveTo>
                <a:lnTo>
                  <a:pt x="1846498" y="0"/>
                </a:lnTo>
              </a:path>
            </a:pathLst>
          </a:custGeom>
          <a:ln w="24434">
            <a:solidFill>
              <a:srgbClr val="000000"/>
            </a:solidFill>
          </a:ln>
        </p:spPr>
        <p:txBody>
          <a:bodyPr wrap="square" lIns="0" tIns="0" rIns="0" bIns="0" rtlCol="0"/>
          <a:lstStyle/>
          <a:p>
            <a:endParaRPr/>
          </a:p>
        </p:txBody>
      </p:sp>
      <p:sp>
        <p:nvSpPr>
          <p:cNvPr id="14" name="object 14"/>
          <p:cNvSpPr/>
          <p:nvPr/>
        </p:nvSpPr>
        <p:spPr>
          <a:xfrm>
            <a:off x="4443803" y="1682929"/>
            <a:ext cx="754380" cy="0"/>
          </a:xfrm>
          <a:custGeom>
            <a:avLst/>
            <a:gdLst/>
            <a:ahLst/>
            <a:cxnLst/>
            <a:rect l="l" t="t" r="r" b="b"/>
            <a:pathLst>
              <a:path w="754379">
                <a:moveTo>
                  <a:pt x="0" y="0"/>
                </a:moveTo>
                <a:lnTo>
                  <a:pt x="753859" y="0"/>
                </a:lnTo>
              </a:path>
            </a:pathLst>
          </a:custGeom>
          <a:ln w="3175">
            <a:solidFill>
              <a:srgbClr val="000000"/>
            </a:solidFill>
          </a:ln>
        </p:spPr>
        <p:txBody>
          <a:bodyPr wrap="square" lIns="0" tIns="0" rIns="0" bIns="0" rtlCol="0"/>
          <a:lstStyle/>
          <a:p>
            <a:endParaRPr/>
          </a:p>
        </p:txBody>
      </p:sp>
      <p:sp>
        <p:nvSpPr>
          <p:cNvPr id="15" name="object 15"/>
          <p:cNvSpPr/>
          <p:nvPr/>
        </p:nvSpPr>
        <p:spPr>
          <a:xfrm>
            <a:off x="5670732" y="1682929"/>
            <a:ext cx="631825" cy="0"/>
          </a:xfrm>
          <a:custGeom>
            <a:avLst/>
            <a:gdLst/>
            <a:ahLst/>
            <a:cxnLst/>
            <a:rect l="l" t="t" r="r" b="b"/>
            <a:pathLst>
              <a:path w="631825">
                <a:moveTo>
                  <a:pt x="0" y="0"/>
                </a:moveTo>
                <a:lnTo>
                  <a:pt x="631777" y="0"/>
                </a:lnTo>
              </a:path>
            </a:pathLst>
          </a:custGeom>
          <a:ln w="15271">
            <a:solidFill>
              <a:srgbClr val="000000"/>
            </a:solidFill>
          </a:ln>
        </p:spPr>
        <p:txBody>
          <a:bodyPr wrap="square" lIns="0" tIns="0" rIns="0" bIns="0" rtlCol="0"/>
          <a:lstStyle/>
          <a:p>
            <a:endParaRPr/>
          </a:p>
        </p:txBody>
      </p:sp>
      <p:sp>
        <p:nvSpPr>
          <p:cNvPr id="16" name="object 16"/>
          <p:cNvSpPr/>
          <p:nvPr/>
        </p:nvSpPr>
        <p:spPr>
          <a:xfrm>
            <a:off x="3049010" y="1786776"/>
            <a:ext cx="995044" cy="0"/>
          </a:xfrm>
          <a:custGeom>
            <a:avLst/>
            <a:gdLst/>
            <a:ahLst/>
            <a:cxnLst/>
            <a:rect l="l" t="t" r="r" b="b"/>
            <a:pathLst>
              <a:path w="995045">
                <a:moveTo>
                  <a:pt x="0" y="0"/>
                </a:moveTo>
                <a:lnTo>
                  <a:pt x="994972" y="0"/>
                </a:lnTo>
              </a:path>
            </a:pathLst>
          </a:custGeom>
          <a:ln w="67195">
            <a:solidFill>
              <a:srgbClr val="000000"/>
            </a:solidFill>
          </a:ln>
        </p:spPr>
        <p:txBody>
          <a:bodyPr wrap="square" lIns="0" tIns="0" rIns="0" bIns="0" rtlCol="0"/>
          <a:lstStyle/>
          <a:p>
            <a:endParaRPr/>
          </a:p>
        </p:txBody>
      </p:sp>
      <p:sp>
        <p:nvSpPr>
          <p:cNvPr id="17" name="object 17"/>
          <p:cNvSpPr/>
          <p:nvPr/>
        </p:nvSpPr>
        <p:spPr>
          <a:xfrm>
            <a:off x="4043983" y="1736380"/>
            <a:ext cx="186690" cy="100965"/>
          </a:xfrm>
          <a:custGeom>
            <a:avLst/>
            <a:gdLst/>
            <a:ahLst/>
            <a:cxnLst/>
            <a:rect l="l" t="t" r="r" b="b"/>
            <a:pathLst>
              <a:path w="186689" h="100964">
                <a:moveTo>
                  <a:pt x="0" y="0"/>
                </a:moveTo>
                <a:lnTo>
                  <a:pt x="186175" y="0"/>
                </a:lnTo>
                <a:lnTo>
                  <a:pt x="186175" y="100792"/>
                </a:lnTo>
                <a:lnTo>
                  <a:pt x="0" y="100792"/>
                </a:lnTo>
                <a:lnTo>
                  <a:pt x="0" y="0"/>
                </a:lnTo>
                <a:close/>
              </a:path>
            </a:pathLst>
          </a:custGeom>
          <a:solidFill>
            <a:srgbClr val="000000"/>
          </a:solidFill>
        </p:spPr>
        <p:txBody>
          <a:bodyPr wrap="square" lIns="0" tIns="0" rIns="0" bIns="0" rtlCol="0"/>
          <a:lstStyle/>
          <a:p>
            <a:endParaRPr/>
          </a:p>
        </p:txBody>
      </p:sp>
      <p:sp>
        <p:nvSpPr>
          <p:cNvPr id="18" name="object 18"/>
          <p:cNvSpPr/>
          <p:nvPr/>
        </p:nvSpPr>
        <p:spPr>
          <a:xfrm>
            <a:off x="4230159" y="1786776"/>
            <a:ext cx="805815" cy="0"/>
          </a:xfrm>
          <a:custGeom>
            <a:avLst/>
            <a:gdLst/>
            <a:ahLst/>
            <a:cxnLst/>
            <a:rect l="l" t="t" r="r" b="b"/>
            <a:pathLst>
              <a:path w="805814">
                <a:moveTo>
                  <a:pt x="0" y="0"/>
                </a:moveTo>
                <a:lnTo>
                  <a:pt x="805744" y="0"/>
                </a:lnTo>
              </a:path>
            </a:pathLst>
          </a:custGeom>
          <a:ln w="67195">
            <a:solidFill>
              <a:srgbClr val="000000"/>
            </a:solidFill>
          </a:ln>
        </p:spPr>
        <p:txBody>
          <a:bodyPr wrap="square" lIns="0" tIns="0" rIns="0" bIns="0" rtlCol="0"/>
          <a:lstStyle/>
          <a:p>
            <a:endParaRPr/>
          </a:p>
        </p:txBody>
      </p:sp>
      <p:sp>
        <p:nvSpPr>
          <p:cNvPr id="19" name="object 19"/>
          <p:cNvSpPr/>
          <p:nvPr/>
        </p:nvSpPr>
        <p:spPr>
          <a:xfrm>
            <a:off x="5035903" y="1786776"/>
            <a:ext cx="506730" cy="0"/>
          </a:xfrm>
          <a:custGeom>
            <a:avLst/>
            <a:gdLst/>
            <a:ahLst/>
            <a:cxnLst/>
            <a:rect l="l" t="t" r="r" b="b"/>
            <a:pathLst>
              <a:path w="506729">
                <a:moveTo>
                  <a:pt x="0" y="0"/>
                </a:moveTo>
                <a:lnTo>
                  <a:pt x="506642" y="0"/>
                </a:lnTo>
              </a:path>
            </a:pathLst>
          </a:custGeom>
          <a:ln w="100792">
            <a:solidFill>
              <a:srgbClr val="000000"/>
            </a:solidFill>
          </a:ln>
        </p:spPr>
        <p:txBody>
          <a:bodyPr wrap="square" lIns="0" tIns="0" rIns="0" bIns="0" rtlCol="0"/>
          <a:lstStyle/>
          <a:p>
            <a:endParaRPr/>
          </a:p>
        </p:txBody>
      </p:sp>
      <p:sp>
        <p:nvSpPr>
          <p:cNvPr id="20" name="object 20"/>
          <p:cNvSpPr/>
          <p:nvPr/>
        </p:nvSpPr>
        <p:spPr>
          <a:xfrm>
            <a:off x="5530338" y="1682929"/>
            <a:ext cx="0" cy="73660"/>
          </a:xfrm>
          <a:custGeom>
            <a:avLst/>
            <a:gdLst/>
            <a:ahLst/>
            <a:cxnLst/>
            <a:rect l="l" t="t" r="r" b="b"/>
            <a:pathLst>
              <a:path h="73660">
                <a:moveTo>
                  <a:pt x="0" y="0"/>
                </a:moveTo>
                <a:lnTo>
                  <a:pt x="0" y="73303"/>
                </a:lnTo>
              </a:path>
            </a:pathLst>
          </a:custGeom>
          <a:ln w="24416">
            <a:solidFill>
              <a:srgbClr val="000000"/>
            </a:solidFill>
          </a:ln>
        </p:spPr>
        <p:txBody>
          <a:bodyPr wrap="square" lIns="0" tIns="0" rIns="0" bIns="0" rtlCol="0"/>
          <a:lstStyle/>
          <a:p>
            <a:endParaRPr/>
          </a:p>
        </p:txBody>
      </p:sp>
      <p:sp>
        <p:nvSpPr>
          <p:cNvPr id="21" name="object 21"/>
          <p:cNvSpPr/>
          <p:nvPr/>
        </p:nvSpPr>
        <p:spPr>
          <a:xfrm>
            <a:off x="5530338" y="1817319"/>
            <a:ext cx="0" cy="498475"/>
          </a:xfrm>
          <a:custGeom>
            <a:avLst/>
            <a:gdLst/>
            <a:ahLst/>
            <a:cxnLst/>
            <a:rect l="l" t="t" r="r" b="b"/>
            <a:pathLst>
              <a:path h="498475">
                <a:moveTo>
                  <a:pt x="0" y="0"/>
                </a:moveTo>
                <a:lnTo>
                  <a:pt x="0" y="497853"/>
                </a:lnTo>
              </a:path>
            </a:pathLst>
          </a:custGeom>
          <a:ln w="24416">
            <a:solidFill>
              <a:srgbClr val="000000"/>
            </a:solidFill>
          </a:ln>
        </p:spPr>
        <p:txBody>
          <a:bodyPr wrap="square" lIns="0" tIns="0" rIns="0" bIns="0" rtlCol="0"/>
          <a:lstStyle/>
          <a:p>
            <a:endParaRPr/>
          </a:p>
        </p:txBody>
      </p:sp>
      <p:sp>
        <p:nvSpPr>
          <p:cNvPr id="22" name="object 22"/>
          <p:cNvSpPr/>
          <p:nvPr/>
        </p:nvSpPr>
        <p:spPr>
          <a:xfrm>
            <a:off x="5518129" y="1786776"/>
            <a:ext cx="153035" cy="0"/>
          </a:xfrm>
          <a:custGeom>
            <a:avLst/>
            <a:gdLst/>
            <a:ahLst/>
            <a:cxnLst/>
            <a:rect l="l" t="t" r="r" b="b"/>
            <a:pathLst>
              <a:path w="153035">
                <a:moveTo>
                  <a:pt x="0" y="0"/>
                </a:moveTo>
                <a:lnTo>
                  <a:pt x="152603" y="0"/>
                </a:lnTo>
              </a:path>
            </a:pathLst>
          </a:custGeom>
          <a:ln w="61086">
            <a:solidFill>
              <a:srgbClr val="000000"/>
            </a:solidFill>
          </a:ln>
        </p:spPr>
        <p:txBody>
          <a:bodyPr wrap="square" lIns="0" tIns="0" rIns="0" bIns="0" rtlCol="0"/>
          <a:lstStyle/>
          <a:p>
            <a:endParaRPr/>
          </a:p>
        </p:txBody>
      </p:sp>
      <p:sp>
        <p:nvSpPr>
          <p:cNvPr id="23" name="object 23"/>
          <p:cNvSpPr/>
          <p:nvPr/>
        </p:nvSpPr>
        <p:spPr>
          <a:xfrm>
            <a:off x="6302509" y="1676820"/>
            <a:ext cx="0" cy="492125"/>
          </a:xfrm>
          <a:custGeom>
            <a:avLst/>
            <a:gdLst/>
            <a:ahLst/>
            <a:cxnLst/>
            <a:rect l="l" t="t" r="r" b="b"/>
            <a:pathLst>
              <a:path h="492125">
                <a:moveTo>
                  <a:pt x="0" y="491745"/>
                </a:moveTo>
                <a:lnTo>
                  <a:pt x="0" y="0"/>
                </a:lnTo>
              </a:path>
            </a:pathLst>
          </a:custGeom>
          <a:ln w="15260">
            <a:solidFill>
              <a:srgbClr val="000000"/>
            </a:solidFill>
          </a:ln>
        </p:spPr>
        <p:txBody>
          <a:bodyPr wrap="square" lIns="0" tIns="0" rIns="0" bIns="0" rtlCol="0"/>
          <a:lstStyle/>
          <a:p>
            <a:endParaRPr/>
          </a:p>
        </p:txBody>
      </p:sp>
      <p:sp>
        <p:nvSpPr>
          <p:cNvPr id="24" name="object 24"/>
          <p:cNvSpPr/>
          <p:nvPr/>
        </p:nvSpPr>
        <p:spPr>
          <a:xfrm>
            <a:off x="1220825" y="1786776"/>
            <a:ext cx="0" cy="247650"/>
          </a:xfrm>
          <a:custGeom>
            <a:avLst/>
            <a:gdLst/>
            <a:ahLst/>
            <a:cxnLst/>
            <a:rect l="l" t="t" r="r" b="b"/>
            <a:pathLst>
              <a:path h="247650">
                <a:moveTo>
                  <a:pt x="0" y="247399"/>
                </a:moveTo>
                <a:lnTo>
                  <a:pt x="0" y="0"/>
                </a:lnTo>
              </a:path>
            </a:pathLst>
          </a:custGeom>
          <a:ln w="3175">
            <a:solidFill>
              <a:srgbClr val="000000"/>
            </a:solidFill>
          </a:ln>
        </p:spPr>
        <p:txBody>
          <a:bodyPr wrap="square" lIns="0" tIns="0" rIns="0" bIns="0" rtlCol="0"/>
          <a:lstStyle/>
          <a:p>
            <a:endParaRPr/>
          </a:p>
        </p:txBody>
      </p:sp>
      <p:sp>
        <p:nvSpPr>
          <p:cNvPr id="25" name="object 25"/>
          <p:cNvSpPr/>
          <p:nvPr/>
        </p:nvSpPr>
        <p:spPr>
          <a:xfrm>
            <a:off x="3055115" y="1682929"/>
            <a:ext cx="0" cy="632460"/>
          </a:xfrm>
          <a:custGeom>
            <a:avLst/>
            <a:gdLst/>
            <a:ahLst/>
            <a:cxnLst/>
            <a:rect l="l" t="t" r="r" b="b"/>
            <a:pathLst>
              <a:path h="632460">
                <a:moveTo>
                  <a:pt x="0" y="632243"/>
                </a:moveTo>
                <a:lnTo>
                  <a:pt x="0" y="0"/>
                </a:lnTo>
              </a:path>
            </a:pathLst>
          </a:custGeom>
          <a:ln w="24416">
            <a:solidFill>
              <a:srgbClr val="000000"/>
            </a:solidFill>
          </a:ln>
        </p:spPr>
        <p:txBody>
          <a:bodyPr wrap="square" lIns="0" tIns="0" rIns="0" bIns="0" rtlCol="0"/>
          <a:lstStyle/>
          <a:p>
            <a:endParaRPr/>
          </a:p>
        </p:txBody>
      </p:sp>
      <p:sp>
        <p:nvSpPr>
          <p:cNvPr id="26" name="object 26"/>
          <p:cNvSpPr/>
          <p:nvPr/>
        </p:nvSpPr>
        <p:spPr>
          <a:xfrm>
            <a:off x="1220825" y="2034176"/>
            <a:ext cx="0" cy="391160"/>
          </a:xfrm>
          <a:custGeom>
            <a:avLst/>
            <a:gdLst/>
            <a:ahLst/>
            <a:cxnLst/>
            <a:rect l="l" t="t" r="r" b="b"/>
            <a:pathLst>
              <a:path h="391160">
                <a:moveTo>
                  <a:pt x="0" y="390952"/>
                </a:moveTo>
                <a:lnTo>
                  <a:pt x="0" y="0"/>
                </a:lnTo>
              </a:path>
            </a:pathLst>
          </a:custGeom>
          <a:ln w="9156">
            <a:solidFill>
              <a:srgbClr val="000000"/>
            </a:solidFill>
          </a:ln>
        </p:spPr>
        <p:txBody>
          <a:bodyPr wrap="square" lIns="0" tIns="0" rIns="0" bIns="0" rtlCol="0"/>
          <a:lstStyle/>
          <a:p>
            <a:endParaRPr/>
          </a:p>
        </p:txBody>
      </p:sp>
      <p:sp>
        <p:nvSpPr>
          <p:cNvPr id="27" name="object 27"/>
          <p:cNvSpPr/>
          <p:nvPr/>
        </p:nvSpPr>
        <p:spPr>
          <a:xfrm>
            <a:off x="3049010" y="2168566"/>
            <a:ext cx="979805" cy="0"/>
          </a:xfrm>
          <a:custGeom>
            <a:avLst/>
            <a:gdLst/>
            <a:ahLst/>
            <a:cxnLst/>
            <a:rect l="l" t="t" r="r" b="b"/>
            <a:pathLst>
              <a:path w="979804">
                <a:moveTo>
                  <a:pt x="0" y="0"/>
                </a:moveTo>
                <a:lnTo>
                  <a:pt x="979712" y="0"/>
                </a:lnTo>
              </a:path>
            </a:pathLst>
          </a:custGeom>
          <a:ln w="3175">
            <a:solidFill>
              <a:srgbClr val="000000"/>
            </a:solidFill>
          </a:ln>
        </p:spPr>
        <p:txBody>
          <a:bodyPr wrap="square" lIns="0" tIns="0" rIns="0" bIns="0" rtlCol="0"/>
          <a:lstStyle/>
          <a:p>
            <a:endParaRPr/>
          </a:p>
        </p:txBody>
      </p:sp>
      <p:sp>
        <p:nvSpPr>
          <p:cNvPr id="28" name="object 28"/>
          <p:cNvSpPr/>
          <p:nvPr/>
        </p:nvSpPr>
        <p:spPr>
          <a:xfrm>
            <a:off x="4043983" y="2034176"/>
            <a:ext cx="0" cy="100965"/>
          </a:xfrm>
          <a:custGeom>
            <a:avLst/>
            <a:gdLst/>
            <a:ahLst/>
            <a:cxnLst/>
            <a:rect l="l" t="t" r="r" b="b"/>
            <a:pathLst>
              <a:path h="100964">
                <a:moveTo>
                  <a:pt x="0" y="0"/>
                </a:moveTo>
                <a:lnTo>
                  <a:pt x="0" y="100792"/>
                </a:lnTo>
              </a:path>
            </a:pathLst>
          </a:custGeom>
          <a:ln w="30520">
            <a:solidFill>
              <a:srgbClr val="000000"/>
            </a:solidFill>
          </a:ln>
        </p:spPr>
        <p:txBody>
          <a:bodyPr wrap="square" lIns="0" tIns="0" rIns="0" bIns="0" rtlCol="0"/>
          <a:lstStyle/>
          <a:p>
            <a:endParaRPr/>
          </a:p>
        </p:txBody>
      </p:sp>
      <p:sp>
        <p:nvSpPr>
          <p:cNvPr id="29" name="object 29"/>
          <p:cNvSpPr/>
          <p:nvPr/>
        </p:nvSpPr>
        <p:spPr>
          <a:xfrm>
            <a:off x="4043983" y="2202163"/>
            <a:ext cx="0" cy="113030"/>
          </a:xfrm>
          <a:custGeom>
            <a:avLst/>
            <a:gdLst/>
            <a:ahLst/>
            <a:cxnLst/>
            <a:rect l="l" t="t" r="r" b="b"/>
            <a:pathLst>
              <a:path h="113030">
                <a:moveTo>
                  <a:pt x="0" y="0"/>
                </a:moveTo>
                <a:lnTo>
                  <a:pt x="0" y="113009"/>
                </a:lnTo>
              </a:path>
            </a:pathLst>
          </a:custGeom>
          <a:ln w="30520">
            <a:solidFill>
              <a:srgbClr val="000000"/>
            </a:solidFill>
          </a:ln>
        </p:spPr>
        <p:txBody>
          <a:bodyPr wrap="square" lIns="0" tIns="0" rIns="0" bIns="0" rtlCol="0"/>
          <a:lstStyle/>
          <a:p>
            <a:endParaRPr/>
          </a:p>
        </p:txBody>
      </p:sp>
      <p:sp>
        <p:nvSpPr>
          <p:cNvPr id="30" name="object 30"/>
          <p:cNvSpPr/>
          <p:nvPr/>
        </p:nvSpPr>
        <p:spPr>
          <a:xfrm>
            <a:off x="4028723" y="2168566"/>
            <a:ext cx="1007744" cy="0"/>
          </a:xfrm>
          <a:custGeom>
            <a:avLst/>
            <a:gdLst/>
            <a:ahLst/>
            <a:cxnLst/>
            <a:rect l="l" t="t" r="r" b="b"/>
            <a:pathLst>
              <a:path w="1007745">
                <a:moveTo>
                  <a:pt x="0" y="0"/>
                </a:moveTo>
                <a:lnTo>
                  <a:pt x="1007180" y="0"/>
                </a:lnTo>
              </a:path>
            </a:pathLst>
          </a:custGeom>
          <a:ln w="67195">
            <a:solidFill>
              <a:srgbClr val="000000"/>
            </a:solidFill>
          </a:ln>
        </p:spPr>
        <p:txBody>
          <a:bodyPr wrap="square" lIns="0" tIns="0" rIns="0" bIns="0" rtlCol="0"/>
          <a:lstStyle/>
          <a:p>
            <a:endParaRPr/>
          </a:p>
        </p:txBody>
      </p:sp>
      <p:sp>
        <p:nvSpPr>
          <p:cNvPr id="31" name="object 31"/>
          <p:cNvSpPr/>
          <p:nvPr/>
        </p:nvSpPr>
        <p:spPr>
          <a:xfrm>
            <a:off x="5035903" y="2168566"/>
            <a:ext cx="161925" cy="0"/>
          </a:xfrm>
          <a:custGeom>
            <a:avLst/>
            <a:gdLst/>
            <a:ahLst/>
            <a:cxnLst/>
            <a:rect l="l" t="t" r="r" b="b"/>
            <a:pathLst>
              <a:path w="161925">
                <a:moveTo>
                  <a:pt x="0" y="0"/>
                </a:moveTo>
                <a:lnTo>
                  <a:pt x="161759" y="0"/>
                </a:lnTo>
              </a:path>
            </a:pathLst>
          </a:custGeom>
          <a:ln w="30543">
            <a:solidFill>
              <a:srgbClr val="000000"/>
            </a:solidFill>
          </a:ln>
        </p:spPr>
        <p:txBody>
          <a:bodyPr wrap="square" lIns="0" tIns="0" rIns="0" bIns="0" rtlCol="0"/>
          <a:lstStyle/>
          <a:p>
            <a:endParaRPr/>
          </a:p>
        </p:txBody>
      </p:sp>
      <p:sp>
        <p:nvSpPr>
          <p:cNvPr id="32" name="object 32"/>
          <p:cNvSpPr/>
          <p:nvPr/>
        </p:nvSpPr>
        <p:spPr>
          <a:xfrm>
            <a:off x="4822259" y="2141077"/>
            <a:ext cx="0" cy="174625"/>
          </a:xfrm>
          <a:custGeom>
            <a:avLst/>
            <a:gdLst/>
            <a:ahLst/>
            <a:cxnLst/>
            <a:rect l="l" t="t" r="r" b="b"/>
            <a:pathLst>
              <a:path h="174625">
                <a:moveTo>
                  <a:pt x="0" y="174096"/>
                </a:moveTo>
                <a:lnTo>
                  <a:pt x="0" y="0"/>
                </a:lnTo>
              </a:path>
            </a:pathLst>
          </a:custGeom>
          <a:ln w="39676">
            <a:solidFill>
              <a:srgbClr val="000000"/>
            </a:solidFill>
          </a:ln>
        </p:spPr>
        <p:txBody>
          <a:bodyPr wrap="square" lIns="0" tIns="0" rIns="0" bIns="0" rtlCol="0"/>
          <a:lstStyle/>
          <a:p>
            <a:endParaRPr/>
          </a:p>
        </p:txBody>
      </p:sp>
      <p:sp>
        <p:nvSpPr>
          <p:cNvPr id="33" name="object 33"/>
          <p:cNvSpPr/>
          <p:nvPr/>
        </p:nvSpPr>
        <p:spPr>
          <a:xfrm>
            <a:off x="4822259" y="2315173"/>
            <a:ext cx="0" cy="62865"/>
          </a:xfrm>
          <a:custGeom>
            <a:avLst/>
            <a:gdLst/>
            <a:ahLst/>
            <a:cxnLst/>
            <a:rect l="l" t="t" r="r" b="b"/>
            <a:pathLst>
              <a:path h="62864">
                <a:moveTo>
                  <a:pt x="0" y="0"/>
                </a:moveTo>
                <a:lnTo>
                  <a:pt x="0" y="62613"/>
                </a:lnTo>
              </a:path>
            </a:pathLst>
          </a:custGeom>
          <a:ln w="24416">
            <a:solidFill>
              <a:srgbClr val="000000"/>
            </a:solidFill>
          </a:ln>
        </p:spPr>
        <p:txBody>
          <a:bodyPr wrap="square" lIns="0" tIns="0" rIns="0" bIns="0" rtlCol="0"/>
          <a:lstStyle/>
          <a:p>
            <a:endParaRPr/>
          </a:p>
        </p:txBody>
      </p:sp>
      <p:sp>
        <p:nvSpPr>
          <p:cNvPr id="34" name="object 34"/>
          <p:cNvSpPr/>
          <p:nvPr/>
        </p:nvSpPr>
        <p:spPr>
          <a:xfrm>
            <a:off x="5035903" y="2315173"/>
            <a:ext cx="0" cy="217170"/>
          </a:xfrm>
          <a:custGeom>
            <a:avLst/>
            <a:gdLst/>
            <a:ahLst/>
            <a:cxnLst/>
            <a:rect l="l" t="t" r="r" b="b"/>
            <a:pathLst>
              <a:path h="217169">
                <a:moveTo>
                  <a:pt x="0" y="216856"/>
                </a:moveTo>
                <a:lnTo>
                  <a:pt x="0" y="0"/>
                </a:lnTo>
              </a:path>
            </a:pathLst>
          </a:custGeom>
          <a:ln w="54937">
            <a:solidFill>
              <a:srgbClr val="000000"/>
            </a:solidFill>
          </a:ln>
        </p:spPr>
        <p:txBody>
          <a:bodyPr wrap="square" lIns="0" tIns="0" rIns="0" bIns="0" rtlCol="0"/>
          <a:lstStyle/>
          <a:p>
            <a:endParaRPr/>
          </a:p>
        </p:txBody>
      </p:sp>
      <p:sp>
        <p:nvSpPr>
          <p:cNvPr id="35" name="object 35"/>
          <p:cNvSpPr/>
          <p:nvPr/>
        </p:nvSpPr>
        <p:spPr>
          <a:xfrm>
            <a:off x="5530338" y="2315173"/>
            <a:ext cx="0" cy="110489"/>
          </a:xfrm>
          <a:custGeom>
            <a:avLst/>
            <a:gdLst/>
            <a:ahLst/>
            <a:cxnLst/>
            <a:rect l="l" t="t" r="r" b="b"/>
            <a:pathLst>
              <a:path h="110489">
                <a:moveTo>
                  <a:pt x="0" y="109955"/>
                </a:moveTo>
                <a:lnTo>
                  <a:pt x="0" y="0"/>
                </a:lnTo>
              </a:path>
            </a:pathLst>
          </a:custGeom>
          <a:ln w="39676">
            <a:solidFill>
              <a:srgbClr val="000000"/>
            </a:solidFill>
          </a:ln>
        </p:spPr>
        <p:txBody>
          <a:bodyPr wrap="square" lIns="0" tIns="0" rIns="0" bIns="0" rtlCol="0"/>
          <a:lstStyle/>
          <a:p>
            <a:endParaRPr/>
          </a:p>
        </p:txBody>
      </p:sp>
      <p:sp>
        <p:nvSpPr>
          <p:cNvPr id="36" name="object 36"/>
          <p:cNvSpPr/>
          <p:nvPr/>
        </p:nvSpPr>
        <p:spPr>
          <a:xfrm>
            <a:off x="4443803" y="2385422"/>
            <a:ext cx="0" cy="40005"/>
          </a:xfrm>
          <a:custGeom>
            <a:avLst/>
            <a:gdLst/>
            <a:ahLst/>
            <a:cxnLst/>
            <a:rect l="l" t="t" r="r" b="b"/>
            <a:pathLst>
              <a:path h="40005">
                <a:moveTo>
                  <a:pt x="0" y="39706"/>
                </a:moveTo>
                <a:lnTo>
                  <a:pt x="0" y="0"/>
                </a:lnTo>
              </a:path>
            </a:pathLst>
          </a:custGeom>
          <a:ln w="15260">
            <a:solidFill>
              <a:srgbClr val="000000"/>
            </a:solidFill>
          </a:ln>
        </p:spPr>
        <p:txBody>
          <a:bodyPr wrap="square" lIns="0" tIns="0" rIns="0" bIns="0" rtlCol="0"/>
          <a:lstStyle/>
          <a:p>
            <a:endParaRPr/>
          </a:p>
        </p:txBody>
      </p:sp>
      <p:sp>
        <p:nvSpPr>
          <p:cNvPr id="37" name="object 37"/>
          <p:cNvSpPr/>
          <p:nvPr/>
        </p:nvSpPr>
        <p:spPr>
          <a:xfrm>
            <a:off x="4794791" y="2405275"/>
            <a:ext cx="55244" cy="0"/>
          </a:xfrm>
          <a:custGeom>
            <a:avLst/>
            <a:gdLst/>
            <a:ahLst/>
            <a:cxnLst/>
            <a:rect l="l" t="t" r="r" b="b"/>
            <a:pathLst>
              <a:path w="55245">
                <a:moveTo>
                  <a:pt x="27468" y="-27488"/>
                </a:moveTo>
                <a:lnTo>
                  <a:pt x="27468" y="27488"/>
                </a:lnTo>
              </a:path>
            </a:pathLst>
          </a:custGeom>
          <a:ln w="54937">
            <a:solidFill>
              <a:srgbClr val="000000"/>
            </a:solidFill>
          </a:ln>
        </p:spPr>
        <p:txBody>
          <a:bodyPr wrap="square" lIns="0" tIns="0" rIns="0" bIns="0" rtlCol="0"/>
          <a:lstStyle/>
          <a:p>
            <a:endParaRPr/>
          </a:p>
        </p:txBody>
      </p:sp>
      <p:sp>
        <p:nvSpPr>
          <p:cNvPr id="38" name="object 38"/>
          <p:cNvSpPr/>
          <p:nvPr/>
        </p:nvSpPr>
        <p:spPr>
          <a:xfrm>
            <a:off x="5197663" y="2385422"/>
            <a:ext cx="0" cy="40005"/>
          </a:xfrm>
          <a:custGeom>
            <a:avLst/>
            <a:gdLst/>
            <a:ahLst/>
            <a:cxnLst/>
            <a:rect l="l" t="t" r="r" b="b"/>
            <a:pathLst>
              <a:path h="40005">
                <a:moveTo>
                  <a:pt x="-12208" y="19853"/>
                </a:moveTo>
                <a:lnTo>
                  <a:pt x="12208" y="19853"/>
                </a:lnTo>
              </a:path>
            </a:pathLst>
          </a:custGeom>
          <a:ln w="39706">
            <a:solidFill>
              <a:srgbClr val="000000"/>
            </a:solidFill>
          </a:ln>
        </p:spPr>
        <p:txBody>
          <a:bodyPr wrap="square" lIns="0" tIns="0" rIns="0" bIns="0" rtlCol="0"/>
          <a:lstStyle/>
          <a:p>
            <a:endParaRPr/>
          </a:p>
        </p:txBody>
      </p:sp>
      <p:sp>
        <p:nvSpPr>
          <p:cNvPr id="39" name="object 39"/>
          <p:cNvSpPr/>
          <p:nvPr/>
        </p:nvSpPr>
        <p:spPr>
          <a:xfrm>
            <a:off x="1220825" y="2425129"/>
            <a:ext cx="0" cy="107314"/>
          </a:xfrm>
          <a:custGeom>
            <a:avLst/>
            <a:gdLst/>
            <a:ahLst/>
            <a:cxnLst/>
            <a:rect l="l" t="t" r="r" b="b"/>
            <a:pathLst>
              <a:path h="107314">
                <a:moveTo>
                  <a:pt x="0" y="106901"/>
                </a:moveTo>
                <a:lnTo>
                  <a:pt x="0" y="0"/>
                </a:lnTo>
              </a:path>
            </a:pathLst>
          </a:custGeom>
          <a:ln w="3175">
            <a:solidFill>
              <a:srgbClr val="000000"/>
            </a:solidFill>
          </a:ln>
        </p:spPr>
        <p:txBody>
          <a:bodyPr wrap="square" lIns="0" tIns="0" rIns="0" bIns="0" rtlCol="0"/>
          <a:lstStyle/>
          <a:p>
            <a:endParaRPr/>
          </a:p>
        </p:txBody>
      </p:sp>
      <p:sp>
        <p:nvSpPr>
          <p:cNvPr id="40" name="object 40"/>
          <p:cNvSpPr/>
          <p:nvPr/>
        </p:nvSpPr>
        <p:spPr>
          <a:xfrm>
            <a:off x="4822259" y="2425129"/>
            <a:ext cx="0" cy="107314"/>
          </a:xfrm>
          <a:custGeom>
            <a:avLst/>
            <a:gdLst/>
            <a:ahLst/>
            <a:cxnLst/>
            <a:rect l="l" t="t" r="r" b="b"/>
            <a:pathLst>
              <a:path h="107314">
                <a:moveTo>
                  <a:pt x="0" y="106901"/>
                </a:moveTo>
                <a:lnTo>
                  <a:pt x="0" y="0"/>
                </a:lnTo>
              </a:path>
            </a:pathLst>
          </a:custGeom>
          <a:ln w="24416">
            <a:solidFill>
              <a:srgbClr val="000000"/>
            </a:solidFill>
          </a:ln>
        </p:spPr>
        <p:txBody>
          <a:bodyPr wrap="square" lIns="0" tIns="0" rIns="0" bIns="0" rtlCol="0"/>
          <a:lstStyle/>
          <a:p>
            <a:endParaRPr/>
          </a:p>
        </p:txBody>
      </p:sp>
      <p:sp>
        <p:nvSpPr>
          <p:cNvPr id="41" name="object 41"/>
          <p:cNvSpPr/>
          <p:nvPr/>
        </p:nvSpPr>
        <p:spPr>
          <a:xfrm>
            <a:off x="3055115" y="2617551"/>
            <a:ext cx="989330" cy="0"/>
          </a:xfrm>
          <a:custGeom>
            <a:avLst/>
            <a:gdLst/>
            <a:ahLst/>
            <a:cxnLst/>
            <a:rect l="l" t="t" r="r" b="b"/>
            <a:pathLst>
              <a:path w="989329">
                <a:moveTo>
                  <a:pt x="0" y="0"/>
                </a:moveTo>
                <a:lnTo>
                  <a:pt x="988868" y="0"/>
                </a:lnTo>
              </a:path>
            </a:pathLst>
          </a:custGeom>
          <a:ln w="30543">
            <a:solidFill>
              <a:srgbClr val="000000"/>
            </a:solidFill>
          </a:ln>
        </p:spPr>
        <p:txBody>
          <a:bodyPr wrap="square" lIns="0" tIns="0" rIns="0" bIns="0" rtlCol="0"/>
          <a:lstStyle/>
          <a:p>
            <a:endParaRPr/>
          </a:p>
        </p:txBody>
      </p:sp>
      <p:sp>
        <p:nvSpPr>
          <p:cNvPr id="42" name="object 42"/>
          <p:cNvSpPr/>
          <p:nvPr/>
        </p:nvSpPr>
        <p:spPr>
          <a:xfrm>
            <a:off x="4794791" y="2549592"/>
            <a:ext cx="55244" cy="0"/>
          </a:xfrm>
          <a:custGeom>
            <a:avLst/>
            <a:gdLst/>
            <a:ahLst/>
            <a:cxnLst/>
            <a:rect l="l" t="t" r="r" b="b"/>
            <a:pathLst>
              <a:path w="55245">
                <a:moveTo>
                  <a:pt x="0" y="0"/>
                </a:moveTo>
                <a:lnTo>
                  <a:pt x="54937" y="0"/>
                </a:lnTo>
              </a:path>
            </a:pathLst>
          </a:custGeom>
          <a:ln w="35124">
            <a:solidFill>
              <a:srgbClr val="000000"/>
            </a:solidFill>
          </a:ln>
        </p:spPr>
        <p:txBody>
          <a:bodyPr wrap="square" lIns="0" tIns="0" rIns="0" bIns="0" rtlCol="0"/>
          <a:lstStyle/>
          <a:p>
            <a:endParaRPr/>
          </a:p>
        </p:txBody>
      </p:sp>
      <p:sp>
        <p:nvSpPr>
          <p:cNvPr id="43" name="object 43"/>
          <p:cNvSpPr/>
          <p:nvPr/>
        </p:nvSpPr>
        <p:spPr>
          <a:xfrm>
            <a:off x="4043983" y="2617551"/>
            <a:ext cx="1486535" cy="0"/>
          </a:xfrm>
          <a:custGeom>
            <a:avLst/>
            <a:gdLst/>
            <a:ahLst/>
            <a:cxnLst/>
            <a:rect l="l" t="t" r="r" b="b"/>
            <a:pathLst>
              <a:path w="1486535">
                <a:moveTo>
                  <a:pt x="0" y="0"/>
                </a:moveTo>
                <a:lnTo>
                  <a:pt x="1486354" y="0"/>
                </a:lnTo>
              </a:path>
            </a:pathLst>
          </a:custGeom>
          <a:ln w="100792">
            <a:solidFill>
              <a:srgbClr val="000000"/>
            </a:solidFill>
          </a:ln>
        </p:spPr>
        <p:txBody>
          <a:bodyPr wrap="square" lIns="0" tIns="0" rIns="0" bIns="0" rtlCol="0"/>
          <a:lstStyle/>
          <a:p>
            <a:endParaRPr/>
          </a:p>
        </p:txBody>
      </p:sp>
      <p:sp>
        <p:nvSpPr>
          <p:cNvPr id="44" name="object 44"/>
          <p:cNvSpPr/>
          <p:nvPr/>
        </p:nvSpPr>
        <p:spPr>
          <a:xfrm>
            <a:off x="4822259" y="2593116"/>
            <a:ext cx="0" cy="235585"/>
          </a:xfrm>
          <a:custGeom>
            <a:avLst/>
            <a:gdLst/>
            <a:ahLst/>
            <a:cxnLst/>
            <a:rect l="l" t="t" r="r" b="b"/>
            <a:pathLst>
              <a:path h="235585">
                <a:moveTo>
                  <a:pt x="0" y="235182"/>
                </a:moveTo>
                <a:lnTo>
                  <a:pt x="0" y="0"/>
                </a:lnTo>
              </a:path>
            </a:pathLst>
          </a:custGeom>
          <a:ln w="30520">
            <a:solidFill>
              <a:srgbClr val="000000"/>
            </a:solidFill>
          </a:ln>
        </p:spPr>
        <p:txBody>
          <a:bodyPr wrap="square" lIns="0" tIns="0" rIns="0" bIns="0" rtlCol="0"/>
          <a:lstStyle/>
          <a:p>
            <a:endParaRPr/>
          </a:p>
        </p:txBody>
      </p:sp>
      <p:sp>
        <p:nvSpPr>
          <p:cNvPr id="45" name="object 45"/>
          <p:cNvSpPr/>
          <p:nvPr/>
        </p:nvSpPr>
        <p:spPr>
          <a:xfrm>
            <a:off x="5035903" y="2532030"/>
            <a:ext cx="0" cy="226060"/>
          </a:xfrm>
          <a:custGeom>
            <a:avLst/>
            <a:gdLst/>
            <a:ahLst/>
            <a:cxnLst/>
            <a:rect l="l" t="t" r="r" b="b"/>
            <a:pathLst>
              <a:path h="226060">
                <a:moveTo>
                  <a:pt x="0" y="226019"/>
                </a:moveTo>
                <a:lnTo>
                  <a:pt x="0" y="0"/>
                </a:lnTo>
              </a:path>
            </a:pathLst>
          </a:custGeom>
          <a:ln w="30520">
            <a:solidFill>
              <a:srgbClr val="000000"/>
            </a:solidFill>
          </a:ln>
        </p:spPr>
        <p:txBody>
          <a:bodyPr wrap="square" lIns="0" tIns="0" rIns="0" bIns="0" rtlCol="0"/>
          <a:lstStyle/>
          <a:p>
            <a:endParaRPr/>
          </a:p>
        </p:txBody>
      </p:sp>
      <p:sp>
        <p:nvSpPr>
          <p:cNvPr id="46" name="object 46"/>
          <p:cNvSpPr/>
          <p:nvPr/>
        </p:nvSpPr>
        <p:spPr>
          <a:xfrm>
            <a:off x="4443803" y="2425129"/>
            <a:ext cx="0" cy="565150"/>
          </a:xfrm>
          <a:custGeom>
            <a:avLst/>
            <a:gdLst/>
            <a:ahLst/>
            <a:cxnLst/>
            <a:rect l="l" t="t" r="r" b="b"/>
            <a:pathLst>
              <a:path h="565150">
                <a:moveTo>
                  <a:pt x="0" y="565048"/>
                </a:moveTo>
                <a:lnTo>
                  <a:pt x="0" y="0"/>
                </a:lnTo>
              </a:path>
            </a:pathLst>
          </a:custGeom>
          <a:ln w="39676">
            <a:solidFill>
              <a:srgbClr val="000000"/>
            </a:solidFill>
          </a:ln>
        </p:spPr>
        <p:txBody>
          <a:bodyPr wrap="square" lIns="0" tIns="0" rIns="0" bIns="0" rtlCol="0"/>
          <a:lstStyle/>
          <a:p>
            <a:endParaRPr/>
          </a:p>
        </p:txBody>
      </p:sp>
      <p:sp>
        <p:nvSpPr>
          <p:cNvPr id="47" name="object 47"/>
          <p:cNvSpPr/>
          <p:nvPr/>
        </p:nvSpPr>
        <p:spPr>
          <a:xfrm>
            <a:off x="5035903" y="2758049"/>
            <a:ext cx="0" cy="70485"/>
          </a:xfrm>
          <a:custGeom>
            <a:avLst/>
            <a:gdLst/>
            <a:ahLst/>
            <a:cxnLst/>
            <a:rect l="l" t="t" r="r" b="b"/>
            <a:pathLst>
              <a:path h="70485">
                <a:moveTo>
                  <a:pt x="0" y="70249"/>
                </a:moveTo>
                <a:lnTo>
                  <a:pt x="0" y="0"/>
                </a:lnTo>
              </a:path>
            </a:pathLst>
          </a:custGeom>
          <a:ln w="61041">
            <a:solidFill>
              <a:srgbClr val="000000"/>
            </a:solidFill>
          </a:ln>
        </p:spPr>
        <p:txBody>
          <a:bodyPr wrap="square" lIns="0" tIns="0" rIns="0" bIns="0" rtlCol="0"/>
          <a:lstStyle/>
          <a:p>
            <a:endParaRPr/>
          </a:p>
        </p:txBody>
      </p:sp>
      <p:sp>
        <p:nvSpPr>
          <p:cNvPr id="48" name="object 48"/>
          <p:cNvSpPr/>
          <p:nvPr/>
        </p:nvSpPr>
        <p:spPr>
          <a:xfrm>
            <a:off x="4822259" y="2828299"/>
            <a:ext cx="0" cy="95250"/>
          </a:xfrm>
          <a:custGeom>
            <a:avLst/>
            <a:gdLst/>
            <a:ahLst/>
            <a:cxnLst/>
            <a:rect l="l" t="t" r="r" b="b"/>
            <a:pathLst>
              <a:path h="95250">
                <a:moveTo>
                  <a:pt x="0" y="94683"/>
                </a:moveTo>
                <a:lnTo>
                  <a:pt x="0" y="0"/>
                </a:lnTo>
              </a:path>
            </a:pathLst>
          </a:custGeom>
          <a:ln w="54937">
            <a:solidFill>
              <a:srgbClr val="000000"/>
            </a:solidFill>
          </a:ln>
        </p:spPr>
        <p:txBody>
          <a:bodyPr wrap="square" lIns="0" tIns="0" rIns="0" bIns="0" rtlCol="0"/>
          <a:lstStyle/>
          <a:p>
            <a:endParaRPr/>
          </a:p>
        </p:txBody>
      </p:sp>
      <p:sp>
        <p:nvSpPr>
          <p:cNvPr id="49" name="object 49"/>
          <p:cNvSpPr/>
          <p:nvPr/>
        </p:nvSpPr>
        <p:spPr>
          <a:xfrm>
            <a:off x="5197663" y="2425129"/>
            <a:ext cx="0" cy="498475"/>
          </a:xfrm>
          <a:custGeom>
            <a:avLst/>
            <a:gdLst/>
            <a:ahLst/>
            <a:cxnLst/>
            <a:rect l="l" t="t" r="r" b="b"/>
            <a:pathLst>
              <a:path h="498475">
                <a:moveTo>
                  <a:pt x="0" y="497853"/>
                </a:moveTo>
                <a:lnTo>
                  <a:pt x="0" y="0"/>
                </a:lnTo>
              </a:path>
            </a:pathLst>
          </a:custGeom>
          <a:ln w="39676">
            <a:solidFill>
              <a:srgbClr val="000000"/>
            </a:solidFill>
          </a:ln>
        </p:spPr>
        <p:txBody>
          <a:bodyPr wrap="square" lIns="0" tIns="0" rIns="0" bIns="0" rtlCol="0"/>
          <a:lstStyle/>
          <a:p>
            <a:endParaRPr/>
          </a:p>
        </p:txBody>
      </p:sp>
      <p:sp>
        <p:nvSpPr>
          <p:cNvPr id="50" name="object 50"/>
          <p:cNvSpPr/>
          <p:nvPr/>
        </p:nvSpPr>
        <p:spPr>
          <a:xfrm>
            <a:off x="6302509" y="2990177"/>
            <a:ext cx="1990089" cy="0"/>
          </a:xfrm>
          <a:custGeom>
            <a:avLst/>
            <a:gdLst/>
            <a:ahLst/>
            <a:cxnLst/>
            <a:rect l="l" t="t" r="r" b="b"/>
            <a:pathLst>
              <a:path w="1990090">
                <a:moveTo>
                  <a:pt x="0" y="0"/>
                </a:moveTo>
                <a:lnTo>
                  <a:pt x="1989945" y="0"/>
                </a:lnTo>
              </a:path>
            </a:pathLst>
          </a:custGeom>
          <a:ln w="24434">
            <a:solidFill>
              <a:srgbClr val="000000"/>
            </a:solidFill>
          </a:ln>
        </p:spPr>
        <p:txBody>
          <a:bodyPr wrap="square" lIns="0" tIns="0" rIns="0" bIns="0" rtlCol="0"/>
          <a:lstStyle/>
          <a:p>
            <a:endParaRPr/>
          </a:p>
        </p:txBody>
      </p:sp>
      <p:sp>
        <p:nvSpPr>
          <p:cNvPr id="51" name="object 51"/>
          <p:cNvSpPr/>
          <p:nvPr/>
        </p:nvSpPr>
        <p:spPr>
          <a:xfrm>
            <a:off x="4443803" y="2990177"/>
            <a:ext cx="0" cy="61594"/>
          </a:xfrm>
          <a:custGeom>
            <a:avLst/>
            <a:gdLst/>
            <a:ahLst/>
            <a:cxnLst/>
            <a:rect l="l" t="t" r="r" b="b"/>
            <a:pathLst>
              <a:path h="61594">
                <a:moveTo>
                  <a:pt x="0" y="61086"/>
                </a:moveTo>
                <a:lnTo>
                  <a:pt x="0" y="0"/>
                </a:lnTo>
              </a:path>
            </a:pathLst>
          </a:custGeom>
          <a:ln w="3175">
            <a:solidFill>
              <a:srgbClr val="000000"/>
            </a:solidFill>
          </a:ln>
        </p:spPr>
        <p:txBody>
          <a:bodyPr wrap="square" lIns="0" tIns="0" rIns="0" bIns="0" rtlCol="0"/>
          <a:lstStyle/>
          <a:p>
            <a:endParaRPr/>
          </a:p>
        </p:txBody>
      </p:sp>
      <p:sp>
        <p:nvSpPr>
          <p:cNvPr id="52" name="object 52"/>
          <p:cNvSpPr/>
          <p:nvPr/>
        </p:nvSpPr>
        <p:spPr>
          <a:xfrm>
            <a:off x="6302509" y="3051264"/>
            <a:ext cx="1990089" cy="0"/>
          </a:xfrm>
          <a:custGeom>
            <a:avLst/>
            <a:gdLst/>
            <a:ahLst/>
            <a:cxnLst/>
            <a:rect l="l" t="t" r="r" b="b"/>
            <a:pathLst>
              <a:path w="1990090">
                <a:moveTo>
                  <a:pt x="0" y="0"/>
                </a:moveTo>
                <a:lnTo>
                  <a:pt x="1989945" y="0"/>
                </a:lnTo>
              </a:path>
            </a:pathLst>
          </a:custGeom>
          <a:ln w="24434">
            <a:solidFill>
              <a:srgbClr val="000000"/>
            </a:solidFill>
          </a:ln>
        </p:spPr>
        <p:txBody>
          <a:bodyPr wrap="square" lIns="0" tIns="0" rIns="0" bIns="0" rtlCol="0"/>
          <a:lstStyle/>
          <a:p>
            <a:endParaRPr/>
          </a:p>
        </p:txBody>
      </p:sp>
      <p:sp>
        <p:nvSpPr>
          <p:cNvPr id="53" name="object 53"/>
          <p:cNvSpPr/>
          <p:nvPr/>
        </p:nvSpPr>
        <p:spPr>
          <a:xfrm>
            <a:off x="4230159" y="3051264"/>
            <a:ext cx="0" cy="128905"/>
          </a:xfrm>
          <a:custGeom>
            <a:avLst/>
            <a:gdLst/>
            <a:ahLst/>
            <a:cxnLst/>
            <a:rect l="l" t="t" r="r" b="b"/>
            <a:pathLst>
              <a:path h="128905">
                <a:moveTo>
                  <a:pt x="0" y="128281"/>
                </a:moveTo>
                <a:lnTo>
                  <a:pt x="0" y="0"/>
                </a:lnTo>
              </a:path>
            </a:pathLst>
          </a:custGeom>
          <a:ln w="3175">
            <a:solidFill>
              <a:srgbClr val="000000"/>
            </a:solidFill>
          </a:ln>
        </p:spPr>
        <p:txBody>
          <a:bodyPr wrap="square" lIns="0" tIns="0" rIns="0" bIns="0" rtlCol="0"/>
          <a:lstStyle/>
          <a:p>
            <a:endParaRPr/>
          </a:p>
        </p:txBody>
      </p:sp>
      <p:sp>
        <p:nvSpPr>
          <p:cNvPr id="54" name="object 54"/>
          <p:cNvSpPr/>
          <p:nvPr/>
        </p:nvSpPr>
        <p:spPr>
          <a:xfrm>
            <a:off x="5670732" y="3051264"/>
            <a:ext cx="0" cy="61594"/>
          </a:xfrm>
          <a:custGeom>
            <a:avLst/>
            <a:gdLst/>
            <a:ahLst/>
            <a:cxnLst/>
            <a:rect l="l" t="t" r="r" b="b"/>
            <a:pathLst>
              <a:path h="61594">
                <a:moveTo>
                  <a:pt x="0" y="61086"/>
                </a:moveTo>
                <a:lnTo>
                  <a:pt x="0" y="0"/>
                </a:lnTo>
              </a:path>
            </a:pathLst>
          </a:custGeom>
          <a:ln w="9156">
            <a:solidFill>
              <a:srgbClr val="000000"/>
            </a:solidFill>
          </a:ln>
        </p:spPr>
        <p:txBody>
          <a:bodyPr wrap="square" lIns="0" tIns="0" rIns="0" bIns="0" rtlCol="0"/>
          <a:lstStyle/>
          <a:p>
            <a:endParaRPr/>
          </a:p>
        </p:txBody>
      </p:sp>
      <p:sp>
        <p:nvSpPr>
          <p:cNvPr id="55" name="object 55"/>
          <p:cNvSpPr/>
          <p:nvPr/>
        </p:nvSpPr>
        <p:spPr>
          <a:xfrm>
            <a:off x="5670732" y="3112350"/>
            <a:ext cx="0" cy="122555"/>
          </a:xfrm>
          <a:custGeom>
            <a:avLst/>
            <a:gdLst/>
            <a:ahLst/>
            <a:cxnLst/>
            <a:rect l="l" t="t" r="r" b="b"/>
            <a:pathLst>
              <a:path h="122555">
                <a:moveTo>
                  <a:pt x="0" y="122172"/>
                </a:moveTo>
                <a:lnTo>
                  <a:pt x="0" y="0"/>
                </a:lnTo>
              </a:path>
            </a:pathLst>
          </a:custGeom>
          <a:ln w="24416">
            <a:solidFill>
              <a:srgbClr val="000000"/>
            </a:solidFill>
          </a:ln>
        </p:spPr>
        <p:txBody>
          <a:bodyPr wrap="square" lIns="0" tIns="0" rIns="0" bIns="0" rtlCol="0"/>
          <a:lstStyle/>
          <a:p>
            <a:endParaRPr/>
          </a:p>
        </p:txBody>
      </p:sp>
      <p:sp>
        <p:nvSpPr>
          <p:cNvPr id="56" name="object 56"/>
          <p:cNvSpPr/>
          <p:nvPr/>
        </p:nvSpPr>
        <p:spPr>
          <a:xfrm>
            <a:off x="4230159" y="3179545"/>
            <a:ext cx="0" cy="125730"/>
          </a:xfrm>
          <a:custGeom>
            <a:avLst/>
            <a:gdLst/>
            <a:ahLst/>
            <a:cxnLst/>
            <a:rect l="l" t="t" r="r" b="b"/>
            <a:pathLst>
              <a:path h="125729">
                <a:moveTo>
                  <a:pt x="0" y="125227"/>
                </a:moveTo>
                <a:lnTo>
                  <a:pt x="0" y="0"/>
                </a:lnTo>
              </a:path>
            </a:pathLst>
          </a:custGeom>
          <a:ln w="30520">
            <a:solidFill>
              <a:srgbClr val="000000"/>
            </a:solidFill>
          </a:ln>
        </p:spPr>
        <p:txBody>
          <a:bodyPr wrap="square" lIns="0" tIns="0" rIns="0" bIns="0" rtlCol="0"/>
          <a:lstStyle/>
          <a:p>
            <a:endParaRPr/>
          </a:p>
        </p:txBody>
      </p:sp>
      <p:sp>
        <p:nvSpPr>
          <p:cNvPr id="57" name="object 57"/>
          <p:cNvSpPr/>
          <p:nvPr/>
        </p:nvSpPr>
        <p:spPr>
          <a:xfrm>
            <a:off x="4230159" y="3304772"/>
            <a:ext cx="0" cy="144145"/>
          </a:xfrm>
          <a:custGeom>
            <a:avLst/>
            <a:gdLst/>
            <a:ahLst/>
            <a:cxnLst/>
            <a:rect l="l" t="t" r="r" b="b"/>
            <a:pathLst>
              <a:path h="144145">
                <a:moveTo>
                  <a:pt x="0" y="143552"/>
                </a:moveTo>
                <a:lnTo>
                  <a:pt x="0" y="0"/>
                </a:lnTo>
              </a:path>
            </a:pathLst>
          </a:custGeom>
          <a:ln w="3175">
            <a:solidFill>
              <a:srgbClr val="000000"/>
            </a:solidFill>
          </a:ln>
        </p:spPr>
        <p:txBody>
          <a:bodyPr wrap="square" lIns="0" tIns="0" rIns="0" bIns="0" rtlCol="0"/>
          <a:lstStyle/>
          <a:p>
            <a:endParaRPr/>
          </a:p>
        </p:txBody>
      </p:sp>
      <p:sp>
        <p:nvSpPr>
          <p:cNvPr id="58" name="object 58"/>
          <p:cNvSpPr/>
          <p:nvPr/>
        </p:nvSpPr>
        <p:spPr>
          <a:xfrm>
            <a:off x="5670732" y="3234523"/>
            <a:ext cx="0" cy="382270"/>
          </a:xfrm>
          <a:custGeom>
            <a:avLst/>
            <a:gdLst/>
            <a:ahLst/>
            <a:cxnLst/>
            <a:rect l="l" t="t" r="r" b="b"/>
            <a:pathLst>
              <a:path h="382270">
                <a:moveTo>
                  <a:pt x="0" y="381789"/>
                </a:moveTo>
                <a:lnTo>
                  <a:pt x="0" y="0"/>
                </a:lnTo>
              </a:path>
            </a:pathLst>
          </a:custGeom>
          <a:ln w="54937">
            <a:solidFill>
              <a:srgbClr val="000000"/>
            </a:solidFill>
          </a:ln>
        </p:spPr>
        <p:txBody>
          <a:bodyPr wrap="square" lIns="0" tIns="0" rIns="0" bIns="0" rtlCol="0"/>
          <a:lstStyle/>
          <a:p>
            <a:endParaRPr/>
          </a:p>
        </p:txBody>
      </p:sp>
      <p:sp>
        <p:nvSpPr>
          <p:cNvPr id="59" name="object 59"/>
          <p:cNvSpPr/>
          <p:nvPr/>
        </p:nvSpPr>
        <p:spPr>
          <a:xfrm>
            <a:off x="4230159" y="3448325"/>
            <a:ext cx="0" cy="168275"/>
          </a:xfrm>
          <a:custGeom>
            <a:avLst/>
            <a:gdLst/>
            <a:ahLst/>
            <a:cxnLst/>
            <a:rect l="l" t="t" r="r" b="b"/>
            <a:pathLst>
              <a:path h="168275">
                <a:moveTo>
                  <a:pt x="0" y="167987"/>
                </a:moveTo>
                <a:lnTo>
                  <a:pt x="0" y="0"/>
                </a:lnTo>
              </a:path>
            </a:pathLst>
          </a:custGeom>
          <a:ln w="30520">
            <a:solidFill>
              <a:srgbClr val="000000"/>
            </a:solidFill>
          </a:ln>
        </p:spPr>
        <p:txBody>
          <a:bodyPr wrap="square" lIns="0" tIns="0" rIns="0" bIns="0" rtlCol="0"/>
          <a:lstStyle/>
          <a:p>
            <a:endParaRPr/>
          </a:p>
        </p:txBody>
      </p:sp>
      <p:sp>
        <p:nvSpPr>
          <p:cNvPr id="60" name="object 60"/>
          <p:cNvSpPr/>
          <p:nvPr/>
        </p:nvSpPr>
        <p:spPr>
          <a:xfrm>
            <a:off x="4443803" y="3616313"/>
            <a:ext cx="378460" cy="0"/>
          </a:xfrm>
          <a:custGeom>
            <a:avLst/>
            <a:gdLst/>
            <a:ahLst/>
            <a:cxnLst/>
            <a:rect l="l" t="t" r="r" b="b"/>
            <a:pathLst>
              <a:path w="378460">
                <a:moveTo>
                  <a:pt x="0" y="0"/>
                </a:moveTo>
                <a:lnTo>
                  <a:pt x="378455" y="0"/>
                </a:lnTo>
              </a:path>
            </a:pathLst>
          </a:custGeom>
          <a:ln w="24434">
            <a:solidFill>
              <a:srgbClr val="000000"/>
            </a:solidFill>
          </a:ln>
        </p:spPr>
        <p:txBody>
          <a:bodyPr wrap="square" lIns="0" tIns="0" rIns="0" bIns="0" rtlCol="0"/>
          <a:lstStyle/>
          <a:p>
            <a:endParaRPr/>
          </a:p>
        </p:txBody>
      </p:sp>
      <p:sp>
        <p:nvSpPr>
          <p:cNvPr id="61" name="object 61"/>
          <p:cNvSpPr/>
          <p:nvPr/>
        </p:nvSpPr>
        <p:spPr>
          <a:xfrm>
            <a:off x="5396047" y="2758049"/>
            <a:ext cx="0" cy="858519"/>
          </a:xfrm>
          <a:custGeom>
            <a:avLst/>
            <a:gdLst/>
            <a:ahLst/>
            <a:cxnLst/>
            <a:rect l="l" t="t" r="r" b="b"/>
            <a:pathLst>
              <a:path h="858520">
                <a:moveTo>
                  <a:pt x="0" y="858263"/>
                </a:moveTo>
                <a:lnTo>
                  <a:pt x="0" y="0"/>
                </a:lnTo>
              </a:path>
            </a:pathLst>
          </a:custGeom>
          <a:ln w="67145">
            <a:solidFill>
              <a:srgbClr val="000000"/>
            </a:solidFill>
          </a:ln>
        </p:spPr>
        <p:txBody>
          <a:bodyPr wrap="square" lIns="0" tIns="0" rIns="0" bIns="0" rtlCol="0"/>
          <a:lstStyle/>
          <a:p>
            <a:endParaRPr/>
          </a:p>
        </p:txBody>
      </p:sp>
      <p:sp>
        <p:nvSpPr>
          <p:cNvPr id="62" name="object 62"/>
          <p:cNvSpPr/>
          <p:nvPr/>
        </p:nvSpPr>
        <p:spPr>
          <a:xfrm>
            <a:off x="6302509" y="3448325"/>
            <a:ext cx="0" cy="235585"/>
          </a:xfrm>
          <a:custGeom>
            <a:avLst/>
            <a:gdLst/>
            <a:ahLst/>
            <a:cxnLst/>
            <a:rect l="l" t="t" r="r" b="b"/>
            <a:pathLst>
              <a:path h="235585">
                <a:moveTo>
                  <a:pt x="0" y="235182"/>
                </a:moveTo>
                <a:lnTo>
                  <a:pt x="0" y="0"/>
                </a:lnTo>
              </a:path>
            </a:pathLst>
          </a:custGeom>
          <a:ln w="24416">
            <a:solidFill>
              <a:srgbClr val="000000"/>
            </a:solidFill>
          </a:ln>
        </p:spPr>
        <p:txBody>
          <a:bodyPr wrap="square" lIns="0" tIns="0" rIns="0" bIns="0" rtlCol="0"/>
          <a:lstStyle/>
          <a:p>
            <a:endParaRPr/>
          </a:p>
        </p:txBody>
      </p:sp>
      <p:sp>
        <p:nvSpPr>
          <p:cNvPr id="63" name="object 63"/>
          <p:cNvSpPr/>
          <p:nvPr/>
        </p:nvSpPr>
        <p:spPr>
          <a:xfrm>
            <a:off x="4230159" y="3616313"/>
            <a:ext cx="0" cy="711835"/>
          </a:xfrm>
          <a:custGeom>
            <a:avLst/>
            <a:gdLst/>
            <a:ahLst/>
            <a:cxnLst/>
            <a:rect l="l" t="t" r="r" b="b"/>
            <a:pathLst>
              <a:path h="711835">
                <a:moveTo>
                  <a:pt x="0" y="711656"/>
                </a:moveTo>
                <a:lnTo>
                  <a:pt x="0" y="0"/>
                </a:lnTo>
              </a:path>
            </a:pathLst>
          </a:custGeom>
          <a:ln w="61041">
            <a:solidFill>
              <a:srgbClr val="000000"/>
            </a:solidFill>
          </a:ln>
        </p:spPr>
        <p:txBody>
          <a:bodyPr wrap="square" lIns="0" tIns="0" rIns="0" bIns="0" rtlCol="0"/>
          <a:lstStyle/>
          <a:p>
            <a:endParaRPr/>
          </a:p>
        </p:txBody>
      </p:sp>
      <p:sp>
        <p:nvSpPr>
          <p:cNvPr id="64" name="object 64"/>
          <p:cNvSpPr/>
          <p:nvPr/>
        </p:nvSpPr>
        <p:spPr>
          <a:xfrm>
            <a:off x="4443803" y="3683508"/>
            <a:ext cx="378460" cy="0"/>
          </a:xfrm>
          <a:custGeom>
            <a:avLst/>
            <a:gdLst/>
            <a:ahLst/>
            <a:cxnLst/>
            <a:rect l="l" t="t" r="r" b="b"/>
            <a:pathLst>
              <a:path w="378460">
                <a:moveTo>
                  <a:pt x="0" y="0"/>
                </a:moveTo>
                <a:lnTo>
                  <a:pt x="378455" y="0"/>
                </a:lnTo>
              </a:path>
            </a:pathLst>
          </a:custGeom>
          <a:ln w="15271">
            <a:solidFill>
              <a:srgbClr val="000000"/>
            </a:solidFill>
          </a:ln>
        </p:spPr>
        <p:txBody>
          <a:bodyPr wrap="square" lIns="0" tIns="0" rIns="0" bIns="0" rtlCol="0"/>
          <a:lstStyle/>
          <a:p>
            <a:endParaRPr/>
          </a:p>
        </p:txBody>
      </p:sp>
      <p:sp>
        <p:nvSpPr>
          <p:cNvPr id="65" name="object 65"/>
          <p:cNvSpPr/>
          <p:nvPr/>
        </p:nvSpPr>
        <p:spPr>
          <a:xfrm>
            <a:off x="1220825" y="3683508"/>
            <a:ext cx="0" cy="775970"/>
          </a:xfrm>
          <a:custGeom>
            <a:avLst/>
            <a:gdLst/>
            <a:ahLst/>
            <a:cxnLst/>
            <a:rect l="l" t="t" r="r" b="b"/>
            <a:pathLst>
              <a:path h="775970">
                <a:moveTo>
                  <a:pt x="0" y="775796"/>
                </a:moveTo>
                <a:lnTo>
                  <a:pt x="0" y="0"/>
                </a:lnTo>
              </a:path>
            </a:pathLst>
          </a:custGeom>
          <a:ln w="3175">
            <a:solidFill>
              <a:srgbClr val="000000"/>
            </a:solidFill>
          </a:ln>
        </p:spPr>
        <p:txBody>
          <a:bodyPr wrap="square" lIns="0" tIns="0" rIns="0" bIns="0" rtlCol="0"/>
          <a:lstStyle/>
          <a:p>
            <a:endParaRPr/>
          </a:p>
        </p:txBody>
      </p:sp>
      <p:sp>
        <p:nvSpPr>
          <p:cNvPr id="66" name="object 66"/>
          <p:cNvSpPr/>
          <p:nvPr/>
        </p:nvSpPr>
        <p:spPr>
          <a:xfrm>
            <a:off x="6302509" y="3683508"/>
            <a:ext cx="0" cy="177165"/>
          </a:xfrm>
          <a:custGeom>
            <a:avLst/>
            <a:gdLst/>
            <a:ahLst/>
            <a:cxnLst/>
            <a:rect l="l" t="t" r="r" b="b"/>
            <a:pathLst>
              <a:path h="177164">
                <a:moveTo>
                  <a:pt x="0" y="177150"/>
                </a:moveTo>
                <a:lnTo>
                  <a:pt x="0" y="0"/>
                </a:lnTo>
              </a:path>
            </a:pathLst>
          </a:custGeom>
          <a:ln w="9156">
            <a:solidFill>
              <a:srgbClr val="000000"/>
            </a:solidFill>
          </a:ln>
        </p:spPr>
        <p:txBody>
          <a:bodyPr wrap="square" lIns="0" tIns="0" rIns="0" bIns="0" rtlCol="0"/>
          <a:lstStyle/>
          <a:p>
            <a:endParaRPr/>
          </a:p>
        </p:txBody>
      </p:sp>
      <p:sp>
        <p:nvSpPr>
          <p:cNvPr id="67" name="object 67"/>
          <p:cNvSpPr/>
          <p:nvPr/>
        </p:nvSpPr>
        <p:spPr>
          <a:xfrm>
            <a:off x="3055115" y="4315752"/>
            <a:ext cx="1767205" cy="0"/>
          </a:xfrm>
          <a:custGeom>
            <a:avLst/>
            <a:gdLst/>
            <a:ahLst/>
            <a:cxnLst/>
            <a:rect l="l" t="t" r="r" b="b"/>
            <a:pathLst>
              <a:path w="1767204">
                <a:moveTo>
                  <a:pt x="0" y="0"/>
                </a:moveTo>
                <a:lnTo>
                  <a:pt x="1767144" y="0"/>
                </a:lnTo>
              </a:path>
            </a:pathLst>
          </a:custGeom>
          <a:ln w="39706">
            <a:solidFill>
              <a:srgbClr val="000000"/>
            </a:solidFill>
          </a:ln>
        </p:spPr>
        <p:txBody>
          <a:bodyPr wrap="square" lIns="0" tIns="0" rIns="0" bIns="0" rtlCol="0"/>
          <a:lstStyle/>
          <a:p>
            <a:endParaRPr/>
          </a:p>
        </p:txBody>
      </p:sp>
      <p:sp>
        <p:nvSpPr>
          <p:cNvPr id="68" name="object 68"/>
          <p:cNvSpPr/>
          <p:nvPr/>
        </p:nvSpPr>
        <p:spPr>
          <a:xfrm>
            <a:off x="5396047" y="4315752"/>
            <a:ext cx="134620" cy="0"/>
          </a:xfrm>
          <a:custGeom>
            <a:avLst/>
            <a:gdLst/>
            <a:ahLst/>
            <a:cxnLst/>
            <a:rect l="l" t="t" r="r" b="b"/>
            <a:pathLst>
              <a:path w="134620">
                <a:moveTo>
                  <a:pt x="0" y="0"/>
                </a:moveTo>
                <a:lnTo>
                  <a:pt x="134290" y="0"/>
                </a:lnTo>
              </a:path>
            </a:pathLst>
          </a:custGeom>
          <a:ln w="24434">
            <a:solidFill>
              <a:srgbClr val="000000"/>
            </a:solidFill>
          </a:ln>
        </p:spPr>
        <p:txBody>
          <a:bodyPr wrap="square" lIns="0" tIns="0" rIns="0" bIns="0" rtlCol="0"/>
          <a:lstStyle/>
          <a:p>
            <a:endParaRPr/>
          </a:p>
        </p:txBody>
      </p:sp>
      <p:sp>
        <p:nvSpPr>
          <p:cNvPr id="69" name="object 69"/>
          <p:cNvSpPr/>
          <p:nvPr/>
        </p:nvSpPr>
        <p:spPr>
          <a:xfrm>
            <a:off x="5530338" y="4315752"/>
            <a:ext cx="140970" cy="0"/>
          </a:xfrm>
          <a:custGeom>
            <a:avLst/>
            <a:gdLst/>
            <a:ahLst/>
            <a:cxnLst/>
            <a:rect l="l" t="t" r="r" b="b"/>
            <a:pathLst>
              <a:path w="140970">
                <a:moveTo>
                  <a:pt x="0" y="0"/>
                </a:moveTo>
                <a:lnTo>
                  <a:pt x="140394" y="0"/>
                </a:lnTo>
              </a:path>
            </a:pathLst>
          </a:custGeom>
          <a:ln w="9162">
            <a:solidFill>
              <a:srgbClr val="000000"/>
            </a:solidFill>
          </a:ln>
        </p:spPr>
        <p:txBody>
          <a:bodyPr wrap="square" lIns="0" tIns="0" rIns="0" bIns="0" rtlCol="0"/>
          <a:lstStyle/>
          <a:p>
            <a:endParaRPr/>
          </a:p>
        </p:txBody>
      </p:sp>
      <p:sp>
        <p:nvSpPr>
          <p:cNvPr id="70" name="object 70"/>
          <p:cNvSpPr/>
          <p:nvPr/>
        </p:nvSpPr>
        <p:spPr>
          <a:xfrm>
            <a:off x="1220825" y="4541772"/>
            <a:ext cx="1834514" cy="0"/>
          </a:xfrm>
          <a:custGeom>
            <a:avLst/>
            <a:gdLst/>
            <a:ahLst/>
            <a:cxnLst/>
            <a:rect l="l" t="t" r="r" b="b"/>
            <a:pathLst>
              <a:path w="1834514">
                <a:moveTo>
                  <a:pt x="0" y="0"/>
                </a:moveTo>
                <a:lnTo>
                  <a:pt x="1834289" y="0"/>
                </a:lnTo>
              </a:path>
            </a:pathLst>
          </a:custGeom>
          <a:ln w="3175">
            <a:solidFill>
              <a:srgbClr val="000000"/>
            </a:solidFill>
          </a:ln>
        </p:spPr>
        <p:txBody>
          <a:bodyPr wrap="square" lIns="0" tIns="0" rIns="0" bIns="0" rtlCol="0"/>
          <a:lstStyle/>
          <a:p>
            <a:endParaRPr/>
          </a:p>
        </p:txBody>
      </p:sp>
      <p:sp>
        <p:nvSpPr>
          <p:cNvPr id="71" name="object 71"/>
          <p:cNvSpPr txBox="1"/>
          <p:nvPr/>
        </p:nvSpPr>
        <p:spPr>
          <a:xfrm>
            <a:off x="1793053" y="315638"/>
            <a:ext cx="2682240" cy="621030"/>
          </a:xfrm>
          <a:prstGeom prst="rect">
            <a:avLst/>
          </a:prstGeom>
        </p:spPr>
        <p:txBody>
          <a:bodyPr vert="horz" wrap="square" lIns="0" tIns="13335" rIns="0" bIns="0" rtlCol="0">
            <a:spAutoFit/>
          </a:bodyPr>
          <a:lstStyle/>
          <a:p>
            <a:pPr marL="12700">
              <a:lnSpc>
                <a:spcPct val="100000"/>
              </a:lnSpc>
              <a:spcBef>
                <a:spcPts val="105"/>
              </a:spcBef>
            </a:pPr>
            <a:r>
              <a:rPr sz="3900" spc="160" dirty="0">
                <a:solidFill>
                  <a:srgbClr val="3D574F"/>
                </a:solidFill>
                <a:latin typeface="Arial"/>
                <a:cs typeface="Arial"/>
              </a:rPr>
              <a:t>NO</a:t>
            </a:r>
            <a:r>
              <a:rPr sz="3900" spc="-765" dirty="0">
                <a:solidFill>
                  <a:srgbClr val="3D574F"/>
                </a:solidFill>
                <a:latin typeface="Arial"/>
                <a:cs typeface="Arial"/>
              </a:rPr>
              <a:t> </a:t>
            </a:r>
            <a:r>
              <a:rPr sz="3900" spc="180" dirty="0">
                <a:solidFill>
                  <a:srgbClr val="3D574F"/>
                </a:solidFill>
                <a:latin typeface="Arial"/>
                <a:cs typeface="Arial"/>
              </a:rPr>
              <a:t>RTHER</a:t>
            </a:r>
            <a:endParaRPr sz="3900">
              <a:latin typeface="Arial"/>
              <a:cs typeface="Arial"/>
            </a:endParaRPr>
          </a:p>
        </p:txBody>
      </p:sp>
      <p:sp>
        <p:nvSpPr>
          <p:cNvPr id="72" name="object 72"/>
          <p:cNvSpPr txBox="1"/>
          <p:nvPr/>
        </p:nvSpPr>
        <p:spPr>
          <a:xfrm>
            <a:off x="5023453" y="288404"/>
            <a:ext cx="2966085" cy="871855"/>
          </a:xfrm>
          <a:prstGeom prst="rect">
            <a:avLst/>
          </a:prstGeom>
        </p:spPr>
        <p:txBody>
          <a:bodyPr vert="horz" wrap="square" lIns="0" tIns="13335" rIns="0" bIns="0" rtlCol="0">
            <a:spAutoFit/>
          </a:bodyPr>
          <a:lstStyle/>
          <a:p>
            <a:pPr marL="12700">
              <a:lnSpc>
                <a:spcPts val="4435"/>
              </a:lnSpc>
              <a:spcBef>
                <a:spcPts val="105"/>
              </a:spcBef>
            </a:pPr>
            <a:r>
              <a:rPr sz="3850" spc="30" dirty="0">
                <a:solidFill>
                  <a:srgbClr val="ED823A"/>
                </a:solidFill>
                <a:latin typeface="Arial"/>
                <a:cs typeface="Arial"/>
              </a:rPr>
              <a:t>I</a:t>
            </a:r>
            <a:endParaRPr sz="3850">
              <a:latin typeface="Arial"/>
              <a:cs typeface="Arial"/>
            </a:endParaRPr>
          </a:p>
          <a:p>
            <a:pPr marL="45085">
              <a:lnSpc>
                <a:spcPts val="2215"/>
              </a:lnSpc>
            </a:pPr>
            <a:r>
              <a:rPr sz="2000" spc="145" dirty="0">
                <a:solidFill>
                  <a:srgbClr val="9C998E"/>
                </a:solidFill>
                <a:latin typeface="Arial"/>
                <a:cs typeface="Arial"/>
              </a:rPr>
              <a:t>Money </a:t>
            </a:r>
            <a:r>
              <a:rPr sz="2000" spc="130" dirty="0">
                <a:solidFill>
                  <a:srgbClr val="9C998E"/>
                </a:solidFill>
                <a:latin typeface="Arial"/>
                <a:cs typeface="Arial"/>
              </a:rPr>
              <a:t>and </a:t>
            </a:r>
            <a:r>
              <a:rPr sz="2000" spc="160" dirty="0">
                <a:solidFill>
                  <a:srgbClr val="9C998E"/>
                </a:solidFill>
                <a:latin typeface="Arial"/>
                <a:cs typeface="Arial"/>
              </a:rPr>
              <a:t>Know</a:t>
            </a:r>
            <a:r>
              <a:rPr sz="2000" spc="210" dirty="0">
                <a:solidFill>
                  <a:srgbClr val="9C998E"/>
                </a:solidFill>
                <a:latin typeface="Arial"/>
                <a:cs typeface="Arial"/>
              </a:rPr>
              <a:t> </a:t>
            </a:r>
            <a:r>
              <a:rPr sz="2000" spc="170" dirty="0">
                <a:solidFill>
                  <a:srgbClr val="9C998E"/>
                </a:solidFill>
                <a:latin typeface="Arial"/>
                <a:cs typeface="Arial"/>
              </a:rPr>
              <a:t>How</a:t>
            </a:r>
            <a:endParaRPr sz="2000">
              <a:latin typeface="Arial"/>
              <a:cs typeface="Arial"/>
            </a:endParaRPr>
          </a:p>
        </p:txBody>
      </p:sp>
      <p:sp>
        <p:nvSpPr>
          <p:cNvPr id="73" name="object 73"/>
          <p:cNvSpPr txBox="1"/>
          <p:nvPr/>
        </p:nvSpPr>
        <p:spPr>
          <a:xfrm>
            <a:off x="1196451" y="1525148"/>
            <a:ext cx="1590040" cy="163195"/>
          </a:xfrm>
          <a:prstGeom prst="rect">
            <a:avLst/>
          </a:prstGeom>
        </p:spPr>
        <p:txBody>
          <a:bodyPr vert="horz" wrap="square" lIns="0" tIns="12700" rIns="0" bIns="0" rtlCol="0">
            <a:spAutoFit/>
          </a:bodyPr>
          <a:lstStyle/>
          <a:p>
            <a:pPr marL="12700">
              <a:lnSpc>
                <a:spcPct val="100000"/>
              </a:lnSpc>
              <a:spcBef>
                <a:spcPts val="100"/>
              </a:spcBef>
            </a:pPr>
            <a:r>
              <a:rPr sz="900" b="1" spc="45" dirty="0">
                <a:solidFill>
                  <a:srgbClr val="ED823A"/>
                </a:solidFill>
                <a:latin typeface="Arial"/>
                <a:cs typeface="Arial"/>
              </a:rPr>
              <a:t>TOP </a:t>
            </a:r>
            <a:r>
              <a:rPr sz="900" b="1" spc="30" dirty="0">
                <a:solidFill>
                  <a:srgbClr val="ED823A"/>
                </a:solidFill>
                <a:latin typeface="Arial"/>
                <a:cs typeface="Arial"/>
              </a:rPr>
              <a:t>INDUSTRIES</a:t>
            </a:r>
            <a:r>
              <a:rPr sz="900" b="1" spc="190" dirty="0">
                <a:solidFill>
                  <a:srgbClr val="ED823A"/>
                </a:solidFill>
                <a:latin typeface="Arial"/>
                <a:cs typeface="Arial"/>
              </a:rPr>
              <a:t> </a:t>
            </a:r>
            <a:r>
              <a:rPr sz="900" b="1" spc="-5" dirty="0">
                <a:solidFill>
                  <a:srgbClr val="ED823A"/>
                </a:solidFill>
                <a:latin typeface="Arial"/>
                <a:cs typeface="Arial"/>
              </a:rPr>
              <a:t>SERVED</a:t>
            </a:r>
            <a:endParaRPr sz="900">
              <a:latin typeface="Arial"/>
              <a:cs typeface="Arial"/>
            </a:endParaRPr>
          </a:p>
        </p:txBody>
      </p:sp>
      <p:sp>
        <p:nvSpPr>
          <p:cNvPr id="74" name="object 74"/>
          <p:cNvSpPr txBox="1"/>
          <p:nvPr/>
        </p:nvSpPr>
        <p:spPr>
          <a:xfrm>
            <a:off x="1540177" y="1645285"/>
            <a:ext cx="1271905" cy="957580"/>
          </a:xfrm>
          <a:prstGeom prst="rect">
            <a:avLst/>
          </a:prstGeom>
        </p:spPr>
        <p:txBody>
          <a:bodyPr vert="horz" wrap="square" lIns="0" tIns="13970" rIns="0" bIns="0" rtlCol="0">
            <a:spAutoFit/>
          </a:bodyPr>
          <a:lstStyle/>
          <a:p>
            <a:pPr marL="12700">
              <a:lnSpc>
                <a:spcPct val="100000"/>
              </a:lnSpc>
              <a:spcBef>
                <a:spcPts val="110"/>
              </a:spcBef>
            </a:pPr>
            <a:r>
              <a:rPr sz="6100" spc="-1019" dirty="0">
                <a:solidFill>
                  <a:srgbClr val="ED823A"/>
                </a:solidFill>
                <a:latin typeface="Arial"/>
                <a:cs typeface="Arial"/>
              </a:rPr>
              <a:t>2</a:t>
            </a:r>
            <a:r>
              <a:rPr sz="6100" spc="-1195" dirty="0">
                <a:solidFill>
                  <a:srgbClr val="ED823A"/>
                </a:solidFill>
                <a:latin typeface="Arial"/>
                <a:cs typeface="Arial"/>
              </a:rPr>
              <a:t>6</a:t>
            </a:r>
            <a:r>
              <a:rPr sz="6100" spc="-2705" dirty="0">
                <a:solidFill>
                  <a:srgbClr val="ED823A"/>
                </a:solidFill>
                <a:latin typeface="Arial"/>
                <a:cs typeface="Arial"/>
              </a:rPr>
              <a:t>%</a:t>
            </a:r>
            <a:r>
              <a:rPr sz="6100" spc="-2145" dirty="0">
                <a:solidFill>
                  <a:srgbClr val="504B48"/>
                </a:solidFill>
                <a:latin typeface="Arial"/>
                <a:cs typeface="Arial"/>
              </a:rPr>
              <a:t>1b</a:t>
            </a:r>
            <a:endParaRPr sz="6100">
              <a:latin typeface="Arial"/>
              <a:cs typeface="Arial"/>
            </a:endParaRPr>
          </a:p>
        </p:txBody>
      </p:sp>
      <p:sp>
        <p:nvSpPr>
          <p:cNvPr id="75" name="object 75"/>
          <p:cNvSpPr txBox="1"/>
          <p:nvPr/>
        </p:nvSpPr>
        <p:spPr>
          <a:xfrm>
            <a:off x="2223630" y="2158156"/>
            <a:ext cx="615315" cy="323215"/>
          </a:xfrm>
          <a:prstGeom prst="rect">
            <a:avLst/>
          </a:prstGeom>
        </p:spPr>
        <p:txBody>
          <a:bodyPr vert="horz" wrap="square" lIns="0" tIns="13335" rIns="0" bIns="0" rtlCol="0">
            <a:spAutoFit/>
          </a:bodyPr>
          <a:lstStyle/>
          <a:p>
            <a:pPr marL="12700">
              <a:lnSpc>
                <a:spcPct val="100000"/>
              </a:lnSpc>
              <a:spcBef>
                <a:spcPts val="105"/>
              </a:spcBef>
              <a:tabLst>
                <a:tab pos="334010" algn="l"/>
              </a:tabLst>
            </a:pPr>
            <a:r>
              <a:rPr sz="1950" b="1" spc="-220" dirty="0">
                <a:solidFill>
                  <a:srgbClr val="ED823A"/>
                </a:solidFill>
                <a:latin typeface="Arial"/>
                <a:cs typeface="Arial"/>
              </a:rPr>
              <a:t>0 	</a:t>
            </a:r>
            <a:r>
              <a:rPr sz="1950" b="1" dirty="0">
                <a:solidFill>
                  <a:srgbClr val="ED823A"/>
                </a:solidFill>
                <a:latin typeface="Arial"/>
                <a:cs typeface="Arial"/>
              </a:rPr>
              <a:t> </a:t>
            </a:r>
            <a:r>
              <a:rPr sz="1050" spc="-60" dirty="0">
                <a:solidFill>
                  <a:srgbClr val="504B48"/>
                </a:solidFill>
                <a:latin typeface="Times New Roman"/>
                <a:cs typeface="Times New Roman"/>
              </a:rPr>
              <a:t>-.,,.,,</a:t>
            </a:r>
            <a:r>
              <a:rPr sz="600" spc="-60" dirty="0">
                <a:solidFill>
                  <a:srgbClr val="504B48"/>
                </a:solidFill>
                <a:latin typeface="Arial"/>
                <a:cs typeface="Arial"/>
              </a:rPr>
              <a:t>mr-</a:t>
            </a:r>
            <a:endParaRPr sz="600">
              <a:latin typeface="Arial"/>
              <a:cs typeface="Arial"/>
            </a:endParaRPr>
          </a:p>
        </p:txBody>
      </p:sp>
      <p:sp>
        <p:nvSpPr>
          <p:cNvPr id="76" name="object 76"/>
          <p:cNvSpPr txBox="1"/>
          <p:nvPr/>
        </p:nvSpPr>
        <p:spPr>
          <a:xfrm>
            <a:off x="2586132" y="2366613"/>
            <a:ext cx="158115" cy="208915"/>
          </a:xfrm>
          <a:prstGeom prst="rect">
            <a:avLst/>
          </a:prstGeom>
        </p:spPr>
        <p:txBody>
          <a:bodyPr vert="horz" wrap="square" lIns="0" tIns="12700" rIns="0" bIns="0" rtlCol="0">
            <a:spAutoFit/>
          </a:bodyPr>
          <a:lstStyle/>
          <a:p>
            <a:pPr marL="12700">
              <a:lnSpc>
                <a:spcPct val="100000"/>
              </a:lnSpc>
              <a:spcBef>
                <a:spcPts val="100"/>
              </a:spcBef>
            </a:pPr>
            <a:r>
              <a:rPr sz="1200" spc="-35" dirty="0">
                <a:solidFill>
                  <a:srgbClr val="504B48"/>
                </a:solidFill>
                <a:latin typeface="Times New Roman"/>
                <a:cs typeface="Times New Roman"/>
              </a:rPr>
              <a:t>:s:</a:t>
            </a:r>
            <a:endParaRPr sz="1200">
              <a:latin typeface="Times New Roman"/>
              <a:cs typeface="Times New Roman"/>
            </a:endParaRPr>
          </a:p>
        </p:txBody>
      </p:sp>
      <p:sp>
        <p:nvSpPr>
          <p:cNvPr id="77" name="object 77"/>
          <p:cNvSpPr txBox="1"/>
          <p:nvPr/>
        </p:nvSpPr>
        <p:spPr>
          <a:xfrm>
            <a:off x="2635009" y="2504312"/>
            <a:ext cx="104775" cy="201295"/>
          </a:xfrm>
          <a:prstGeom prst="rect">
            <a:avLst/>
          </a:prstGeom>
        </p:spPr>
        <p:txBody>
          <a:bodyPr vert="horz" wrap="square" lIns="0" tIns="12700" rIns="0" bIns="0" rtlCol="0">
            <a:spAutoFit/>
          </a:bodyPr>
          <a:lstStyle/>
          <a:p>
            <a:pPr marL="12700">
              <a:lnSpc>
                <a:spcPct val="100000"/>
              </a:lnSpc>
              <a:spcBef>
                <a:spcPts val="100"/>
              </a:spcBef>
            </a:pPr>
            <a:r>
              <a:rPr sz="1150" spc="-180" dirty="0">
                <a:solidFill>
                  <a:srgbClr val="504B48"/>
                </a:solidFill>
                <a:latin typeface="Arial"/>
                <a:cs typeface="Arial"/>
              </a:rPr>
              <a:t>---</a:t>
            </a:r>
            <a:endParaRPr sz="1150">
              <a:latin typeface="Arial"/>
              <a:cs typeface="Arial"/>
            </a:endParaRPr>
          </a:p>
        </p:txBody>
      </p:sp>
      <p:sp>
        <p:nvSpPr>
          <p:cNvPr id="78" name="object 78"/>
          <p:cNvSpPr txBox="1"/>
          <p:nvPr/>
        </p:nvSpPr>
        <p:spPr>
          <a:xfrm>
            <a:off x="1297270" y="2603068"/>
            <a:ext cx="99695" cy="170815"/>
          </a:xfrm>
          <a:prstGeom prst="rect">
            <a:avLst/>
          </a:prstGeom>
        </p:spPr>
        <p:txBody>
          <a:bodyPr vert="horz" wrap="square" lIns="0" tIns="12700" rIns="0" bIns="0" rtlCol="0">
            <a:spAutoFit/>
          </a:bodyPr>
          <a:lstStyle/>
          <a:p>
            <a:pPr marL="12700">
              <a:lnSpc>
                <a:spcPct val="100000"/>
              </a:lnSpc>
              <a:spcBef>
                <a:spcPts val="100"/>
              </a:spcBef>
            </a:pPr>
            <a:r>
              <a:rPr sz="1425" spc="-622" baseline="-35087" dirty="0">
                <a:solidFill>
                  <a:srgbClr val="504B48"/>
                </a:solidFill>
                <a:latin typeface="Times New Roman"/>
                <a:cs typeface="Times New Roman"/>
              </a:rPr>
              <a:t>z</a:t>
            </a:r>
            <a:r>
              <a:rPr sz="550" spc="-15" dirty="0">
                <a:solidFill>
                  <a:srgbClr val="504B48"/>
                </a:solidFill>
                <a:latin typeface="Arial"/>
                <a:cs typeface="Arial"/>
              </a:rPr>
              <a:t>t.:,</a:t>
            </a:r>
            <a:endParaRPr sz="550">
              <a:latin typeface="Arial"/>
              <a:cs typeface="Arial"/>
            </a:endParaRPr>
          </a:p>
        </p:txBody>
      </p:sp>
      <p:sp>
        <p:nvSpPr>
          <p:cNvPr id="79" name="object 79"/>
          <p:cNvSpPr txBox="1"/>
          <p:nvPr/>
        </p:nvSpPr>
        <p:spPr>
          <a:xfrm>
            <a:off x="1541818" y="2572271"/>
            <a:ext cx="921385" cy="1003300"/>
          </a:xfrm>
          <a:prstGeom prst="rect">
            <a:avLst/>
          </a:prstGeom>
        </p:spPr>
        <p:txBody>
          <a:bodyPr vert="horz" wrap="square" lIns="0" tIns="13970" rIns="0" bIns="0" rtlCol="0">
            <a:spAutoFit/>
          </a:bodyPr>
          <a:lstStyle/>
          <a:p>
            <a:pPr marL="12700">
              <a:lnSpc>
                <a:spcPct val="100000"/>
              </a:lnSpc>
              <a:spcBef>
                <a:spcPts val="110"/>
              </a:spcBef>
            </a:pPr>
            <a:r>
              <a:rPr sz="6400" b="1" spc="-1925" dirty="0">
                <a:solidFill>
                  <a:srgbClr val="ED823A"/>
                </a:solidFill>
                <a:latin typeface="Arial"/>
                <a:cs typeface="Arial"/>
              </a:rPr>
              <a:t>24%</a:t>
            </a:r>
            <a:endParaRPr sz="6400">
              <a:latin typeface="Arial"/>
              <a:cs typeface="Arial"/>
            </a:endParaRPr>
          </a:p>
        </p:txBody>
      </p:sp>
      <p:sp>
        <p:nvSpPr>
          <p:cNvPr id="80" name="object 80"/>
          <p:cNvSpPr txBox="1"/>
          <p:nvPr/>
        </p:nvSpPr>
        <p:spPr>
          <a:xfrm>
            <a:off x="1295618" y="2796254"/>
            <a:ext cx="95885" cy="147955"/>
          </a:xfrm>
          <a:prstGeom prst="rect">
            <a:avLst/>
          </a:prstGeom>
        </p:spPr>
        <p:txBody>
          <a:bodyPr vert="horz" wrap="square" lIns="0" tIns="12700" rIns="0" bIns="0" rtlCol="0">
            <a:spAutoFit/>
          </a:bodyPr>
          <a:lstStyle/>
          <a:p>
            <a:pPr marL="12700">
              <a:lnSpc>
                <a:spcPct val="100000"/>
              </a:lnSpc>
              <a:spcBef>
                <a:spcPts val="100"/>
              </a:spcBef>
            </a:pPr>
            <a:r>
              <a:rPr sz="800" spc="-160" dirty="0">
                <a:solidFill>
                  <a:srgbClr val="504B48"/>
                </a:solidFill>
                <a:latin typeface="Arial"/>
                <a:cs typeface="Arial"/>
              </a:rPr>
              <a:t>ci2</a:t>
            </a:r>
            <a:endParaRPr sz="800">
              <a:latin typeface="Arial"/>
              <a:cs typeface="Arial"/>
            </a:endParaRPr>
          </a:p>
        </p:txBody>
      </p:sp>
      <p:sp>
        <p:nvSpPr>
          <p:cNvPr id="81" name="object 81"/>
          <p:cNvSpPr txBox="1"/>
          <p:nvPr/>
        </p:nvSpPr>
        <p:spPr>
          <a:xfrm>
            <a:off x="1292579" y="2876429"/>
            <a:ext cx="61594" cy="207645"/>
          </a:xfrm>
          <a:prstGeom prst="rect">
            <a:avLst/>
          </a:prstGeom>
        </p:spPr>
        <p:txBody>
          <a:bodyPr vert="horz" wrap="square" lIns="0" tIns="12700" rIns="0" bIns="0" rtlCol="0">
            <a:spAutoFit/>
          </a:bodyPr>
          <a:lstStyle/>
          <a:p>
            <a:pPr marL="12700">
              <a:lnSpc>
                <a:spcPts val="565"/>
              </a:lnSpc>
              <a:spcBef>
                <a:spcPts val="100"/>
              </a:spcBef>
            </a:pPr>
            <a:r>
              <a:rPr sz="650" spc="-90" dirty="0">
                <a:solidFill>
                  <a:srgbClr val="504B48"/>
                </a:solidFill>
                <a:latin typeface="Times New Roman"/>
                <a:cs typeface="Times New Roman"/>
              </a:rPr>
              <a:t>::,</a:t>
            </a:r>
            <a:endParaRPr sz="650">
              <a:latin typeface="Times New Roman"/>
              <a:cs typeface="Times New Roman"/>
            </a:endParaRPr>
          </a:p>
          <a:p>
            <a:pPr marL="17145">
              <a:lnSpc>
                <a:spcPts val="865"/>
              </a:lnSpc>
            </a:pPr>
            <a:r>
              <a:rPr sz="650" spc="-204" dirty="0">
                <a:solidFill>
                  <a:srgbClr val="504B48"/>
                </a:solidFill>
                <a:latin typeface="Times New Roman"/>
                <a:cs typeface="Times New Roman"/>
              </a:rPr>
              <a:t>I</a:t>
            </a:r>
            <a:r>
              <a:rPr sz="1350" spc="-532" baseline="-27777" dirty="0">
                <a:solidFill>
                  <a:srgbClr val="504B48"/>
                </a:solidFill>
                <a:latin typeface="Times New Roman"/>
                <a:cs typeface="Times New Roman"/>
              </a:rPr>
              <a:t>u</a:t>
            </a:r>
            <a:r>
              <a:rPr sz="650" spc="-100" dirty="0">
                <a:solidFill>
                  <a:srgbClr val="504B48"/>
                </a:solidFill>
                <a:latin typeface="Times New Roman"/>
                <a:cs typeface="Times New Roman"/>
              </a:rPr>
              <a:t>-</a:t>
            </a:r>
            <a:endParaRPr sz="650">
              <a:latin typeface="Times New Roman"/>
              <a:cs typeface="Times New Roman"/>
            </a:endParaRPr>
          </a:p>
        </p:txBody>
      </p:sp>
      <p:sp>
        <p:nvSpPr>
          <p:cNvPr id="82" name="object 82"/>
          <p:cNvSpPr txBox="1"/>
          <p:nvPr/>
        </p:nvSpPr>
        <p:spPr>
          <a:xfrm>
            <a:off x="1285692" y="3009292"/>
            <a:ext cx="105410" cy="262255"/>
          </a:xfrm>
          <a:prstGeom prst="rect">
            <a:avLst/>
          </a:prstGeom>
        </p:spPr>
        <p:txBody>
          <a:bodyPr vert="horz" wrap="square" lIns="0" tIns="12700" rIns="0" bIns="0" rtlCol="0">
            <a:spAutoFit/>
          </a:bodyPr>
          <a:lstStyle/>
          <a:p>
            <a:pPr marL="12700">
              <a:lnSpc>
                <a:spcPct val="100000"/>
              </a:lnSpc>
              <a:spcBef>
                <a:spcPts val="100"/>
              </a:spcBef>
            </a:pPr>
            <a:r>
              <a:rPr sz="1550" spc="-310" dirty="0">
                <a:solidFill>
                  <a:srgbClr val="504B48"/>
                </a:solidFill>
                <a:latin typeface="Times New Roman"/>
                <a:cs typeface="Times New Roman"/>
              </a:rPr>
              <a:t>.</a:t>
            </a:r>
            <a:r>
              <a:rPr sz="750" spc="-254" baseline="50000" dirty="0">
                <a:solidFill>
                  <a:srgbClr val="504B48"/>
                </a:solidFill>
                <a:latin typeface="Arial"/>
                <a:cs typeface="Arial"/>
              </a:rPr>
              <a:t>&lt;</a:t>
            </a:r>
            <a:r>
              <a:rPr sz="1550" spc="-360" dirty="0">
                <a:solidFill>
                  <a:srgbClr val="504B48"/>
                </a:solidFill>
                <a:latin typeface="Times New Roman"/>
                <a:cs typeface="Times New Roman"/>
              </a:rPr>
              <a:t>.</a:t>
            </a:r>
            <a:r>
              <a:rPr sz="750" spc="-120" baseline="50000" dirty="0">
                <a:solidFill>
                  <a:srgbClr val="504B48"/>
                </a:solidFill>
                <a:latin typeface="Arial"/>
                <a:cs typeface="Arial"/>
              </a:rPr>
              <a:t>(</a:t>
            </a:r>
            <a:r>
              <a:rPr sz="750" spc="-75" baseline="50000" dirty="0">
                <a:solidFill>
                  <a:srgbClr val="504B48"/>
                </a:solidFill>
                <a:latin typeface="Arial"/>
                <a:cs typeface="Arial"/>
              </a:rPr>
              <a:t> </a:t>
            </a:r>
            <a:r>
              <a:rPr sz="1550" spc="-180" dirty="0">
                <a:solidFill>
                  <a:srgbClr val="504B48"/>
                </a:solidFill>
                <a:latin typeface="Times New Roman"/>
                <a:cs typeface="Times New Roman"/>
              </a:rPr>
              <a:t>.</a:t>
            </a:r>
            <a:endParaRPr sz="1550">
              <a:latin typeface="Times New Roman"/>
              <a:cs typeface="Times New Roman"/>
            </a:endParaRPr>
          </a:p>
        </p:txBody>
      </p:sp>
      <p:sp>
        <p:nvSpPr>
          <p:cNvPr id="83" name="object 83"/>
          <p:cNvSpPr txBox="1"/>
          <p:nvPr/>
        </p:nvSpPr>
        <p:spPr>
          <a:xfrm>
            <a:off x="1292579" y="3187970"/>
            <a:ext cx="61594" cy="125095"/>
          </a:xfrm>
          <a:prstGeom prst="rect">
            <a:avLst/>
          </a:prstGeom>
        </p:spPr>
        <p:txBody>
          <a:bodyPr vert="horz" wrap="square" lIns="0" tIns="12700" rIns="0" bIns="0" rtlCol="0">
            <a:spAutoFit/>
          </a:bodyPr>
          <a:lstStyle/>
          <a:p>
            <a:pPr marL="12700">
              <a:lnSpc>
                <a:spcPct val="100000"/>
              </a:lnSpc>
              <a:spcBef>
                <a:spcPts val="100"/>
              </a:spcBef>
            </a:pPr>
            <a:r>
              <a:rPr sz="650" spc="-90" dirty="0">
                <a:solidFill>
                  <a:srgbClr val="504B48"/>
                </a:solidFill>
                <a:latin typeface="Times New Roman"/>
                <a:cs typeface="Times New Roman"/>
              </a:rPr>
              <a:t>::,</a:t>
            </a:r>
            <a:endParaRPr sz="650">
              <a:latin typeface="Times New Roman"/>
              <a:cs typeface="Times New Roman"/>
            </a:endParaRPr>
          </a:p>
        </p:txBody>
      </p:sp>
      <p:sp>
        <p:nvSpPr>
          <p:cNvPr id="84" name="object 84"/>
          <p:cNvSpPr txBox="1"/>
          <p:nvPr/>
        </p:nvSpPr>
        <p:spPr>
          <a:xfrm>
            <a:off x="7142482" y="1440900"/>
            <a:ext cx="1645285" cy="2399030"/>
          </a:xfrm>
          <a:prstGeom prst="rect">
            <a:avLst/>
          </a:prstGeom>
        </p:spPr>
        <p:txBody>
          <a:bodyPr vert="horz" wrap="square" lIns="0" tIns="13335" rIns="0" bIns="0" rtlCol="0">
            <a:spAutoFit/>
          </a:bodyPr>
          <a:lstStyle/>
          <a:p>
            <a:pPr marR="36195" algn="ctr">
              <a:lnSpc>
                <a:spcPct val="100000"/>
              </a:lnSpc>
              <a:spcBef>
                <a:spcPts val="105"/>
              </a:spcBef>
            </a:pPr>
            <a:r>
              <a:rPr sz="4250" b="1" dirty="0">
                <a:solidFill>
                  <a:srgbClr val="ED823A"/>
                </a:solidFill>
                <a:latin typeface="Times New Roman"/>
                <a:cs typeface="Times New Roman"/>
              </a:rPr>
              <a:t>0/</a:t>
            </a:r>
            <a:endParaRPr sz="4250">
              <a:latin typeface="Times New Roman"/>
              <a:cs typeface="Times New Roman"/>
            </a:endParaRPr>
          </a:p>
          <a:p>
            <a:pPr marL="116839" marR="575945" algn="ctr">
              <a:lnSpc>
                <a:spcPts val="750"/>
              </a:lnSpc>
              <a:spcBef>
                <a:spcPts val="114"/>
              </a:spcBef>
            </a:pPr>
            <a:r>
              <a:rPr sz="700" spc="15" dirty="0">
                <a:solidFill>
                  <a:srgbClr val="504B48"/>
                </a:solidFill>
                <a:latin typeface="Arial"/>
                <a:cs typeface="Arial"/>
              </a:rPr>
              <a:t>OF </a:t>
            </a:r>
            <a:r>
              <a:rPr sz="700" dirty="0">
                <a:solidFill>
                  <a:srgbClr val="504B48"/>
                </a:solidFill>
                <a:latin typeface="Arial"/>
                <a:cs typeface="Arial"/>
              </a:rPr>
              <a:t>OUR</a:t>
            </a:r>
            <a:r>
              <a:rPr sz="700" spc="-65" dirty="0">
                <a:solidFill>
                  <a:srgbClr val="504B48"/>
                </a:solidFill>
                <a:latin typeface="Arial"/>
                <a:cs typeface="Arial"/>
              </a:rPr>
              <a:t> </a:t>
            </a:r>
            <a:r>
              <a:rPr sz="700" spc="-10" dirty="0">
                <a:solidFill>
                  <a:srgbClr val="504B48"/>
                </a:solidFill>
                <a:latin typeface="Arial"/>
                <a:cs typeface="Arial"/>
              </a:rPr>
              <a:t>CUSTOMERS  </a:t>
            </a:r>
            <a:r>
              <a:rPr sz="700" spc="-20" dirty="0">
                <a:solidFill>
                  <a:srgbClr val="504B48"/>
                </a:solidFill>
                <a:latin typeface="Arial"/>
                <a:cs typeface="Arial"/>
              </a:rPr>
              <a:t>ARE </a:t>
            </a:r>
            <a:r>
              <a:rPr sz="700" spc="-25" dirty="0">
                <a:solidFill>
                  <a:srgbClr val="504B48"/>
                </a:solidFill>
                <a:latin typeface="Arial"/>
                <a:cs typeface="Arial"/>
              </a:rPr>
              <a:t>START</a:t>
            </a:r>
            <a:r>
              <a:rPr sz="700" spc="-25" dirty="0">
                <a:solidFill>
                  <a:srgbClr val="7E776D"/>
                </a:solidFill>
                <a:latin typeface="Arial"/>
                <a:cs typeface="Arial"/>
              </a:rPr>
              <a:t>·</a:t>
            </a:r>
            <a:r>
              <a:rPr sz="700" spc="-80" dirty="0">
                <a:solidFill>
                  <a:srgbClr val="7E776D"/>
                </a:solidFill>
                <a:latin typeface="Arial"/>
                <a:cs typeface="Arial"/>
              </a:rPr>
              <a:t> </a:t>
            </a:r>
            <a:r>
              <a:rPr sz="700" spc="-10" dirty="0">
                <a:solidFill>
                  <a:srgbClr val="504B48"/>
                </a:solidFill>
                <a:latin typeface="Arial"/>
                <a:cs typeface="Arial"/>
              </a:rPr>
              <a:t>UPS</a:t>
            </a:r>
            <a:endParaRPr sz="700">
              <a:latin typeface="Arial"/>
              <a:cs typeface="Arial"/>
            </a:endParaRPr>
          </a:p>
          <a:p>
            <a:pPr marL="22860" algn="ctr">
              <a:lnSpc>
                <a:spcPts val="4270"/>
              </a:lnSpc>
            </a:pPr>
            <a:r>
              <a:rPr sz="4250" b="1" spc="2060" dirty="0">
                <a:solidFill>
                  <a:srgbClr val="ED823A"/>
                </a:solidFill>
                <a:latin typeface="Times New Roman"/>
                <a:cs typeface="Times New Roman"/>
              </a:rPr>
              <a:t>U/0</a:t>
            </a:r>
            <a:endParaRPr sz="4250">
              <a:latin typeface="Times New Roman"/>
              <a:cs typeface="Times New Roman"/>
            </a:endParaRPr>
          </a:p>
          <a:p>
            <a:pPr marR="494030" algn="ctr">
              <a:lnSpc>
                <a:spcPts val="7695"/>
              </a:lnSpc>
            </a:pPr>
            <a:r>
              <a:rPr sz="6600" b="1" spc="55" dirty="0">
                <a:solidFill>
                  <a:srgbClr val="ED823A"/>
                </a:solidFill>
                <a:latin typeface="Times New Roman"/>
                <a:cs typeface="Times New Roman"/>
              </a:rPr>
              <a:t>no,</a:t>
            </a:r>
            <a:endParaRPr sz="6600">
              <a:latin typeface="Times New Roman"/>
              <a:cs typeface="Times New Roman"/>
            </a:endParaRPr>
          </a:p>
        </p:txBody>
      </p:sp>
      <p:sp>
        <p:nvSpPr>
          <p:cNvPr id="85" name="object 85"/>
          <p:cNvSpPr txBox="1"/>
          <p:nvPr/>
        </p:nvSpPr>
        <p:spPr>
          <a:xfrm>
            <a:off x="1297270" y="3235312"/>
            <a:ext cx="80645"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504B48"/>
                </a:solidFill>
                <a:latin typeface="Times New Roman"/>
                <a:cs typeface="Times New Roman"/>
              </a:rPr>
              <a:t>z</a:t>
            </a:r>
            <a:endParaRPr sz="950">
              <a:latin typeface="Times New Roman"/>
              <a:cs typeface="Times New Roman"/>
            </a:endParaRPr>
          </a:p>
        </p:txBody>
      </p:sp>
      <p:sp>
        <p:nvSpPr>
          <p:cNvPr id="86" name="object 86"/>
          <p:cNvSpPr txBox="1"/>
          <p:nvPr/>
        </p:nvSpPr>
        <p:spPr>
          <a:xfrm>
            <a:off x="1296126" y="3353666"/>
            <a:ext cx="85090"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504B48"/>
                </a:solidFill>
                <a:latin typeface="Arial"/>
                <a:cs typeface="Arial"/>
              </a:rPr>
              <a:t>&lt;(</a:t>
            </a:r>
            <a:endParaRPr sz="500">
              <a:latin typeface="Arial"/>
              <a:cs typeface="Arial"/>
            </a:endParaRPr>
          </a:p>
        </p:txBody>
      </p:sp>
      <p:sp>
        <p:nvSpPr>
          <p:cNvPr id="87" name="object 87"/>
          <p:cNvSpPr txBox="1"/>
          <p:nvPr/>
        </p:nvSpPr>
        <p:spPr>
          <a:xfrm>
            <a:off x="1289959" y="3388537"/>
            <a:ext cx="103505" cy="155575"/>
          </a:xfrm>
          <a:prstGeom prst="rect">
            <a:avLst/>
          </a:prstGeom>
        </p:spPr>
        <p:txBody>
          <a:bodyPr vert="horz" wrap="square" lIns="0" tIns="12700" rIns="0" bIns="0" rtlCol="0">
            <a:spAutoFit/>
          </a:bodyPr>
          <a:lstStyle/>
          <a:p>
            <a:pPr marL="12700">
              <a:lnSpc>
                <a:spcPct val="100000"/>
              </a:lnSpc>
              <a:spcBef>
                <a:spcPts val="100"/>
              </a:spcBef>
            </a:pPr>
            <a:r>
              <a:rPr sz="850" spc="-90" dirty="0">
                <a:solidFill>
                  <a:srgbClr val="504B48"/>
                </a:solidFill>
                <a:latin typeface="Arial"/>
                <a:cs typeface="Arial"/>
              </a:rPr>
              <a:t>::;:</a:t>
            </a:r>
            <a:endParaRPr sz="850">
              <a:latin typeface="Arial"/>
              <a:cs typeface="Arial"/>
            </a:endParaRPr>
          </a:p>
        </p:txBody>
      </p:sp>
      <p:sp>
        <p:nvSpPr>
          <p:cNvPr id="88" name="object 88"/>
          <p:cNvSpPr txBox="1"/>
          <p:nvPr/>
        </p:nvSpPr>
        <p:spPr>
          <a:xfrm>
            <a:off x="1541818" y="3464131"/>
            <a:ext cx="1229995" cy="1003300"/>
          </a:xfrm>
          <a:prstGeom prst="rect">
            <a:avLst/>
          </a:prstGeom>
        </p:spPr>
        <p:txBody>
          <a:bodyPr vert="horz" wrap="square" lIns="0" tIns="13970" rIns="0" bIns="0" rtlCol="0">
            <a:spAutoFit/>
          </a:bodyPr>
          <a:lstStyle/>
          <a:p>
            <a:pPr marL="12700">
              <a:lnSpc>
                <a:spcPct val="100000"/>
              </a:lnSpc>
              <a:spcBef>
                <a:spcPts val="110"/>
              </a:spcBef>
            </a:pPr>
            <a:r>
              <a:rPr sz="6400" b="1" spc="-1925" dirty="0">
                <a:solidFill>
                  <a:srgbClr val="ED823A"/>
                </a:solidFill>
                <a:latin typeface="Arial"/>
                <a:cs typeface="Arial"/>
              </a:rPr>
              <a:t>22%</a:t>
            </a:r>
            <a:r>
              <a:rPr sz="6400" b="1" spc="-1125" dirty="0">
                <a:solidFill>
                  <a:srgbClr val="ED823A"/>
                </a:solidFill>
                <a:latin typeface="Arial"/>
                <a:cs typeface="Arial"/>
              </a:rPr>
              <a:t> </a:t>
            </a:r>
            <a:r>
              <a:rPr sz="5900" spc="-795" dirty="0">
                <a:solidFill>
                  <a:srgbClr val="504B48"/>
                </a:solidFill>
                <a:latin typeface="Arial"/>
                <a:cs typeface="Arial"/>
              </a:rPr>
              <a:t>II</a:t>
            </a:r>
            <a:endParaRPr sz="5900">
              <a:latin typeface="Arial"/>
              <a:cs typeface="Arial"/>
            </a:endParaRPr>
          </a:p>
        </p:txBody>
      </p:sp>
      <p:sp>
        <p:nvSpPr>
          <p:cNvPr id="89" name="object 89"/>
          <p:cNvSpPr txBox="1"/>
          <p:nvPr/>
        </p:nvSpPr>
        <p:spPr>
          <a:xfrm>
            <a:off x="7234731" y="3795525"/>
            <a:ext cx="975994" cy="132715"/>
          </a:xfrm>
          <a:prstGeom prst="rect">
            <a:avLst/>
          </a:prstGeom>
        </p:spPr>
        <p:txBody>
          <a:bodyPr vert="horz" wrap="square" lIns="0" tIns="12700" rIns="0" bIns="0" rtlCol="0">
            <a:spAutoFit/>
          </a:bodyPr>
          <a:lstStyle/>
          <a:p>
            <a:pPr marL="12700">
              <a:lnSpc>
                <a:spcPct val="100000"/>
              </a:lnSpc>
              <a:spcBef>
                <a:spcPts val="100"/>
              </a:spcBef>
            </a:pPr>
            <a:r>
              <a:rPr sz="700" spc="40" dirty="0">
                <a:solidFill>
                  <a:srgbClr val="504B48"/>
                </a:solidFill>
                <a:latin typeface="Arial"/>
                <a:cs typeface="Arial"/>
              </a:rPr>
              <a:t>OF </a:t>
            </a:r>
            <a:r>
              <a:rPr sz="700" spc="10" dirty="0">
                <a:solidFill>
                  <a:srgbClr val="504B48"/>
                </a:solidFill>
                <a:latin typeface="Arial"/>
                <a:cs typeface="Arial"/>
              </a:rPr>
              <a:t>OUR</a:t>
            </a:r>
            <a:r>
              <a:rPr sz="700" spc="-105" dirty="0">
                <a:solidFill>
                  <a:srgbClr val="504B48"/>
                </a:solidFill>
                <a:latin typeface="Arial"/>
                <a:cs typeface="Arial"/>
              </a:rPr>
              <a:t> </a:t>
            </a:r>
            <a:r>
              <a:rPr sz="700" spc="-10" dirty="0">
                <a:solidFill>
                  <a:srgbClr val="504B48"/>
                </a:solidFill>
                <a:latin typeface="Arial"/>
                <a:cs typeface="Arial"/>
              </a:rPr>
              <a:t>CUSTOMERS</a:t>
            </a:r>
            <a:endParaRPr sz="700">
              <a:latin typeface="Arial"/>
              <a:cs typeface="Arial"/>
            </a:endParaRPr>
          </a:p>
        </p:txBody>
      </p:sp>
      <p:sp>
        <p:nvSpPr>
          <p:cNvPr id="90" name="object 90"/>
          <p:cNvSpPr txBox="1"/>
          <p:nvPr/>
        </p:nvSpPr>
        <p:spPr>
          <a:xfrm>
            <a:off x="6289809" y="3890209"/>
            <a:ext cx="2033270" cy="705485"/>
          </a:xfrm>
          <a:prstGeom prst="rect">
            <a:avLst/>
          </a:prstGeom>
        </p:spPr>
        <p:txBody>
          <a:bodyPr vert="horz" wrap="square" lIns="0" tIns="12700" rIns="0" bIns="0" rtlCol="0">
            <a:spAutoFit/>
          </a:bodyPr>
          <a:lstStyle/>
          <a:p>
            <a:pPr marL="943610">
              <a:lnSpc>
                <a:spcPts val="545"/>
              </a:lnSpc>
              <a:spcBef>
                <a:spcPts val="100"/>
              </a:spcBef>
            </a:pPr>
            <a:r>
              <a:rPr sz="700" spc="-10" dirty="0">
                <a:solidFill>
                  <a:srgbClr val="504B48"/>
                </a:solidFill>
                <a:latin typeface="Arial"/>
                <a:cs typeface="Arial"/>
              </a:rPr>
              <a:t>ARE </a:t>
            </a:r>
            <a:r>
              <a:rPr sz="700" spc="40" dirty="0">
                <a:solidFill>
                  <a:srgbClr val="504B48"/>
                </a:solidFill>
                <a:latin typeface="Arial"/>
                <a:cs typeface="Arial"/>
              </a:rPr>
              <a:t>WOMEN</a:t>
            </a:r>
            <a:r>
              <a:rPr sz="700" spc="50" dirty="0">
                <a:solidFill>
                  <a:srgbClr val="504B48"/>
                </a:solidFill>
                <a:latin typeface="Arial"/>
                <a:cs typeface="Arial"/>
              </a:rPr>
              <a:t> </a:t>
            </a:r>
            <a:r>
              <a:rPr sz="700" spc="30" dirty="0">
                <a:solidFill>
                  <a:srgbClr val="504B48"/>
                </a:solidFill>
                <a:latin typeface="Arial"/>
                <a:cs typeface="Arial"/>
              </a:rPr>
              <a:t>OWNED</a:t>
            </a:r>
            <a:endParaRPr sz="700">
              <a:latin typeface="Arial"/>
              <a:cs typeface="Arial"/>
            </a:endParaRPr>
          </a:p>
          <a:p>
            <a:pPr marL="12700">
              <a:lnSpc>
                <a:spcPts val="4805"/>
              </a:lnSpc>
              <a:tabLst>
                <a:tab pos="882015" algn="l"/>
                <a:tab pos="2019935" algn="l"/>
              </a:tabLst>
            </a:pPr>
            <a:r>
              <a:rPr sz="4250" b="1" u="sng" dirty="0">
                <a:solidFill>
                  <a:srgbClr val="ED823A"/>
                </a:solidFill>
                <a:uFill>
                  <a:solidFill>
                    <a:srgbClr val="000000"/>
                  </a:solidFill>
                </a:uFill>
                <a:latin typeface="Times New Roman"/>
                <a:cs typeface="Times New Roman"/>
              </a:rPr>
              <a:t> 	</a:t>
            </a:r>
            <a:r>
              <a:rPr sz="4250" b="1" u="sng" spc="145" dirty="0">
                <a:solidFill>
                  <a:srgbClr val="ED823A"/>
                </a:solidFill>
                <a:uFill>
                  <a:solidFill>
                    <a:srgbClr val="000000"/>
                  </a:solidFill>
                </a:uFill>
                <a:latin typeface="Times New Roman"/>
                <a:cs typeface="Times New Roman"/>
              </a:rPr>
              <a:t>U/0	</a:t>
            </a:r>
            <a:endParaRPr sz="4250">
              <a:latin typeface="Times New Roman"/>
              <a:cs typeface="Times New Roman"/>
            </a:endParaRPr>
          </a:p>
        </p:txBody>
      </p:sp>
      <p:sp>
        <p:nvSpPr>
          <p:cNvPr id="91" name="object 91"/>
          <p:cNvSpPr txBox="1"/>
          <p:nvPr/>
        </p:nvSpPr>
        <p:spPr>
          <a:xfrm>
            <a:off x="637230" y="4093575"/>
            <a:ext cx="286385" cy="628650"/>
          </a:xfrm>
          <a:prstGeom prst="rect">
            <a:avLst/>
          </a:prstGeom>
        </p:spPr>
        <p:txBody>
          <a:bodyPr vert="horz" wrap="square" lIns="0" tIns="13335" rIns="0" bIns="0" rtlCol="0">
            <a:spAutoFit/>
          </a:bodyPr>
          <a:lstStyle/>
          <a:p>
            <a:pPr marL="155575" indent="-142875">
              <a:lnSpc>
                <a:spcPct val="100000"/>
              </a:lnSpc>
              <a:spcBef>
                <a:spcPts val="105"/>
              </a:spcBef>
              <a:buSzPct val="160416"/>
              <a:buChar char="•"/>
              <a:tabLst>
                <a:tab pos="156210" algn="l"/>
              </a:tabLst>
            </a:pPr>
            <a:r>
              <a:rPr sz="2400" spc="-370" dirty="0">
                <a:solidFill>
                  <a:srgbClr val="214187"/>
                </a:solidFill>
                <a:latin typeface="Times New Roman"/>
                <a:cs typeface="Times New Roman"/>
              </a:rPr>
              <a:t>.</a:t>
            </a:r>
            <a:r>
              <a:rPr sz="3100" spc="-1019" dirty="0">
                <a:solidFill>
                  <a:srgbClr val="214187"/>
                </a:solidFill>
                <a:latin typeface="Times New Roman"/>
                <a:cs typeface="Times New Roman"/>
              </a:rPr>
              <a:t>-</a:t>
            </a:r>
            <a:r>
              <a:rPr sz="2400" spc="-295" dirty="0">
                <a:solidFill>
                  <a:srgbClr val="214187"/>
                </a:solidFill>
                <a:latin typeface="Times New Roman"/>
                <a:cs typeface="Times New Roman"/>
              </a:rPr>
              <a:t>.....</a:t>
            </a:r>
            <a:endParaRPr sz="24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1308424"/>
            <a:ext cx="6383655" cy="3105785"/>
          </a:xfrm>
          <a:prstGeom prst="rect">
            <a:avLst/>
          </a:prstGeom>
        </p:spPr>
        <p:txBody>
          <a:bodyPr vert="horz" wrap="square" lIns="0" tIns="78105" rIns="0" bIns="0" rtlCol="0">
            <a:spAutoFit/>
          </a:bodyPr>
          <a:lstStyle/>
          <a:p>
            <a:pPr marL="469900" indent="-457200">
              <a:lnSpc>
                <a:spcPct val="100000"/>
              </a:lnSpc>
              <a:spcBef>
                <a:spcPts val="615"/>
              </a:spcBef>
              <a:buSzPct val="72500"/>
              <a:buChar char="•"/>
              <a:tabLst>
                <a:tab pos="469900" algn="l"/>
                <a:tab pos="470534" algn="l"/>
              </a:tabLst>
            </a:pPr>
            <a:r>
              <a:rPr sz="2000" dirty="0">
                <a:solidFill>
                  <a:srgbClr val="57575B"/>
                </a:solidFill>
                <a:latin typeface="Arial"/>
                <a:cs typeface="Arial"/>
              </a:rPr>
              <a:t>The 5 </a:t>
            </a:r>
            <a:r>
              <a:rPr sz="2000" spc="-15" dirty="0">
                <a:solidFill>
                  <a:srgbClr val="57575B"/>
                </a:solidFill>
                <a:latin typeface="Arial"/>
                <a:cs typeface="Arial"/>
              </a:rPr>
              <a:t>C’s </a:t>
            </a:r>
            <a:r>
              <a:rPr sz="2000" dirty="0">
                <a:solidFill>
                  <a:srgbClr val="57575B"/>
                </a:solidFill>
                <a:latin typeface="Arial"/>
                <a:cs typeface="Arial"/>
              </a:rPr>
              <a:t>of</a:t>
            </a:r>
            <a:r>
              <a:rPr sz="2000" spc="-35" dirty="0">
                <a:solidFill>
                  <a:srgbClr val="57575B"/>
                </a:solidFill>
                <a:latin typeface="Arial"/>
                <a:cs typeface="Arial"/>
              </a:rPr>
              <a:t> </a:t>
            </a:r>
            <a:r>
              <a:rPr sz="2000" spc="-5" dirty="0">
                <a:solidFill>
                  <a:srgbClr val="57575B"/>
                </a:solidFill>
                <a:latin typeface="Arial"/>
                <a:cs typeface="Arial"/>
              </a:rPr>
              <a:t>Credit</a:t>
            </a:r>
            <a:endParaRPr sz="2000">
              <a:latin typeface="Arial"/>
              <a:cs typeface="Arial"/>
            </a:endParaRPr>
          </a:p>
          <a:p>
            <a:pPr marL="988060" lvl="1" indent="-286385">
              <a:lnSpc>
                <a:spcPct val="100000"/>
              </a:lnSpc>
              <a:spcBef>
                <a:spcPts val="405"/>
              </a:spcBef>
              <a:buSzPct val="75000"/>
              <a:buFont typeface="Wingdings"/>
              <a:buChar char=""/>
              <a:tabLst>
                <a:tab pos="988060" algn="l"/>
                <a:tab pos="988694" algn="l"/>
              </a:tabLst>
            </a:pPr>
            <a:r>
              <a:rPr sz="1600" spc="-5" dirty="0">
                <a:solidFill>
                  <a:srgbClr val="57575B"/>
                </a:solidFill>
                <a:latin typeface="Arial"/>
                <a:cs typeface="Arial"/>
              </a:rPr>
              <a:t>Credit (700 or</a:t>
            </a:r>
            <a:r>
              <a:rPr sz="1600" spc="-15" dirty="0">
                <a:solidFill>
                  <a:srgbClr val="57575B"/>
                </a:solidFill>
                <a:latin typeface="Arial"/>
                <a:cs typeface="Arial"/>
              </a:rPr>
              <a:t> </a:t>
            </a:r>
            <a:r>
              <a:rPr sz="1600" spc="-5" dirty="0">
                <a:solidFill>
                  <a:srgbClr val="57575B"/>
                </a:solidFill>
                <a:latin typeface="Arial"/>
                <a:cs typeface="Arial"/>
              </a:rPr>
              <a:t>above)</a:t>
            </a:r>
            <a:endParaRPr sz="1600">
              <a:latin typeface="Arial"/>
              <a:cs typeface="Arial"/>
            </a:endParaRPr>
          </a:p>
          <a:p>
            <a:pPr marL="988060" lvl="1" indent="-286385">
              <a:lnSpc>
                <a:spcPct val="100000"/>
              </a:lnSpc>
              <a:spcBef>
                <a:spcPts val="380"/>
              </a:spcBef>
              <a:buSzPct val="75000"/>
              <a:buFont typeface="Wingdings"/>
              <a:buChar char=""/>
              <a:tabLst>
                <a:tab pos="988060" algn="l"/>
                <a:tab pos="988694" algn="l"/>
              </a:tabLst>
            </a:pPr>
            <a:r>
              <a:rPr sz="1600" spc="-5" dirty="0">
                <a:solidFill>
                  <a:srgbClr val="57575B"/>
                </a:solidFill>
                <a:latin typeface="Arial"/>
                <a:cs typeface="Arial"/>
              </a:rPr>
              <a:t>Collateral (1.2 x</a:t>
            </a:r>
            <a:r>
              <a:rPr sz="1600" spc="-25" dirty="0">
                <a:solidFill>
                  <a:srgbClr val="57575B"/>
                </a:solidFill>
                <a:latin typeface="Arial"/>
                <a:cs typeface="Arial"/>
              </a:rPr>
              <a:t> </a:t>
            </a:r>
            <a:r>
              <a:rPr sz="1600" spc="-5" dirty="0">
                <a:solidFill>
                  <a:srgbClr val="57575B"/>
                </a:solidFill>
                <a:latin typeface="Arial"/>
                <a:cs typeface="Arial"/>
              </a:rPr>
              <a:t>loan)</a:t>
            </a:r>
            <a:endParaRPr sz="1600">
              <a:latin typeface="Arial"/>
              <a:cs typeface="Arial"/>
            </a:endParaRPr>
          </a:p>
          <a:p>
            <a:pPr marL="988060" lvl="1" indent="-286385">
              <a:lnSpc>
                <a:spcPct val="100000"/>
              </a:lnSpc>
              <a:spcBef>
                <a:spcPts val="385"/>
              </a:spcBef>
              <a:buSzPct val="75000"/>
              <a:buFont typeface="Wingdings"/>
              <a:buChar char=""/>
              <a:tabLst>
                <a:tab pos="988060" algn="l"/>
                <a:tab pos="988694" algn="l"/>
              </a:tabLst>
            </a:pPr>
            <a:r>
              <a:rPr sz="1600" spc="-5" dirty="0">
                <a:solidFill>
                  <a:srgbClr val="57575B"/>
                </a:solidFill>
                <a:latin typeface="Arial"/>
                <a:cs typeface="Arial"/>
              </a:rPr>
              <a:t>Cash (20%</a:t>
            </a:r>
            <a:r>
              <a:rPr sz="1600" spc="10" dirty="0">
                <a:solidFill>
                  <a:srgbClr val="57575B"/>
                </a:solidFill>
                <a:latin typeface="Arial"/>
                <a:cs typeface="Arial"/>
              </a:rPr>
              <a:t> </a:t>
            </a:r>
            <a:r>
              <a:rPr sz="1600" spc="-5" dirty="0">
                <a:solidFill>
                  <a:srgbClr val="57575B"/>
                </a:solidFill>
                <a:latin typeface="Arial"/>
                <a:cs typeface="Arial"/>
              </a:rPr>
              <a:t>equity)</a:t>
            </a:r>
            <a:endParaRPr sz="1600">
              <a:latin typeface="Arial"/>
              <a:cs typeface="Arial"/>
            </a:endParaRPr>
          </a:p>
          <a:p>
            <a:pPr marL="988060" lvl="1" indent="-286385">
              <a:lnSpc>
                <a:spcPct val="100000"/>
              </a:lnSpc>
              <a:spcBef>
                <a:spcPts val="385"/>
              </a:spcBef>
              <a:buSzPct val="75000"/>
              <a:buFont typeface="Wingdings"/>
              <a:buChar char=""/>
              <a:tabLst>
                <a:tab pos="988060" algn="l"/>
                <a:tab pos="988694" algn="l"/>
              </a:tabLst>
            </a:pPr>
            <a:r>
              <a:rPr sz="1600" spc="-5" dirty="0">
                <a:solidFill>
                  <a:srgbClr val="57575B"/>
                </a:solidFill>
                <a:latin typeface="Arial"/>
                <a:cs typeface="Arial"/>
              </a:rPr>
              <a:t>Character</a:t>
            </a:r>
            <a:endParaRPr sz="1600">
              <a:latin typeface="Arial"/>
              <a:cs typeface="Arial"/>
            </a:endParaRPr>
          </a:p>
          <a:p>
            <a:pPr marL="988060" lvl="1" indent="-286385">
              <a:lnSpc>
                <a:spcPct val="100000"/>
              </a:lnSpc>
              <a:spcBef>
                <a:spcPts val="385"/>
              </a:spcBef>
              <a:buSzPct val="75000"/>
              <a:buFont typeface="Wingdings"/>
              <a:buChar char=""/>
              <a:tabLst>
                <a:tab pos="988060" algn="l"/>
                <a:tab pos="988694" algn="l"/>
              </a:tabLst>
            </a:pPr>
            <a:r>
              <a:rPr sz="1600" spc="-5" dirty="0">
                <a:solidFill>
                  <a:srgbClr val="57575B"/>
                </a:solidFill>
                <a:latin typeface="Arial"/>
                <a:cs typeface="Arial"/>
              </a:rPr>
              <a:t>Capacity (sufficient cash and surplus to repay debt</a:t>
            </a:r>
            <a:r>
              <a:rPr sz="1600" spc="80" dirty="0">
                <a:solidFill>
                  <a:srgbClr val="57575B"/>
                </a:solidFill>
                <a:latin typeface="Arial"/>
                <a:cs typeface="Arial"/>
              </a:rPr>
              <a:t> </a:t>
            </a:r>
            <a:r>
              <a:rPr sz="1600" spc="-5" dirty="0">
                <a:solidFill>
                  <a:srgbClr val="57575B"/>
                </a:solidFill>
                <a:latin typeface="Arial"/>
                <a:cs typeface="Arial"/>
              </a:rPr>
              <a:t>monthly)</a:t>
            </a:r>
            <a:endParaRPr sz="1600">
              <a:latin typeface="Arial"/>
              <a:cs typeface="Arial"/>
            </a:endParaRPr>
          </a:p>
          <a:p>
            <a:pPr lvl="1">
              <a:lnSpc>
                <a:spcPct val="100000"/>
              </a:lnSpc>
              <a:spcBef>
                <a:spcPts val="10"/>
              </a:spcBef>
              <a:buChar char=""/>
            </a:pPr>
            <a:endParaRPr sz="2400">
              <a:latin typeface="Times New Roman"/>
              <a:cs typeface="Times New Roman"/>
            </a:endParaRPr>
          </a:p>
          <a:p>
            <a:pPr marL="469900" indent="-457200">
              <a:lnSpc>
                <a:spcPct val="100000"/>
              </a:lnSpc>
              <a:buSzPct val="72500"/>
              <a:buChar char="•"/>
              <a:tabLst>
                <a:tab pos="469900" algn="l"/>
                <a:tab pos="470534" algn="l"/>
              </a:tabLst>
            </a:pPr>
            <a:r>
              <a:rPr sz="2000" dirty="0">
                <a:solidFill>
                  <a:srgbClr val="281F9A"/>
                </a:solidFill>
                <a:latin typeface="Arial"/>
                <a:cs typeface="Arial"/>
              </a:rPr>
              <a:t>Plus</a:t>
            </a:r>
            <a:r>
              <a:rPr sz="2000" spc="-5" dirty="0">
                <a:solidFill>
                  <a:srgbClr val="281F9A"/>
                </a:solidFill>
                <a:latin typeface="Arial"/>
                <a:cs typeface="Arial"/>
              </a:rPr>
              <a:t> </a:t>
            </a:r>
            <a:r>
              <a:rPr sz="2000" dirty="0">
                <a:solidFill>
                  <a:srgbClr val="281F9A"/>
                </a:solidFill>
                <a:latin typeface="Arial"/>
                <a:cs typeface="Arial"/>
              </a:rPr>
              <a:t>2</a:t>
            </a:r>
            <a:endParaRPr sz="2000">
              <a:latin typeface="Arial"/>
              <a:cs typeface="Arial"/>
            </a:endParaRPr>
          </a:p>
          <a:p>
            <a:pPr marL="988060" lvl="1" indent="-286385">
              <a:lnSpc>
                <a:spcPct val="100000"/>
              </a:lnSpc>
              <a:spcBef>
                <a:spcPts val="400"/>
              </a:spcBef>
              <a:buSzPct val="75000"/>
              <a:buFont typeface="Wingdings"/>
              <a:buChar char=""/>
              <a:tabLst>
                <a:tab pos="988060" algn="l"/>
                <a:tab pos="988694" algn="l"/>
              </a:tabLst>
            </a:pPr>
            <a:r>
              <a:rPr sz="1600" spc="-5" dirty="0">
                <a:solidFill>
                  <a:srgbClr val="281F9A"/>
                </a:solidFill>
                <a:latin typeface="Arial"/>
                <a:cs typeface="Arial"/>
              </a:rPr>
              <a:t>Compassion</a:t>
            </a:r>
            <a:endParaRPr sz="1600">
              <a:latin typeface="Arial"/>
              <a:cs typeface="Arial"/>
            </a:endParaRPr>
          </a:p>
          <a:p>
            <a:pPr marL="988060" lvl="1" indent="-286385">
              <a:lnSpc>
                <a:spcPct val="100000"/>
              </a:lnSpc>
              <a:spcBef>
                <a:spcPts val="385"/>
              </a:spcBef>
              <a:buSzPct val="75000"/>
              <a:buFont typeface="Wingdings"/>
              <a:buChar char=""/>
              <a:tabLst>
                <a:tab pos="988060" algn="l"/>
                <a:tab pos="988694" algn="l"/>
              </a:tabLst>
            </a:pPr>
            <a:r>
              <a:rPr sz="1600" spc="-5" dirty="0">
                <a:solidFill>
                  <a:srgbClr val="281F9A"/>
                </a:solidFill>
                <a:latin typeface="Arial"/>
                <a:cs typeface="Arial"/>
              </a:rPr>
              <a:t>Courage</a:t>
            </a:r>
            <a:endParaRPr sz="1600">
              <a:latin typeface="Arial"/>
              <a:cs typeface="Arial"/>
            </a:endParaRPr>
          </a:p>
        </p:txBody>
      </p:sp>
      <p:sp>
        <p:nvSpPr>
          <p:cNvPr id="5" name="object 5"/>
          <p:cNvSpPr/>
          <p:nvPr/>
        </p:nvSpPr>
        <p:spPr>
          <a:xfrm>
            <a:off x="1476755" y="391668"/>
            <a:ext cx="5786628" cy="81686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502158"/>
            <a:ext cx="5944235" cy="452120"/>
          </a:xfrm>
          <a:prstGeom prst="rect">
            <a:avLst/>
          </a:prstGeom>
        </p:spPr>
        <p:txBody>
          <a:bodyPr vert="horz" wrap="square" lIns="0" tIns="12065" rIns="0" bIns="0" rtlCol="0">
            <a:spAutoFit/>
          </a:bodyPr>
          <a:lstStyle/>
          <a:p>
            <a:pPr marL="12700">
              <a:lnSpc>
                <a:spcPct val="100000"/>
              </a:lnSpc>
              <a:spcBef>
                <a:spcPts val="95"/>
              </a:spcBef>
            </a:pPr>
            <a:r>
              <a:rPr sz="2800" b="1" spc="-30" dirty="0">
                <a:solidFill>
                  <a:srgbClr val="184188"/>
                </a:solidFill>
                <a:latin typeface="Calibri"/>
                <a:cs typeface="Calibri"/>
              </a:rPr>
              <a:t>CUMULATIVE </a:t>
            </a:r>
            <a:r>
              <a:rPr sz="2800" b="1" spc="-25" dirty="0">
                <a:solidFill>
                  <a:srgbClr val="184188"/>
                </a:solidFill>
                <a:latin typeface="Calibri"/>
                <a:cs typeface="Calibri"/>
              </a:rPr>
              <a:t>LOAN </a:t>
            </a:r>
            <a:r>
              <a:rPr sz="2800" b="1" spc="-15" dirty="0">
                <a:solidFill>
                  <a:srgbClr val="184188"/>
                </a:solidFill>
                <a:latin typeface="Calibri"/>
                <a:cs typeface="Calibri"/>
              </a:rPr>
              <a:t>ACTIVITY</a:t>
            </a:r>
            <a:r>
              <a:rPr sz="2800" b="1" spc="125" dirty="0">
                <a:solidFill>
                  <a:srgbClr val="184188"/>
                </a:solidFill>
                <a:latin typeface="Calibri"/>
                <a:cs typeface="Calibri"/>
              </a:rPr>
              <a:t> </a:t>
            </a:r>
            <a:r>
              <a:rPr sz="2800" b="1" spc="-5" dirty="0">
                <a:solidFill>
                  <a:srgbClr val="184188"/>
                </a:solidFill>
                <a:latin typeface="Calibri"/>
                <a:cs typeface="Calibri"/>
              </a:rPr>
              <a:t>1994-2018</a:t>
            </a:r>
            <a:endParaRPr sz="2800">
              <a:latin typeface="Calibri"/>
              <a:cs typeface="Calibri"/>
            </a:endParaRPr>
          </a:p>
        </p:txBody>
      </p:sp>
      <p:sp>
        <p:nvSpPr>
          <p:cNvPr id="3" name="object 3"/>
          <p:cNvSpPr/>
          <p:nvPr/>
        </p:nvSpPr>
        <p:spPr>
          <a:xfrm>
            <a:off x="1581911" y="1275588"/>
            <a:ext cx="5654040" cy="33192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178808"/>
            <a:ext cx="1514856" cy="84277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868172" y="77470"/>
            <a:ext cx="6059805" cy="757555"/>
          </a:xfrm>
          <a:prstGeom prst="rect">
            <a:avLst/>
          </a:prstGeom>
        </p:spPr>
        <p:txBody>
          <a:bodyPr vert="horz" wrap="square" lIns="0" tIns="12700" rIns="0" bIns="0" rtlCol="0">
            <a:spAutoFit/>
          </a:bodyPr>
          <a:lstStyle/>
          <a:p>
            <a:pPr marL="1815464" marR="5080" indent="-1803400">
              <a:lnSpc>
                <a:spcPct val="100000"/>
              </a:lnSpc>
              <a:spcBef>
                <a:spcPts val="100"/>
              </a:spcBef>
            </a:pPr>
            <a:r>
              <a:rPr sz="2400" b="1" spc="-5" dirty="0">
                <a:solidFill>
                  <a:srgbClr val="184188"/>
                </a:solidFill>
                <a:latin typeface="Calibri"/>
                <a:cs typeface="Calibri"/>
              </a:rPr>
              <a:t>MAX M. </a:t>
            </a:r>
            <a:r>
              <a:rPr sz="2400" b="1" dirty="0">
                <a:solidFill>
                  <a:srgbClr val="184188"/>
                </a:solidFill>
                <a:latin typeface="Calibri"/>
                <a:cs typeface="Calibri"/>
              </a:rPr>
              <a:t>&amp; </a:t>
            </a:r>
            <a:r>
              <a:rPr sz="2400" b="1" spc="-5" dirty="0">
                <a:solidFill>
                  <a:srgbClr val="184188"/>
                </a:solidFill>
                <a:latin typeface="Calibri"/>
                <a:cs typeface="Calibri"/>
              </a:rPr>
              <a:t>MARJORIE </a:t>
            </a:r>
            <a:r>
              <a:rPr sz="2400" b="1" dirty="0">
                <a:solidFill>
                  <a:srgbClr val="184188"/>
                </a:solidFill>
                <a:latin typeface="Calibri"/>
                <a:cs typeface="Calibri"/>
              </a:rPr>
              <a:t>S. FISHER </a:t>
            </a:r>
            <a:r>
              <a:rPr sz="2400" b="1" spc="-30" dirty="0">
                <a:solidFill>
                  <a:srgbClr val="184188"/>
                </a:solidFill>
                <a:latin typeface="Calibri"/>
                <a:cs typeface="Calibri"/>
              </a:rPr>
              <a:t>FOUNDATION</a:t>
            </a:r>
            <a:r>
              <a:rPr sz="2400" b="1" spc="-140" dirty="0">
                <a:solidFill>
                  <a:srgbClr val="184188"/>
                </a:solidFill>
                <a:latin typeface="Calibri"/>
                <a:cs typeface="Calibri"/>
              </a:rPr>
              <a:t> </a:t>
            </a:r>
            <a:r>
              <a:rPr sz="2400" b="1" dirty="0">
                <a:solidFill>
                  <a:srgbClr val="184188"/>
                </a:solidFill>
                <a:latin typeface="Calibri"/>
                <a:cs typeface="Calibri"/>
              </a:rPr>
              <a:t>&amp;  </a:t>
            </a:r>
            <a:r>
              <a:rPr sz="2400" b="1" spc="-35" dirty="0">
                <a:solidFill>
                  <a:srgbClr val="184188"/>
                </a:solidFill>
                <a:latin typeface="Calibri"/>
                <a:cs typeface="Calibri"/>
              </a:rPr>
              <a:t>IMPACT</a:t>
            </a:r>
            <a:r>
              <a:rPr sz="2400" b="1" spc="-10" dirty="0">
                <a:solidFill>
                  <a:srgbClr val="184188"/>
                </a:solidFill>
                <a:latin typeface="Calibri"/>
                <a:cs typeface="Calibri"/>
              </a:rPr>
              <a:t> INVESTING</a:t>
            </a:r>
            <a:endParaRPr sz="2400">
              <a:latin typeface="Calibri"/>
              <a:cs typeface="Calibri"/>
            </a:endParaRPr>
          </a:p>
        </p:txBody>
      </p:sp>
      <p:sp>
        <p:nvSpPr>
          <p:cNvPr id="5" name="object 5"/>
          <p:cNvSpPr txBox="1"/>
          <p:nvPr/>
        </p:nvSpPr>
        <p:spPr>
          <a:xfrm>
            <a:off x="7166609" y="4789423"/>
            <a:ext cx="199390" cy="232410"/>
          </a:xfrm>
          <a:prstGeom prst="rect">
            <a:avLst/>
          </a:prstGeom>
        </p:spPr>
        <p:txBody>
          <a:bodyPr vert="horz" wrap="square" lIns="0" tIns="13335" rIns="0" bIns="0" rtlCol="0">
            <a:spAutoFit/>
          </a:bodyPr>
          <a:lstStyle/>
          <a:p>
            <a:pPr marL="12700">
              <a:lnSpc>
                <a:spcPct val="100000"/>
              </a:lnSpc>
              <a:spcBef>
                <a:spcPts val="105"/>
              </a:spcBef>
            </a:pPr>
            <a:r>
              <a:rPr sz="1350" spc="-5" dirty="0">
                <a:solidFill>
                  <a:srgbClr val="FFFFFF"/>
                </a:solidFill>
                <a:latin typeface="Calibri"/>
                <a:cs typeface="Calibri"/>
              </a:rPr>
              <a:t>14</a:t>
            </a:r>
            <a:endParaRPr sz="1350">
              <a:latin typeface="Calibri"/>
              <a:cs typeface="Calibri"/>
            </a:endParaRPr>
          </a:p>
        </p:txBody>
      </p:sp>
      <p:sp>
        <p:nvSpPr>
          <p:cNvPr id="6" name="object 6"/>
          <p:cNvSpPr txBox="1"/>
          <p:nvPr/>
        </p:nvSpPr>
        <p:spPr>
          <a:xfrm>
            <a:off x="4303014" y="4463288"/>
            <a:ext cx="699770" cy="140970"/>
          </a:xfrm>
          <a:prstGeom prst="rect">
            <a:avLst/>
          </a:prstGeom>
        </p:spPr>
        <p:txBody>
          <a:bodyPr vert="horz" wrap="square" lIns="0" tIns="13335" rIns="0" bIns="0" rtlCol="0">
            <a:spAutoFit/>
          </a:bodyPr>
          <a:lstStyle/>
          <a:p>
            <a:pPr marL="12700">
              <a:lnSpc>
                <a:spcPct val="100000"/>
              </a:lnSpc>
              <a:spcBef>
                <a:spcPts val="105"/>
              </a:spcBef>
            </a:pPr>
            <a:r>
              <a:rPr sz="750" b="1" spc="5" dirty="0">
                <a:solidFill>
                  <a:srgbClr val="FFFFFF"/>
                </a:solidFill>
                <a:latin typeface="Calibri"/>
                <a:cs typeface="Calibri"/>
              </a:rPr>
              <a:t>— </a:t>
            </a:r>
            <a:r>
              <a:rPr sz="750" b="1" dirty="0">
                <a:solidFill>
                  <a:srgbClr val="FFFFFF"/>
                </a:solidFill>
                <a:latin typeface="Calibri"/>
                <a:cs typeface="Calibri"/>
              </a:rPr>
              <a:t>Max M.</a:t>
            </a:r>
            <a:r>
              <a:rPr sz="750" b="1" spc="-95" dirty="0">
                <a:solidFill>
                  <a:srgbClr val="FFFFFF"/>
                </a:solidFill>
                <a:latin typeface="Calibri"/>
                <a:cs typeface="Calibri"/>
              </a:rPr>
              <a:t> </a:t>
            </a:r>
            <a:r>
              <a:rPr sz="750" b="1" dirty="0">
                <a:solidFill>
                  <a:srgbClr val="FFFFFF"/>
                </a:solidFill>
                <a:latin typeface="Calibri"/>
                <a:cs typeface="Calibri"/>
              </a:rPr>
              <a:t>Fisher</a:t>
            </a:r>
            <a:endParaRPr sz="750">
              <a:latin typeface="Calibri"/>
              <a:cs typeface="Calibri"/>
            </a:endParaRPr>
          </a:p>
        </p:txBody>
      </p:sp>
      <p:sp>
        <p:nvSpPr>
          <p:cNvPr id="7" name="object 7"/>
          <p:cNvSpPr txBox="1"/>
          <p:nvPr/>
        </p:nvSpPr>
        <p:spPr>
          <a:xfrm>
            <a:off x="873048" y="1200150"/>
            <a:ext cx="6166485" cy="3114675"/>
          </a:xfrm>
          <a:prstGeom prst="rect">
            <a:avLst/>
          </a:prstGeom>
        </p:spPr>
        <p:txBody>
          <a:bodyPr vert="horz" wrap="square" lIns="0" tIns="13335" rIns="0" bIns="0" rtlCol="0">
            <a:spAutoFit/>
          </a:bodyPr>
          <a:lstStyle/>
          <a:p>
            <a:pPr marL="12700" marR="184150">
              <a:lnSpc>
                <a:spcPct val="100000"/>
              </a:lnSpc>
              <a:spcBef>
                <a:spcPts val="105"/>
              </a:spcBef>
            </a:pPr>
            <a:r>
              <a:rPr sz="1400" spc="-5" dirty="0">
                <a:solidFill>
                  <a:srgbClr val="57575B"/>
                </a:solidFill>
                <a:latin typeface="Arial"/>
                <a:cs typeface="Arial"/>
              </a:rPr>
              <a:t>The </a:t>
            </a:r>
            <a:r>
              <a:rPr sz="1400" dirty="0">
                <a:solidFill>
                  <a:srgbClr val="57575B"/>
                </a:solidFill>
                <a:latin typeface="Arial"/>
                <a:cs typeface="Arial"/>
              </a:rPr>
              <a:t>Foundation seeks to </a:t>
            </a:r>
            <a:r>
              <a:rPr sz="1400" spc="-5" dirty="0">
                <a:solidFill>
                  <a:srgbClr val="57575B"/>
                </a:solidFill>
                <a:latin typeface="Arial"/>
                <a:cs typeface="Arial"/>
              </a:rPr>
              <a:t>expand </a:t>
            </a:r>
            <a:r>
              <a:rPr sz="1400" dirty="0">
                <a:solidFill>
                  <a:srgbClr val="57575B"/>
                </a:solidFill>
                <a:latin typeface="Arial"/>
                <a:cs typeface="Arial"/>
              </a:rPr>
              <a:t>our impact by </a:t>
            </a:r>
            <a:r>
              <a:rPr sz="1400" spc="-5" dirty="0">
                <a:solidFill>
                  <a:srgbClr val="57575B"/>
                </a:solidFill>
                <a:latin typeface="Arial"/>
                <a:cs typeface="Arial"/>
              </a:rPr>
              <a:t>investing </a:t>
            </a:r>
            <a:r>
              <a:rPr sz="1400" dirty="0">
                <a:solidFill>
                  <a:srgbClr val="57575B"/>
                </a:solidFill>
                <a:latin typeface="Arial"/>
                <a:cs typeface="Arial"/>
              </a:rPr>
              <a:t>3.6% of our</a:t>
            </a:r>
            <a:r>
              <a:rPr sz="1400" spc="-225" dirty="0">
                <a:solidFill>
                  <a:srgbClr val="57575B"/>
                </a:solidFill>
                <a:latin typeface="Arial"/>
                <a:cs typeface="Arial"/>
              </a:rPr>
              <a:t> </a:t>
            </a:r>
            <a:r>
              <a:rPr sz="1400" dirty="0">
                <a:solidFill>
                  <a:srgbClr val="57575B"/>
                </a:solidFill>
                <a:latin typeface="Arial"/>
                <a:cs typeface="Arial"/>
              </a:rPr>
              <a:t>assets  through:</a:t>
            </a:r>
            <a:endParaRPr sz="1400">
              <a:latin typeface="Arial"/>
              <a:cs typeface="Arial"/>
            </a:endParaRPr>
          </a:p>
          <a:p>
            <a:pPr marL="469265" indent="-227965">
              <a:lnSpc>
                <a:spcPct val="100000"/>
              </a:lnSpc>
              <a:buFont typeface="Arial"/>
              <a:buChar char="•"/>
              <a:tabLst>
                <a:tab pos="469265" algn="l"/>
                <a:tab pos="469900" algn="l"/>
              </a:tabLst>
            </a:pPr>
            <a:r>
              <a:rPr sz="1400" b="1" spc="-5" dirty="0">
                <a:solidFill>
                  <a:srgbClr val="57575B"/>
                </a:solidFill>
                <a:latin typeface="Arial"/>
                <a:cs typeface="Arial"/>
              </a:rPr>
              <a:t>Program </a:t>
            </a:r>
            <a:r>
              <a:rPr sz="1400" b="1" dirty="0">
                <a:solidFill>
                  <a:srgbClr val="57575B"/>
                </a:solidFill>
                <a:latin typeface="Arial"/>
                <a:cs typeface="Arial"/>
              </a:rPr>
              <a:t>Related </a:t>
            </a:r>
            <a:r>
              <a:rPr sz="1400" b="1" spc="-5" dirty="0">
                <a:solidFill>
                  <a:srgbClr val="57575B"/>
                </a:solidFill>
                <a:latin typeface="Arial"/>
                <a:cs typeface="Arial"/>
              </a:rPr>
              <a:t>Investments </a:t>
            </a:r>
            <a:r>
              <a:rPr sz="1400" dirty="0">
                <a:solidFill>
                  <a:srgbClr val="57575B"/>
                </a:solidFill>
                <a:latin typeface="Arial"/>
                <a:cs typeface="Arial"/>
              </a:rPr>
              <a:t>(PRIs)</a:t>
            </a:r>
            <a:r>
              <a:rPr sz="1400" spc="-90" dirty="0">
                <a:solidFill>
                  <a:srgbClr val="57575B"/>
                </a:solidFill>
                <a:latin typeface="Arial"/>
                <a:cs typeface="Arial"/>
              </a:rPr>
              <a:t> </a:t>
            </a:r>
            <a:r>
              <a:rPr sz="1400" dirty="0">
                <a:solidFill>
                  <a:srgbClr val="57575B"/>
                </a:solidFill>
                <a:latin typeface="Arial"/>
                <a:cs typeface="Arial"/>
              </a:rPr>
              <a:t>and</a:t>
            </a:r>
            <a:endParaRPr sz="1400">
              <a:latin typeface="Arial"/>
              <a:cs typeface="Arial"/>
            </a:endParaRPr>
          </a:p>
          <a:p>
            <a:pPr marL="469265" indent="-227965">
              <a:lnSpc>
                <a:spcPct val="100000"/>
              </a:lnSpc>
              <a:buFont typeface="Arial"/>
              <a:buChar char="•"/>
              <a:tabLst>
                <a:tab pos="469265" algn="l"/>
                <a:tab pos="469900" algn="l"/>
              </a:tabLst>
            </a:pPr>
            <a:r>
              <a:rPr sz="1400" b="1" spc="-5" dirty="0">
                <a:solidFill>
                  <a:srgbClr val="57575B"/>
                </a:solidFill>
                <a:latin typeface="Arial"/>
                <a:cs typeface="Arial"/>
              </a:rPr>
              <a:t>Mission </a:t>
            </a:r>
            <a:r>
              <a:rPr sz="1400" b="1" dirty="0">
                <a:solidFill>
                  <a:srgbClr val="57575B"/>
                </a:solidFill>
                <a:latin typeface="Arial"/>
                <a:cs typeface="Arial"/>
              </a:rPr>
              <a:t>Related </a:t>
            </a:r>
            <a:r>
              <a:rPr sz="1400" b="1" spc="-5" dirty="0">
                <a:solidFill>
                  <a:srgbClr val="57575B"/>
                </a:solidFill>
                <a:latin typeface="Arial"/>
                <a:cs typeface="Arial"/>
              </a:rPr>
              <a:t>Investments</a:t>
            </a:r>
            <a:r>
              <a:rPr sz="1400" b="1" spc="-114" dirty="0">
                <a:solidFill>
                  <a:srgbClr val="57575B"/>
                </a:solidFill>
                <a:latin typeface="Arial"/>
                <a:cs typeface="Arial"/>
              </a:rPr>
              <a:t> </a:t>
            </a:r>
            <a:r>
              <a:rPr sz="1400" dirty="0">
                <a:solidFill>
                  <a:srgbClr val="57575B"/>
                </a:solidFill>
                <a:latin typeface="Arial"/>
                <a:cs typeface="Arial"/>
              </a:rPr>
              <a:t>(MRIs).</a:t>
            </a:r>
            <a:endParaRPr sz="1400">
              <a:latin typeface="Arial"/>
              <a:cs typeface="Arial"/>
            </a:endParaRPr>
          </a:p>
          <a:p>
            <a:pPr>
              <a:lnSpc>
                <a:spcPct val="100000"/>
              </a:lnSpc>
              <a:spcBef>
                <a:spcPts val="10"/>
              </a:spcBef>
              <a:buClr>
                <a:srgbClr val="57575B"/>
              </a:buClr>
              <a:buFont typeface="Arial"/>
              <a:buChar char="•"/>
            </a:pPr>
            <a:endParaRPr sz="1450">
              <a:latin typeface="Times New Roman"/>
              <a:cs typeface="Times New Roman"/>
            </a:endParaRPr>
          </a:p>
          <a:p>
            <a:pPr marL="12700">
              <a:lnSpc>
                <a:spcPct val="100000"/>
              </a:lnSpc>
            </a:pPr>
            <a:r>
              <a:rPr sz="1400" spc="-20" dirty="0">
                <a:solidFill>
                  <a:srgbClr val="57575B"/>
                </a:solidFill>
                <a:latin typeface="Arial"/>
                <a:cs typeface="Arial"/>
              </a:rPr>
              <a:t>Together </a:t>
            </a:r>
            <a:r>
              <a:rPr sz="1400" spc="-5" dirty="0">
                <a:solidFill>
                  <a:srgbClr val="57575B"/>
                </a:solidFill>
                <a:latin typeface="Arial"/>
                <a:cs typeface="Arial"/>
              </a:rPr>
              <a:t>with </a:t>
            </a:r>
            <a:r>
              <a:rPr sz="1400" dirty="0">
                <a:solidFill>
                  <a:srgbClr val="57575B"/>
                </a:solidFill>
                <a:latin typeface="Arial"/>
                <a:cs typeface="Arial"/>
              </a:rPr>
              <a:t>our partners,</a:t>
            </a:r>
            <a:r>
              <a:rPr sz="1400" spc="-85" dirty="0">
                <a:solidFill>
                  <a:srgbClr val="57575B"/>
                </a:solidFill>
                <a:latin typeface="Arial"/>
                <a:cs typeface="Arial"/>
              </a:rPr>
              <a:t> </a:t>
            </a:r>
            <a:r>
              <a:rPr sz="1400" spc="-5" dirty="0">
                <a:solidFill>
                  <a:srgbClr val="57575B"/>
                </a:solidFill>
                <a:latin typeface="Arial"/>
                <a:cs typeface="Arial"/>
              </a:rPr>
              <a:t>we:</a:t>
            </a:r>
            <a:endParaRPr sz="1400">
              <a:latin typeface="Arial"/>
              <a:cs typeface="Arial"/>
            </a:endParaRPr>
          </a:p>
          <a:p>
            <a:pPr marL="469265" marR="5080" indent="-227965">
              <a:lnSpc>
                <a:spcPct val="100000"/>
              </a:lnSpc>
              <a:buFont typeface="Arial"/>
              <a:buChar char="•"/>
              <a:tabLst>
                <a:tab pos="469265" algn="l"/>
                <a:tab pos="469900" algn="l"/>
              </a:tabLst>
            </a:pPr>
            <a:r>
              <a:rPr sz="1400" b="1" spc="-5" dirty="0">
                <a:solidFill>
                  <a:srgbClr val="57575B"/>
                </a:solidFill>
                <a:latin typeface="Arial"/>
                <a:cs typeface="Arial"/>
              </a:rPr>
              <a:t>Lead </a:t>
            </a:r>
            <a:r>
              <a:rPr sz="1400" dirty="0">
                <a:solidFill>
                  <a:srgbClr val="57575B"/>
                </a:solidFill>
                <a:latin typeface="Arial"/>
                <a:cs typeface="Arial"/>
              </a:rPr>
              <a:t>alongside others by </a:t>
            </a:r>
            <a:r>
              <a:rPr sz="1400" spc="-5" dirty="0">
                <a:solidFill>
                  <a:srgbClr val="57575B"/>
                </a:solidFill>
                <a:latin typeface="Arial"/>
                <a:cs typeface="Arial"/>
              </a:rPr>
              <a:t>investing </a:t>
            </a:r>
            <a:r>
              <a:rPr sz="1400" dirty="0">
                <a:solidFill>
                  <a:srgbClr val="57575B"/>
                </a:solidFill>
                <a:latin typeface="Arial"/>
                <a:cs typeface="Arial"/>
              </a:rPr>
              <a:t>in </a:t>
            </a:r>
            <a:r>
              <a:rPr sz="1400" spc="-5" dirty="0">
                <a:solidFill>
                  <a:srgbClr val="57575B"/>
                </a:solidFill>
                <a:latin typeface="Arial"/>
                <a:cs typeface="Arial"/>
              </a:rPr>
              <a:t>individual </a:t>
            </a:r>
            <a:r>
              <a:rPr sz="1400" dirty="0">
                <a:solidFill>
                  <a:srgbClr val="57575B"/>
                </a:solidFill>
                <a:latin typeface="Arial"/>
                <a:cs typeface="Arial"/>
              </a:rPr>
              <a:t>deals to build the field</a:t>
            </a:r>
            <a:r>
              <a:rPr sz="1400" spc="-185" dirty="0">
                <a:solidFill>
                  <a:srgbClr val="57575B"/>
                </a:solidFill>
                <a:latin typeface="Arial"/>
                <a:cs typeface="Arial"/>
              </a:rPr>
              <a:t> </a:t>
            </a:r>
            <a:r>
              <a:rPr sz="1400" dirty="0">
                <a:solidFill>
                  <a:srgbClr val="57575B"/>
                </a:solidFill>
                <a:latin typeface="Arial"/>
                <a:cs typeface="Arial"/>
              </a:rPr>
              <a:t>of  impact</a:t>
            </a:r>
            <a:r>
              <a:rPr sz="1400" spc="-35" dirty="0">
                <a:solidFill>
                  <a:srgbClr val="57575B"/>
                </a:solidFill>
                <a:latin typeface="Arial"/>
                <a:cs typeface="Arial"/>
              </a:rPr>
              <a:t> </a:t>
            </a:r>
            <a:r>
              <a:rPr sz="1400" spc="-5" dirty="0">
                <a:solidFill>
                  <a:srgbClr val="57575B"/>
                </a:solidFill>
                <a:latin typeface="Arial"/>
                <a:cs typeface="Arial"/>
              </a:rPr>
              <a:t>investing.</a:t>
            </a:r>
            <a:endParaRPr sz="1400">
              <a:latin typeface="Arial"/>
              <a:cs typeface="Arial"/>
            </a:endParaRPr>
          </a:p>
          <a:p>
            <a:pPr marL="469265" marR="139065" indent="-227965">
              <a:lnSpc>
                <a:spcPct val="100000"/>
              </a:lnSpc>
              <a:spcBef>
                <a:spcPts val="5"/>
              </a:spcBef>
              <a:buFont typeface="Arial"/>
              <a:buChar char="•"/>
              <a:tabLst>
                <a:tab pos="469265" algn="l"/>
                <a:tab pos="469900" algn="l"/>
              </a:tabLst>
            </a:pPr>
            <a:r>
              <a:rPr sz="1400" b="1" dirty="0">
                <a:solidFill>
                  <a:srgbClr val="57575B"/>
                </a:solidFill>
                <a:latin typeface="Arial"/>
                <a:cs typeface="Arial"/>
              </a:rPr>
              <a:t>Learn </a:t>
            </a:r>
            <a:r>
              <a:rPr sz="1400" dirty="0">
                <a:solidFill>
                  <a:srgbClr val="57575B"/>
                </a:solidFill>
                <a:latin typeface="Arial"/>
                <a:cs typeface="Arial"/>
              </a:rPr>
              <a:t>through participating in </a:t>
            </a:r>
            <a:r>
              <a:rPr sz="1400" spc="-5" dirty="0">
                <a:solidFill>
                  <a:srgbClr val="57575B"/>
                </a:solidFill>
                <a:latin typeface="Arial"/>
                <a:cs typeface="Arial"/>
              </a:rPr>
              <a:t>collaborative investments with</a:t>
            </a:r>
            <a:r>
              <a:rPr sz="1400" spc="-145" dirty="0">
                <a:solidFill>
                  <a:srgbClr val="57575B"/>
                </a:solidFill>
                <a:latin typeface="Arial"/>
                <a:cs typeface="Arial"/>
              </a:rPr>
              <a:t> </a:t>
            </a:r>
            <a:r>
              <a:rPr sz="1400" dirty="0">
                <a:solidFill>
                  <a:srgbClr val="57575B"/>
                </a:solidFill>
                <a:latin typeface="Arial"/>
                <a:cs typeface="Arial"/>
              </a:rPr>
              <a:t>seasoned  impact</a:t>
            </a:r>
            <a:r>
              <a:rPr sz="1400" spc="-35" dirty="0">
                <a:solidFill>
                  <a:srgbClr val="57575B"/>
                </a:solidFill>
                <a:latin typeface="Arial"/>
                <a:cs typeface="Arial"/>
              </a:rPr>
              <a:t> </a:t>
            </a:r>
            <a:r>
              <a:rPr sz="1400" spc="-5" dirty="0">
                <a:solidFill>
                  <a:srgbClr val="57575B"/>
                </a:solidFill>
                <a:latin typeface="Arial"/>
                <a:cs typeface="Arial"/>
              </a:rPr>
              <a:t>investors.</a:t>
            </a:r>
            <a:endParaRPr sz="1400">
              <a:latin typeface="Arial"/>
              <a:cs typeface="Arial"/>
            </a:endParaRPr>
          </a:p>
          <a:p>
            <a:pPr marL="469265" marR="197485" indent="-227965">
              <a:lnSpc>
                <a:spcPct val="100000"/>
              </a:lnSpc>
              <a:buFont typeface="Arial"/>
              <a:buChar char="•"/>
              <a:tabLst>
                <a:tab pos="469265" algn="l"/>
                <a:tab pos="469900" algn="l"/>
              </a:tabLst>
            </a:pPr>
            <a:r>
              <a:rPr sz="1400" b="1" spc="-5" dirty="0">
                <a:solidFill>
                  <a:srgbClr val="57575B"/>
                </a:solidFill>
                <a:latin typeface="Arial"/>
                <a:cs typeface="Arial"/>
              </a:rPr>
              <a:t>Accelerate </a:t>
            </a:r>
            <a:r>
              <a:rPr sz="1400" dirty="0">
                <a:solidFill>
                  <a:srgbClr val="57575B"/>
                </a:solidFill>
                <a:latin typeface="Arial"/>
                <a:cs typeface="Arial"/>
              </a:rPr>
              <a:t>the field by </a:t>
            </a:r>
            <a:r>
              <a:rPr sz="1400" spc="-5" dirty="0">
                <a:solidFill>
                  <a:srgbClr val="57575B"/>
                </a:solidFill>
                <a:latin typeface="Arial"/>
                <a:cs typeface="Arial"/>
              </a:rPr>
              <a:t>investing </a:t>
            </a:r>
            <a:r>
              <a:rPr sz="1400" dirty="0">
                <a:solidFill>
                  <a:srgbClr val="57575B"/>
                </a:solidFill>
                <a:latin typeface="Arial"/>
                <a:cs typeface="Arial"/>
              </a:rPr>
              <a:t>in opportunities that create</a:t>
            </a:r>
            <a:r>
              <a:rPr sz="1400" spc="-175" dirty="0">
                <a:solidFill>
                  <a:srgbClr val="57575B"/>
                </a:solidFill>
                <a:latin typeface="Arial"/>
                <a:cs typeface="Arial"/>
              </a:rPr>
              <a:t> </a:t>
            </a:r>
            <a:r>
              <a:rPr sz="1400" dirty="0">
                <a:solidFill>
                  <a:srgbClr val="57575B"/>
                </a:solidFill>
                <a:latin typeface="Arial"/>
                <a:cs typeface="Arial"/>
              </a:rPr>
              <a:t>on-ramps  for new impact</a:t>
            </a:r>
            <a:r>
              <a:rPr sz="1400" spc="-70" dirty="0">
                <a:solidFill>
                  <a:srgbClr val="57575B"/>
                </a:solidFill>
                <a:latin typeface="Arial"/>
                <a:cs typeface="Arial"/>
              </a:rPr>
              <a:t> </a:t>
            </a:r>
            <a:r>
              <a:rPr sz="1400" spc="-5" dirty="0">
                <a:solidFill>
                  <a:srgbClr val="57575B"/>
                </a:solidFill>
                <a:latin typeface="Arial"/>
                <a:cs typeface="Arial"/>
              </a:rPr>
              <a:t>investors.</a:t>
            </a:r>
            <a:endParaRPr sz="1400">
              <a:latin typeface="Arial"/>
              <a:cs typeface="Arial"/>
            </a:endParaRPr>
          </a:p>
          <a:p>
            <a:pPr>
              <a:lnSpc>
                <a:spcPct val="100000"/>
              </a:lnSpc>
            </a:pPr>
            <a:endParaRPr sz="1500">
              <a:latin typeface="Times New Roman"/>
              <a:cs typeface="Times New Roman"/>
            </a:endParaRPr>
          </a:p>
          <a:p>
            <a:pPr marL="1316355">
              <a:lnSpc>
                <a:spcPct val="100000"/>
              </a:lnSpc>
              <a:spcBef>
                <a:spcPts val="985"/>
              </a:spcBef>
            </a:pPr>
            <a:r>
              <a:rPr sz="1200" b="1" spc="-5" dirty="0">
                <a:solidFill>
                  <a:srgbClr val="FFFFFF"/>
                </a:solidFill>
                <a:latin typeface="Georgia"/>
                <a:cs typeface="Georgia"/>
              </a:rPr>
              <a:t>“If </a:t>
            </a:r>
            <a:r>
              <a:rPr sz="1200" b="1" dirty="0">
                <a:solidFill>
                  <a:srgbClr val="FFFFFF"/>
                </a:solidFill>
                <a:latin typeface="Georgia"/>
                <a:cs typeface="Georgia"/>
              </a:rPr>
              <a:t>you are not </a:t>
            </a:r>
            <a:r>
              <a:rPr sz="1200" b="1" spc="-5" dirty="0">
                <a:solidFill>
                  <a:srgbClr val="FFFFFF"/>
                </a:solidFill>
                <a:latin typeface="Georgia"/>
                <a:cs typeface="Georgia"/>
              </a:rPr>
              <a:t>optimistic, it </a:t>
            </a:r>
            <a:r>
              <a:rPr sz="1200" b="1" spc="-10" dirty="0">
                <a:solidFill>
                  <a:srgbClr val="FFFFFF"/>
                </a:solidFill>
                <a:latin typeface="Georgia"/>
                <a:cs typeface="Georgia"/>
              </a:rPr>
              <a:t>will </a:t>
            </a:r>
            <a:r>
              <a:rPr sz="1200" b="1" dirty="0">
                <a:solidFill>
                  <a:srgbClr val="FFFFFF"/>
                </a:solidFill>
                <a:latin typeface="Georgia"/>
                <a:cs typeface="Georgia"/>
              </a:rPr>
              <a:t>never</a:t>
            </a:r>
            <a:r>
              <a:rPr sz="1200" b="1" spc="-45" dirty="0">
                <a:solidFill>
                  <a:srgbClr val="FFFFFF"/>
                </a:solidFill>
                <a:latin typeface="Georgia"/>
                <a:cs typeface="Georgia"/>
              </a:rPr>
              <a:t> </a:t>
            </a:r>
            <a:r>
              <a:rPr sz="1200" b="1" dirty="0">
                <a:solidFill>
                  <a:srgbClr val="FFFFFF"/>
                </a:solidFill>
                <a:latin typeface="Georgia"/>
                <a:cs typeface="Georgia"/>
              </a:rPr>
              <a:t>happen.”</a:t>
            </a:r>
            <a:endParaRPr sz="1200">
              <a:latin typeface="Georgia"/>
              <a:cs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70476" cy="51434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165091"/>
            <a:ext cx="1514856" cy="84277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26542" y="342976"/>
            <a:ext cx="3477895" cy="879475"/>
          </a:xfrm>
          <a:prstGeom prst="rect">
            <a:avLst/>
          </a:prstGeom>
        </p:spPr>
        <p:txBody>
          <a:bodyPr vert="horz" wrap="square" lIns="0" tIns="12065" rIns="0" bIns="0" rtlCol="0">
            <a:spAutoFit/>
          </a:bodyPr>
          <a:lstStyle/>
          <a:p>
            <a:pPr marL="12700" marR="5080">
              <a:lnSpc>
                <a:spcPct val="100000"/>
              </a:lnSpc>
              <a:spcBef>
                <a:spcPts val="95"/>
              </a:spcBef>
            </a:pPr>
            <a:r>
              <a:rPr sz="2800" b="1" spc="-5" dirty="0">
                <a:solidFill>
                  <a:srgbClr val="184188"/>
                </a:solidFill>
                <a:latin typeface="Calibri"/>
                <a:cs typeface="Calibri"/>
              </a:rPr>
              <a:t>FISHER </a:t>
            </a:r>
            <a:r>
              <a:rPr sz="2800" b="1" spc="-40" dirty="0">
                <a:solidFill>
                  <a:srgbClr val="184188"/>
                </a:solidFill>
                <a:latin typeface="Calibri"/>
                <a:cs typeface="Calibri"/>
              </a:rPr>
              <a:t>FOUNDATION </a:t>
            </a:r>
            <a:r>
              <a:rPr sz="2800" b="1" spc="-5" dirty="0">
                <a:solidFill>
                  <a:srgbClr val="184188"/>
                </a:solidFill>
                <a:latin typeface="Calibri"/>
                <a:cs typeface="Calibri"/>
              </a:rPr>
              <a:t>&amp;  REBEL</a:t>
            </a:r>
            <a:r>
              <a:rPr sz="2800" b="1" dirty="0">
                <a:solidFill>
                  <a:srgbClr val="184188"/>
                </a:solidFill>
                <a:latin typeface="Calibri"/>
                <a:cs typeface="Calibri"/>
              </a:rPr>
              <a:t> </a:t>
            </a:r>
            <a:r>
              <a:rPr sz="2800" b="1" spc="-5" dirty="0">
                <a:solidFill>
                  <a:srgbClr val="184188"/>
                </a:solidFill>
                <a:latin typeface="Calibri"/>
                <a:cs typeface="Calibri"/>
              </a:rPr>
              <a:t>NELL</a:t>
            </a:r>
            <a:endParaRPr sz="2800">
              <a:latin typeface="Calibri"/>
              <a:cs typeface="Calibri"/>
            </a:endParaRPr>
          </a:p>
        </p:txBody>
      </p:sp>
      <p:sp>
        <p:nvSpPr>
          <p:cNvPr id="5" name="object 5"/>
          <p:cNvSpPr txBox="1"/>
          <p:nvPr/>
        </p:nvSpPr>
        <p:spPr>
          <a:xfrm>
            <a:off x="392074" y="1685036"/>
            <a:ext cx="3949700" cy="1946910"/>
          </a:xfrm>
          <a:prstGeom prst="rect">
            <a:avLst/>
          </a:prstGeom>
        </p:spPr>
        <p:txBody>
          <a:bodyPr vert="horz" wrap="square" lIns="0" tIns="54610" rIns="0" bIns="0" rtlCol="0">
            <a:spAutoFit/>
          </a:bodyPr>
          <a:lstStyle/>
          <a:p>
            <a:pPr marL="226060" marR="5080" indent="-213360">
              <a:lnSpc>
                <a:spcPts val="1340"/>
              </a:lnSpc>
              <a:spcBef>
                <a:spcPts val="430"/>
              </a:spcBef>
              <a:buChar char="•"/>
              <a:tabLst>
                <a:tab pos="225425" algn="l"/>
                <a:tab pos="226060" algn="l"/>
              </a:tabLst>
            </a:pPr>
            <a:r>
              <a:rPr sz="1400" spc="-5" dirty="0">
                <a:solidFill>
                  <a:srgbClr val="57575B"/>
                </a:solidFill>
                <a:latin typeface="Arial"/>
                <a:cs typeface="Arial"/>
              </a:rPr>
              <a:t>The </a:t>
            </a:r>
            <a:r>
              <a:rPr sz="1400" spc="-10" dirty="0">
                <a:solidFill>
                  <a:srgbClr val="57575B"/>
                </a:solidFill>
                <a:latin typeface="Arial"/>
                <a:cs typeface="Arial"/>
              </a:rPr>
              <a:t>Foundation’s </a:t>
            </a:r>
            <a:r>
              <a:rPr sz="1400" spc="-5" dirty="0">
                <a:solidFill>
                  <a:srgbClr val="57575B"/>
                </a:solidFill>
                <a:latin typeface="Arial"/>
                <a:cs typeface="Arial"/>
              </a:rPr>
              <a:t>partnership with Rebel Nell is  </a:t>
            </a:r>
            <a:r>
              <a:rPr sz="1400" dirty="0">
                <a:solidFill>
                  <a:srgbClr val="57575B"/>
                </a:solidFill>
                <a:latin typeface="Arial"/>
                <a:cs typeface="Arial"/>
              </a:rPr>
              <a:t>one of our </a:t>
            </a:r>
            <a:r>
              <a:rPr sz="1400" spc="-5" dirty="0">
                <a:solidFill>
                  <a:srgbClr val="57575B"/>
                </a:solidFill>
                <a:latin typeface="Arial"/>
                <a:cs typeface="Arial"/>
              </a:rPr>
              <a:t>most successful PRIs </a:t>
            </a:r>
            <a:r>
              <a:rPr sz="1400" dirty="0">
                <a:solidFill>
                  <a:srgbClr val="57575B"/>
                </a:solidFill>
                <a:latin typeface="Arial"/>
                <a:cs typeface="Arial"/>
              </a:rPr>
              <a:t>to</a:t>
            </a:r>
            <a:r>
              <a:rPr sz="1400" spc="-125" dirty="0">
                <a:solidFill>
                  <a:srgbClr val="57575B"/>
                </a:solidFill>
                <a:latin typeface="Arial"/>
                <a:cs typeface="Arial"/>
              </a:rPr>
              <a:t> </a:t>
            </a:r>
            <a:r>
              <a:rPr sz="1400" dirty="0">
                <a:solidFill>
                  <a:srgbClr val="57575B"/>
                </a:solidFill>
                <a:latin typeface="Arial"/>
                <a:cs typeface="Arial"/>
              </a:rPr>
              <a:t>date.</a:t>
            </a:r>
            <a:endParaRPr sz="1400">
              <a:latin typeface="Arial"/>
              <a:cs typeface="Arial"/>
            </a:endParaRPr>
          </a:p>
          <a:p>
            <a:pPr>
              <a:lnSpc>
                <a:spcPct val="100000"/>
              </a:lnSpc>
              <a:spcBef>
                <a:spcPts val="35"/>
              </a:spcBef>
              <a:buClr>
                <a:srgbClr val="57575B"/>
              </a:buClr>
              <a:buFont typeface="Arial"/>
              <a:buChar char="•"/>
            </a:pPr>
            <a:endParaRPr sz="1150">
              <a:latin typeface="Times New Roman"/>
              <a:cs typeface="Times New Roman"/>
            </a:endParaRPr>
          </a:p>
          <a:p>
            <a:pPr marL="226060" marR="89535" indent="-213360">
              <a:lnSpc>
                <a:spcPct val="80000"/>
              </a:lnSpc>
              <a:spcBef>
                <a:spcPts val="5"/>
              </a:spcBef>
              <a:buChar char="•"/>
              <a:tabLst>
                <a:tab pos="225425" algn="l"/>
                <a:tab pos="226060" algn="l"/>
              </a:tabLst>
            </a:pPr>
            <a:r>
              <a:rPr sz="1400" dirty="0">
                <a:solidFill>
                  <a:srgbClr val="57575B"/>
                </a:solidFill>
                <a:latin typeface="Arial"/>
                <a:cs typeface="Arial"/>
              </a:rPr>
              <a:t>Partnering </a:t>
            </a:r>
            <a:r>
              <a:rPr sz="1400" spc="-5" dirty="0">
                <a:solidFill>
                  <a:srgbClr val="57575B"/>
                </a:solidFill>
                <a:latin typeface="Arial"/>
                <a:cs typeface="Arial"/>
              </a:rPr>
              <a:t>with </a:t>
            </a:r>
            <a:r>
              <a:rPr sz="1400" dirty="0">
                <a:solidFill>
                  <a:srgbClr val="57575B"/>
                </a:solidFill>
                <a:latin typeface="Arial"/>
                <a:cs typeface="Arial"/>
              </a:rPr>
              <a:t>local programs, </a:t>
            </a:r>
            <a:r>
              <a:rPr sz="1400" spc="-5" dirty="0">
                <a:solidFill>
                  <a:srgbClr val="57575B"/>
                </a:solidFill>
                <a:latin typeface="Arial"/>
                <a:cs typeface="Arial"/>
              </a:rPr>
              <a:t>Rebel Nell  </a:t>
            </a:r>
            <a:r>
              <a:rPr sz="1400" dirty="0">
                <a:solidFill>
                  <a:srgbClr val="57575B"/>
                </a:solidFill>
                <a:latin typeface="Arial"/>
                <a:cs typeface="Arial"/>
              </a:rPr>
              <a:t>recruits and </a:t>
            </a:r>
            <a:r>
              <a:rPr sz="1400" spc="-5" dirty="0">
                <a:solidFill>
                  <a:srgbClr val="57575B"/>
                </a:solidFill>
                <a:latin typeface="Arial"/>
                <a:cs typeface="Arial"/>
              </a:rPr>
              <a:t>employs workforce-ready</a:t>
            </a:r>
            <a:r>
              <a:rPr sz="1400" spc="-100" dirty="0">
                <a:solidFill>
                  <a:srgbClr val="57575B"/>
                </a:solidFill>
                <a:latin typeface="Arial"/>
                <a:cs typeface="Arial"/>
              </a:rPr>
              <a:t> </a:t>
            </a:r>
            <a:r>
              <a:rPr sz="1400" spc="-5" dirty="0">
                <a:solidFill>
                  <a:srgbClr val="57575B"/>
                </a:solidFill>
                <a:latin typeface="Arial"/>
                <a:cs typeface="Arial"/>
              </a:rPr>
              <a:t>women,  developing </a:t>
            </a:r>
            <a:r>
              <a:rPr sz="1400" dirty="0">
                <a:solidFill>
                  <a:srgbClr val="57575B"/>
                </a:solidFill>
                <a:latin typeface="Arial"/>
                <a:cs typeface="Arial"/>
              </a:rPr>
              <a:t>their skills in </a:t>
            </a:r>
            <a:r>
              <a:rPr sz="1400" spc="-5" dirty="0">
                <a:solidFill>
                  <a:srgbClr val="57575B"/>
                </a:solidFill>
                <a:latin typeface="Arial"/>
                <a:cs typeface="Arial"/>
              </a:rPr>
              <a:t>jewelry </a:t>
            </a:r>
            <a:r>
              <a:rPr sz="1400" dirty="0">
                <a:solidFill>
                  <a:srgbClr val="57575B"/>
                </a:solidFill>
                <a:latin typeface="Arial"/>
                <a:cs typeface="Arial"/>
              </a:rPr>
              <a:t>making </a:t>
            </a:r>
            <a:r>
              <a:rPr sz="1400" spc="-5" dirty="0">
                <a:solidFill>
                  <a:srgbClr val="57575B"/>
                </a:solidFill>
                <a:latin typeface="Arial"/>
                <a:cs typeface="Arial"/>
              </a:rPr>
              <a:t>while  </a:t>
            </a:r>
            <a:r>
              <a:rPr sz="1400" dirty="0">
                <a:solidFill>
                  <a:srgbClr val="57575B"/>
                </a:solidFill>
                <a:latin typeface="Arial"/>
                <a:cs typeface="Arial"/>
              </a:rPr>
              <a:t>also </a:t>
            </a:r>
            <a:r>
              <a:rPr sz="1400" spc="-5" dirty="0">
                <a:solidFill>
                  <a:srgbClr val="57575B"/>
                </a:solidFill>
                <a:latin typeface="Arial"/>
                <a:cs typeface="Arial"/>
              </a:rPr>
              <a:t>offering wraparound</a:t>
            </a:r>
            <a:r>
              <a:rPr sz="1400" spc="-105" dirty="0">
                <a:solidFill>
                  <a:srgbClr val="57575B"/>
                </a:solidFill>
                <a:latin typeface="Arial"/>
                <a:cs typeface="Arial"/>
              </a:rPr>
              <a:t> </a:t>
            </a:r>
            <a:r>
              <a:rPr sz="1400" spc="-5" dirty="0">
                <a:solidFill>
                  <a:srgbClr val="57575B"/>
                </a:solidFill>
                <a:latin typeface="Arial"/>
                <a:cs typeface="Arial"/>
              </a:rPr>
              <a:t>services.</a:t>
            </a:r>
            <a:endParaRPr sz="1400">
              <a:latin typeface="Arial"/>
              <a:cs typeface="Arial"/>
            </a:endParaRPr>
          </a:p>
          <a:p>
            <a:pPr marL="226060" indent="-213360">
              <a:lnSpc>
                <a:spcPts val="1510"/>
              </a:lnSpc>
              <a:spcBef>
                <a:spcPts val="1005"/>
              </a:spcBef>
              <a:buChar char="•"/>
              <a:tabLst>
                <a:tab pos="225425" algn="l"/>
                <a:tab pos="226060" algn="l"/>
              </a:tabLst>
            </a:pPr>
            <a:r>
              <a:rPr sz="1400" spc="-5" dirty="0">
                <a:solidFill>
                  <a:srgbClr val="57575B"/>
                </a:solidFill>
                <a:latin typeface="Arial"/>
                <a:cs typeface="Arial"/>
              </a:rPr>
              <a:t>The </a:t>
            </a:r>
            <a:r>
              <a:rPr sz="1400" dirty="0">
                <a:solidFill>
                  <a:srgbClr val="57575B"/>
                </a:solidFill>
                <a:latin typeface="Arial"/>
                <a:cs typeface="Arial"/>
              </a:rPr>
              <a:t>company </a:t>
            </a:r>
            <a:r>
              <a:rPr sz="1400" spc="-5" dirty="0">
                <a:solidFill>
                  <a:srgbClr val="57575B"/>
                </a:solidFill>
                <a:latin typeface="Arial"/>
                <a:cs typeface="Arial"/>
              </a:rPr>
              <a:t>was </a:t>
            </a:r>
            <a:r>
              <a:rPr sz="1400" dirty="0">
                <a:solidFill>
                  <a:srgbClr val="57575B"/>
                </a:solidFill>
                <a:latin typeface="Arial"/>
                <a:cs typeface="Arial"/>
              </a:rPr>
              <a:t>the recipient of a</a:t>
            </a:r>
            <a:r>
              <a:rPr sz="1400" spc="-145" dirty="0">
                <a:solidFill>
                  <a:srgbClr val="57575B"/>
                </a:solidFill>
                <a:latin typeface="Arial"/>
                <a:cs typeface="Arial"/>
              </a:rPr>
              <a:t> </a:t>
            </a:r>
            <a:r>
              <a:rPr sz="1400" b="1" dirty="0">
                <a:solidFill>
                  <a:srgbClr val="57575B"/>
                </a:solidFill>
                <a:latin typeface="Arial"/>
                <a:cs typeface="Arial"/>
              </a:rPr>
              <a:t>$195,000</a:t>
            </a:r>
            <a:endParaRPr sz="1400">
              <a:latin typeface="Arial"/>
              <a:cs typeface="Arial"/>
            </a:endParaRPr>
          </a:p>
          <a:p>
            <a:pPr marL="225425">
              <a:lnSpc>
                <a:spcPts val="1345"/>
              </a:lnSpc>
            </a:pPr>
            <a:r>
              <a:rPr sz="1400" spc="-5" dirty="0">
                <a:solidFill>
                  <a:srgbClr val="57575B"/>
                </a:solidFill>
                <a:latin typeface="Arial"/>
                <a:cs typeface="Arial"/>
              </a:rPr>
              <a:t>PRI </a:t>
            </a:r>
            <a:r>
              <a:rPr sz="1400" dirty="0">
                <a:solidFill>
                  <a:srgbClr val="57575B"/>
                </a:solidFill>
                <a:latin typeface="Arial"/>
                <a:cs typeface="Arial"/>
              </a:rPr>
              <a:t>in 2017 and a second </a:t>
            </a:r>
            <a:r>
              <a:rPr sz="1400" spc="-5" dirty="0">
                <a:solidFill>
                  <a:srgbClr val="57575B"/>
                </a:solidFill>
                <a:latin typeface="Arial"/>
                <a:cs typeface="Arial"/>
              </a:rPr>
              <a:t>PRI </a:t>
            </a:r>
            <a:r>
              <a:rPr sz="1400" dirty="0">
                <a:solidFill>
                  <a:srgbClr val="57575B"/>
                </a:solidFill>
                <a:latin typeface="Arial"/>
                <a:cs typeface="Arial"/>
              </a:rPr>
              <a:t>in 2018</a:t>
            </a:r>
            <a:r>
              <a:rPr sz="1400" spc="-165" dirty="0">
                <a:solidFill>
                  <a:srgbClr val="57575B"/>
                </a:solidFill>
                <a:latin typeface="Arial"/>
                <a:cs typeface="Arial"/>
              </a:rPr>
              <a:t> </a:t>
            </a:r>
            <a:r>
              <a:rPr sz="1400" dirty="0">
                <a:solidFill>
                  <a:srgbClr val="57575B"/>
                </a:solidFill>
                <a:latin typeface="Arial"/>
                <a:cs typeface="Arial"/>
              </a:rPr>
              <a:t>of</a:t>
            </a:r>
            <a:endParaRPr sz="1400">
              <a:latin typeface="Arial"/>
              <a:cs typeface="Arial"/>
            </a:endParaRPr>
          </a:p>
          <a:p>
            <a:pPr marL="225425">
              <a:lnSpc>
                <a:spcPts val="1510"/>
              </a:lnSpc>
            </a:pPr>
            <a:r>
              <a:rPr sz="1400" b="1" spc="-5" dirty="0">
                <a:solidFill>
                  <a:srgbClr val="57575B"/>
                </a:solidFill>
                <a:latin typeface="Arial"/>
                <a:cs typeface="Arial"/>
              </a:rPr>
              <a:t>$195,000.</a:t>
            </a:r>
            <a:endParaRPr sz="1400">
              <a:latin typeface="Arial"/>
              <a:cs typeface="Arial"/>
            </a:endParaRPr>
          </a:p>
        </p:txBody>
      </p:sp>
      <p:sp>
        <p:nvSpPr>
          <p:cNvPr id="6" name="object 6"/>
          <p:cNvSpPr txBox="1"/>
          <p:nvPr/>
        </p:nvSpPr>
        <p:spPr>
          <a:xfrm>
            <a:off x="78739" y="4678781"/>
            <a:ext cx="1258570" cy="232410"/>
          </a:xfrm>
          <a:prstGeom prst="rect">
            <a:avLst/>
          </a:prstGeom>
        </p:spPr>
        <p:txBody>
          <a:bodyPr vert="horz" wrap="square" lIns="0" tIns="13335" rIns="0" bIns="0" rtlCol="0">
            <a:spAutoFit/>
          </a:bodyPr>
          <a:lstStyle/>
          <a:p>
            <a:pPr marL="12700">
              <a:lnSpc>
                <a:spcPct val="100000"/>
              </a:lnSpc>
              <a:spcBef>
                <a:spcPts val="105"/>
              </a:spcBef>
            </a:pPr>
            <a:r>
              <a:rPr sz="1350" spc="-5" dirty="0">
                <a:latin typeface="Calibri"/>
                <a:cs typeface="Calibri"/>
              </a:rPr>
              <a:t>Title </a:t>
            </a:r>
            <a:r>
              <a:rPr sz="1350" dirty="0">
                <a:latin typeface="Calibri"/>
                <a:cs typeface="Calibri"/>
              </a:rPr>
              <a:t>of </a:t>
            </a:r>
            <a:r>
              <a:rPr sz="1350" spc="-5" dirty="0">
                <a:latin typeface="Calibri"/>
                <a:cs typeface="Calibri"/>
              </a:rPr>
              <a:t>Slide</a:t>
            </a:r>
            <a:r>
              <a:rPr sz="1350" spc="-80" dirty="0">
                <a:latin typeface="Calibri"/>
                <a:cs typeface="Calibri"/>
              </a:rPr>
              <a:t> </a:t>
            </a:r>
            <a:r>
              <a:rPr sz="1350" spc="-5" dirty="0">
                <a:latin typeface="Calibri"/>
                <a:cs typeface="Calibri"/>
              </a:rPr>
              <a:t>Here</a:t>
            </a:r>
            <a:endParaRPr sz="1350">
              <a:latin typeface="Calibri"/>
              <a:cs typeface="Calibri"/>
            </a:endParaRPr>
          </a:p>
        </p:txBody>
      </p:sp>
      <p:sp>
        <p:nvSpPr>
          <p:cNvPr id="7" name="object 7"/>
          <p:cNvSpPr txBox="1"/>
          <p:nvPr/>
        </p:nvSpPr>
        <p:spPr>
          <a:xfrm>
            <a:off x="5445252" y="899160"/>
            <a:ext cx="2249805" cy="909955"/>
          </a:xfrm>
          <a:prstGeom prst="rect">
            <a:avLst/>
          </a:prstGeom>
          <a:solidFill>
            <a:srgbClr val="E3002B">
              <a:alpha val="87057"/>
            </a:srgbClr>
          </a:solidFill>
        </p:spPr>
        <p:txBody>
          <a:bodyPr vert="horz" wrap="square" lIns="0" tIns="0" rIns="0" bIns="0" rtlCol="0">
            <a:spAutoFit/>
          </a:bodyPr>
          <a:lstStyle/>
          <a:p>
            <a:pPr>
              <a:lnSpc>
                <a:spcPct val="100000"/>
              </a:lnSpc>
            </a:pPr>
            <a:endParaRPr sz="800">
              <a:latin typeface="Times New Roman"/>
              <a:cs typeface="Times New Roman"/>
            </a:endParaRPr>
          </a:p>
          <a:p>
            <a:pPr marL="320040" marR="337820">
              <a:lnSpc>
                <a:spcPct val="136500"/>
              </a:lnSpc>
              <a:spcBef>
                <a:spcPts val="459"/>
              </a:spcBef>
            </a:pPr>
            <a:r>
              <a:rPr sz="800" spc="5" dirty="0">
                <a:solidFill>
                  <a:srgbClr val="FFFFFF"/>
                </a:solidFill>
                <a:latin typeface="Calibri"/>
                <a:cs typeface="Calibri"/>
              </a:rPr>
              <a:t>“All giving starts </a:t>
            </a:r>
            <a:r>
              <a:rPr sz="800" spc="10" dirty="0">
                <a:solidFill>
                  <a:srgbClr val="FFFFFF"/>
                </a:solidFill>
                <a:latin typeface="Calibri"/>
                <a:cs typeface="Calibri"/>
              </a:rPr>
              <a:t>with </a:t>
            </a:r>
            <a:r>
              <a:rPr sz="800" spc="5" dirty="0">
                <a:solidFill>
                  <a:srgbClr val="FFFFFF"/>
                </a:solidFill>
                <a:latin typeface="Calibri"/>
                <a:cs typeface="Calibri"/>
              </a:rPr>
              <a:t>your heart, </a:t>
            </a:r>
            <a:r>
              <a:rPr sz="800" spc="10" dirty="0">
                <a:solidFill>
                  <a:srgbClr val="FFFFFF"/>
                </a:solidFill>
                <a:latin typeface="Calibri"/>
                <a:cs typeface="Calibri"/>
              </a:rPr>
              <a:t>and  then you </a:t>
            </a:r>
            <a:r>
              <a:rPr sz="800" spc="5" dirty="0">
                <a:solidFill>
                  <a:srgbClr val="FFFFFF"/>
                </a:solidFill>
                <a:latin typeface="Calibri"/>
                <a:cs typeface="Calibri"/>
              </a:rPr>
              <a:t>use your</a:t>
            </a:r>
            <a:r>
              <a:rPr sz="800" spc="20" dirty="0">
                <a:solidFill>
                  <a:srgbClr val="FFFFFF"/>
                </a:solidFill>
                <a:latin typeface="Calibri"/>
                <a:cs typeface="Calibri"/>
              </a:rPr>
              <a:t> </a:t>
            </a:r>
            <a:r>
              <a:rPr sz="800" spc="10" dirty="0">
                <a:solidFill>
                  <a:srgbClr val="FFFFFF"/>
                </a:solidFill>
                <a:latin typeface="Calibri"/>
                <a:cs typeface="Calibri"/>
              </a:rPr>
              <a:t>head”</a:t>
            </a:r>
            <a:endParaRPr sz="800">
              <a:latin typeface="Calibri"/>
              <a:cs typeface="Calibri"/>
            </a:endParaRPr>
          </a:p>
          <a:p>
            <a:pPr>
              <a:lnSpc>
                <a:spcPct val="100000"/>
              </a:lnSpc>
              <a:spcBef>
                <a:spcPts val="5"/>
              </a:spcBef>
            </a:pPr>
            <a:endParaRPr sz="900">
              <a:latin typeface="Times New Roman"/>
              <a:cs typeface="Times New Roman"/>
            </a:endParaRPr>
          </a:p>
          <a:p>
            <a:pPr marL="1245870">
              <a:lnSpc>
                <a:spcPct val="100000"/>
              </a:lnSpc>
              <a:spcBef>
                <a:spcPts val="5"/>
              </a:spcBef>
            </a:pPr>
            <a:r>
              <a:rPr sz="650" b="1" spc="5" dirty="0">
                <a:solidFill>
                  <a:srgbClr val="FFFFFF"/>
                </a:solidFill>
                <a:latin typeface="Calibri"/>
                <a:cs typeface="Calibri"/>
              </a:rPr>
              <a:t>—Marjorie </a:t>
            </a:r>
            <a:r>
              <a:rPr sz="650" b="1" spc="45" dirty="0">
                <a:solidFill>
                  <a:srgbClr val="FFFFFF"/>
                </a:solidFill>
                <a:latin typeface="Calibri"/>
                <a:cs typeface="Calibri"/>
              </a:rPr>
              <a:t>S.</a:t>
            </a:r>
            <a:r>
              <a:rPr sz="650" b="1" spc="-50" dirty="0">
                <a:solidFill>
                  <a:srgbClr val="FFFFFF"/>
                </a:solidFill>
                <a:latin typeface="Calibri"/>
                <a:cs typeface="Calibri"/>
              </a:rPr>
              <a:t> </a:t>
            </a:r>
            <a:r>
              <a:rPr sz="650" b="1" spc="30" dirty="0">
                <a:solidFill>
                  <a:srgbClr val="FFFFFF"/>
                </a:solidFill>
                <a:latin typeface="Calibri"/>
                <a:cs typeface="Calibri"/>
              </a:rPr>
              <a:t>Fisher</a:t>
            </a:r>
            <a:endParaRPr sz="650">
              <a:latin typeface="Calibri"/>
              <a:cs typeface="Calibri"/>
            </a:endParaRPr>
          </a:p>
        </p:txBody>
      </p:sp>
      <p:sp>
        <p:nvSpPr>
          <p:cNvPr id="8" name="object 8"/>
          <p:cNvSpPr/>
          <p:nvPr/>
        </p:nvSpPr>
        <p:spPr>
          <a:xfrm>
            <a:off x="5445252" y="2319527"/>
            <a:ext cx="2657855" cy="215646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7" y="0"/>
            <a:ext cx="9139428"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107178"/>
            <a:ext cx="1473708" cy="91135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038091" y="4304791"/>
            <a:ext cx="127444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hlinkClick r:id="rId4"/>
              </a:rPr>
              <a:t>www.RebelNell.com</a:t>
            </a:r>
            <a:endParaRPr sz="1200">
              <a:latin typeface="Calibri"/>
              <a:cs typeface="Calibri"/>
            </a:endParaRPr>
          </a:p>
        </p:txBody>
      </p:sp>
      <p:sp>
        <p:nvSpPr>
          <p:cNvPr id="5" name="object 5"/>
          <p:cNvSpPr txBox="1"/>
          <p:nvPr/>
        </p:nvSpPr>
        <p:spPr>
          <a:xfrm>
            <a:off x="3303270" y="2932938"/>
            <a:ext cx="2742565" cy="574040"/>
          </a:xfrm>
          <a:prstGeom prst="rect">
            <a:avLst/>
          </a:prstGeom>
        </p:spPr>
        <p:txBody>
          <a:bodyPr vert="horz" wrap="square" lIns="0" tIns="12700" rIns="0" bIns="0" rtlCol="0">
            <a:spAutoFit/>
          </a:bodyPr>
          <a:lstStyle/>
          <a:p>
            <a:pPr marL="532130" marR="5080" indent="-520065">
              <a:lnSpc>
                <a:spcPct val="100000"/>
              </a:lnSpc>
              <a:spcBef>
                <a:spcPts val="100"/>
              </a:spcBef>
            </a:pPr>
            <a:r>
              <a:rPr sz="1800" b="1" spc="-5" dirty="0">
                <a:solidFill>
                  <a:srgbClr val="FFFFFF"/>
                </a:solidFill>
                <a:latin typeface="Calibri"/>
                <a:cs typeface="Calibri"/>
              </a:rPr>
              <a:t>Breaking </a:t>
            </a:r>
            <a:r>
              <a:rPr sz="1800" b="1" spc="-10" dirty="0">
                <a:solidFill>
                  <a:srgbClr val="FFFFFF"/>
                </a:solidFill>
                <a:latin typeface="Calibri"/>
                <a:cs typeface="Calibri"/>
              </a:rPr>
              <a:t>Through </a:t>
            </a:r>
            <a:r>
              <a:rPr sz="1800" b="1" spc="-5" dirty="0">
                <a:solidFill>
                  <a:srgbClr val="FFFFFF"/>
                </a:solidFill>
                <a:latin typeface="Calibri"/>
                <a:cs typeface="Calibri"/>
              </a:rPr>
              <a:t>Barriers</a:t>
            </a:r>
            <a:r>
              <a:rPr sz="1800" b="1" spc="-95" dirty="0">
                <a:solidFill>
                  <a:srgbClr val="FFFFFF"/>
                </a:solidFill>
                <a:latin typeface="Calibri"/>
                <a:cs typeface="Calibri"/>
              </a:rPr>
              <a:t> </a:t>
            </a:r>
            <a:r>
              <a:rPr sz="1800" b="1" spc="-10" dirty="0">
                <a:solidFill>
                  <a:srgbClr val="FFFFFF"/>
                </a:solidFill>
                <a:latin typeface="Calibri"/>
                <a:cs typeface="Calibri"/>
              </a:rPr>
              <a:t>to  </a:t>
            </a:r>
            <a:r>
              <a:rPr sz="1800" b="1" spc="-15" dirty="0">
                <a:solidFill>
                  <a:srgbClr val="FFFFFF"/>
                </a:solidFill>
                <a:latin typeface="Calibri"/>
                <a:cs typeface="Calibri"/>
              </a:rPr>
              <a:t>Liberate</a:t>
            </a:r>
            <a:r>
              <a:rPr sz="1800" b="1" spc="-35" dirty="0">
                <a:solidFill>
                  <a:srgbClr val="FFFFFF"/>
                </a:solidFill>
                <a:latin typeface="Calibri"/>
                <a:cs typeface="Calibri"/>
              </a:rPr>
              <a:t> </a:t>
            </a:r>
            <a:r>
              <a:rPr sz="1800" b="1" spc="-10" dirty="0">
                <a:solidFill>
                  <a:srgbClr val="FFFFFF"/>
                </a:solidFill>
                <a:latin typeface="Calibri"/>
                <a:cs typeface="Calibri"/>
              </a:rPr>
              <a:t>Potential</a:t>
            </a:r>
            <a:endParaRPr sz="1800">
              <a:latin typeface="Calibri"/>
              <a:cs typeface="Calibri"/>
            </a:endParaRPr>
          </a:p>
        </p:txBody>
      </p:sp>
      <p:sp>
        <p:nvSpPr>
          <p:cNvPr id="6" name="object 6"/>
          <p:cNvSpPr/>
          <p:nvPr/>
        </p:nvSpPr>
        <p:spPr>
          <a:xfrm>
            <a:off x="2534411" y="890015"/>
            <a:ext cx="4280915" cy="196748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70476" cy="51434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165091"/>
            <a:ext cx="1514856" cy="84277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63548" y="329895"/>
            <a:ext cx="2462530"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184188"/>
                </a:solidFill>
                <a:latin typeface="Calibri"/>
                <a:cs typeface="Calibri"/>
              </a:rPr>
              <a:t>WHO </a:t>
            </a:r>
            <a:r>
              <a:rPr sz="3200" b="1" spc="-5" dirty="0">
                <a:solidFill>
                  <a:srgbClr val="184188"/>
                </a:solidFill>
                <a:latin typeface="Calibri"/>
                <a:cs typeface="Calibri"/>
              </a:rPr>
              <a:t>ARE</a:t>
            </a:r>
            <a:r>
              <a:rPr sz="3200" b="1" spc="-75" dirty="0">
                <a:solidFill>
                  <a:srgbClr val="184188"/>
                </a:solidFill>
                <a:latin typeface="Calibri"/>
                <a:cs typeface="Calibri"/>
              </a:rPr>
              <a:t> </a:t>
            </a:r>
            <a:r>
              <a:rPr sz="3200" b="1" spc="-5" dirty="0">
                <a:solidFill>
                  <a:srgbClr val="184188"/>
                </a:solidFill>
                <a:latin typeface="Calibri"/>
                <a:cs typeface="Calibri"/>
              </a:rPr>
              <a:t>WE:</a:t>
            </a:r>
            <a:endParaRPr sz="3200">
              <a:latin typeface="Calibri"/>
              <a:cs typeface="Calibri"/>
            </a:endParaRPr>
          </a:p>
        </p:txBody>
      </p:sp>
      <p:sp>
        <p:nvSpPr>
          <p:cNvPr id="5" name="object 5"/>
          <p:cNvSpPr txBox="1"/>
          <p:nvPr/>
        </p:nvSpPr>
        <p:spPr>
          <a:xfrm>
            <a:off x="470408" y="1182065"/>
            <a:ext cx="3746500" cy="2952750"/>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57575B"/>
                </a:solidFill>
                <a:latin typeface="Arial"/>
                <a:cs typeface="Arial"/>
              </a:rPr>
              <a:t>Rebel </a:t>
            </a:r>
            <a:r>
              <a:rPr sz="1500" spc="-5" dirty="0">
                <a:solidFill>
                  <a:srgbClr val="57575B"/>
                </a:solidFill>
                <a:latin typeface="Arial"/>
                <a:cs typeface="Arial"/>
              </a:rPr>
              <a:t>Nell </a:t>
            </a:r>
            <a:r>
              <a:rPr sz="1500" dirty="0">
                <a:solidFill>
                  <a:srgbClr val="57575B"/>
                </a:solidFill>
                <a:latin typeface="Arial"/>
                <a:cs typeface="Arial"/>
              </a:rPr>
              <a:t>is a </a:t>
            </a:r>
            <a:r>
              <a:rPr sz="1500" spc="-5" dirty="0">
                <a:solidFill>
                  <a:srgbClr val="57575B"/>
                </a:solidFill>
                <a:latin typeface="Arial"/>
                <a:cs typeface="Arial"/>
              </a:rPr>
              <a:t>jewelry </a:t>
            </a:r>
            <a:r>
              <a:rPr sz="1500" dirty="0">
                <a:solidFill>
                  <a:srgbClr val="57575B"/>
                </a:solidFill>
                <a:latin typeface="Arial"/>
                <a:cs typeface="Arial"/>
              </a:rPr>
              <a:t>manufacturing  </a:t>
            </a:r>
            <a:r>
              <a:rPr sz="1500" spc="-5" dirty="0">
                <a:solidFill>
                  <a:srgbClr val="57575B"/>
                </a:solidFill>
                <a:latin typeface="Arial"/>
                <a:cs typeface="Arial"/>
              </a:rPr>
              <a:t>company </a:t>
            </a:r>
            <a:r>
              <a:rPr sz="1500" dirty="0">
                <a:solidFill>
                  <a:srgbClr val="57575B"/>
                </a:solidFill>
                <a:latin typeface="Arial"/>
                <a:cs typeface="Arial"/>
              </a:rPr>
              <a:t>created </a:t>
            </a:r>
            <a:r>
              <a:rPr sz="1500" spc="-5" dirty="0">
                <a:solidFill>
                  <a:srgbClr val="57575B"/>
                </a:solidFill>
                <a:latin typeface="Arial"/>
                <a:cs typeface="Arial"/>
              </a:rPr>
              <a:t>For women </a:t>
            </a:r>
            <a:r>
              <a:rPr sz="1500" spc="-10" dirty="0">
                <a:solidFill>
                  <a:srgbClr val="57575B"/>
                </a:solidFill>
                <a:latin typeface="Arial"/>
                <a:cs typeface="Arial"/>
              </a:rPr>
              <a:t>who have  </a:t>
            </a:r>
            <a:r>
              <a:rPr sz="1500" dirty="0">
                <a:solidFill>
                  <a:srgbClr val="57575B"/>
                </a:solidFill>
                <a:latin typeface="Arial"/>
                <a:cs typeface="Arial"/>
              </a:rPr>
              <a:t>faced chronic joblessness </a:t>
            </a:r>
            <a:r>
              <a:rPr sz="1500" spc="-5" dirty="0">
                <a:solidFill>
                  <a:srgbClr val="57575B"/>
                </a:solidFill>
                <a:latin typeface="Arial"/>
                <a:cs typeface="Arial"/>
              </a:rPr>
              <a:t>and  </a:t>
            </a:r>
            <a:r>
              <a:rPr sz="1500" dirty="0">
                <a:solidFill>
                  <a:srgbClr val="57575B"/>
                </a:solidFill>
                <a:latin typeface="Arial"/>
                <a:cs typeface="Arial"/>
              </a:rPr>
              <a:t>homelessness </a:t>
            </a:r>
            <a:r>
              <a:rPr sz="1500" spc="-5" dirty="0">
                <a:solidFill>
                  <a:srgbClr val="57575B"/>
                </a:solidFill>
                <a:latin typeface="Arial"/>
                <a:cs typeface="Arial"/>
              </a:rPr>
              <a:t>and </a:t>
            </a:r>
            <a:r>
              <a:rPr sz="1500" spc="-10" dirty="0">
                <a:solidFill>
                  <a:srgbClr val="57575B"/>
                </a:solidFill>
                <a:latin typeface="Arial"/>
                <a:cs typeface="Arial"/>
              </a:rPr>
              <a:t>who </a:t>
            </a:r>
            <a:r>
              <a:rPr sz="1500" spc="-5" dirty="0">
                <a:solidFill>
                  <a:srgbClr val="57575B"/>
                </a:solidFill>
                <a:latin typeface="Arial"/>
                <a:cs typeface="Arial"/>
              </a:rPr>
              <a:t>need a supportive  workplace and </a:t>
            </a:r>
            <a:r>
              <a:rPr sz="1500" dirty="0">
                <a:solidFill>
                  <a:srgbClr val="57575B"/>
                </a:solidFill>
                <a:latin typeface="Arial"/>
                <a:cs typeface="Arial"/>
              </a:rPr>
              <a:t>tailored programming to  </a:t>
            </a:r>
            <a:r>
              <a:rPr sz="1500" spc="-5" dirty="0">
                <a:solidFill>
                  <a:srgbClr val="57575B"/>
                </a:solidFill>
                <a:latin typeface="Arial"/>
                <a:cs typeface="Arial"/>
              </a:rPr>
              <a:t>attain an </a:t>
            </a:r>
            <a:r>
              <a:rPr sz="1500" dirty="0">
                <a:solidFill>
                  <a:srgbClr val="57575B"/>
                </a:solidFill>
                <a:latin typeface="Arial"/>
                <a:cs typeface="Arial"/>
              </a:rPr>
              <a:t>independent </a:t>
            </a:r>
            <a:r>
              <a:rPr sz="1500" spc="-5" dirty="0">
                <a:solidFill>
                  <a:srgbClr val="57575B"/>
                </a:solidFill>
                <a:latin typeface="Arial"/>
                <a:cs typeface="Arial"/>
              </a:rPr>
              <a:t>and </a:t>
            </a:r>
            <a:r>
              <a:rPr sz="1500" dirty="0">
                <a:solidFill>
                  <a:srgbClr val="57575B"/>
                </a:solidFill>
                <a:latin typeface="Arial"/>
                <a:cs typeface="Arial"/>
              </a:rPr>
              <a:t>self-sufficient life.  Rebel </a:t>
            </a:r>
            <a:r>
              <a:rPr sz="1500" spc="-5" dirty="0">
                <a:solidFill>
                  <a:srgbClr val="57575B"/>
                </a:solidFill>
                <a:latin typeface="Arial"/>
                <a:cs typeface="Arial"/>
              </a:rPr>
              <a:t>Nell provides employment, education  and empowerment </a:t>
            </a:r>
            <a:r>
              <a:rPr sz="1500" dirty="0">
                <a:solidFill>
                  <a:srgbClr val="57575B"/>
                </a:solidFill>
                <a:latin typeface="Arial"/>
                <a:cs typeface="Arial"/>
              </a:rPr>
              <a:t>to </a:t>
            </a:r>
            <a:r>
              <a:rPr sz="1500" spc="-5" dirty="0">
                <a:solidFill>
                  <a:srgbClr val="57575B"/>
                </a:solidFill>
                <a:latin typeface="Arial"/>
                <a:cs typeface="Arial"/>
              </a:rPr>
              <a:t>leave </a:t>
            </a:r>
            <a:r>
              <a:rPr sz="1500" dirty="0">
                <a:solidFill>
                  <a:srgbClr val="57575B"/>
                </a:solidFill>
                <a:latin typeface="Arial"/>
                <a:cs typeface="Arial"/>
              </a:rPr>
              <a:t>joblessness </a:t>
            </a:r>
            <a:r>
              <a:rPr sz="1500" spc="-5" dirty="0">
                <a:solidFill>
                  <a:srgbClr val="57575B"/>
                </a:solidFill>
                <a:latin typeface="Arial"/>
                <a:cs typeface="Arial"/>
              </a:rPr>
              <a:t>and  </a:t>
            </a:r>
            <a:r>
              <a:rPr sz="1500" dirty="0">
                <a:solidFill>
                  <a:srgbClr val="57575B"/>
                </a:solidFill>
                <a:latin typeface="Arial"/>
                <a:cs typeface="Arial"/>
              </a:rPr>
              <a:t>homelessness behind</a:t>
            </a:r>
            <a:r>
              <a:rPr sz="1500" spc="-55" dirty="0">
                <a:solidFill>
                  <a:srgbClr val="57575B"/>
                </a:solidFill>
                <a:latin typeface="Arial"/>
                <a:cs typeface="Arial"/>
              </a:rPr>
              <a:t> </a:t>
            </a:r>
            <a:r>
              <a:rPr sz="1500" spc="-15" dirty="0">
                <a:solidFill>
                  <a:srgbClr val="57575B"/>
                </a:solidFill>
                <a:latin typeface="Arial"/>
                <a:cs typeface="Arial"/>
              </a:rPr>
              <a:t>permanently.</a:t>
            </a:r>
            <a:endParaRPr sz="1500">
              <a:latin typeface="Arial"/>
              <a:cs typeface="Arial"/>
            </a:endParaRPr>
          </a:p>
          <a:p>
            <a:pPr marL="12700">
              <a:lnSpc>
                <a:spcPct val="100000"/>
              </a:lnSpc>
              <a:spcBef>
                <a:spcPts val="465"/>
              </a:spcBef>
            </a:pPr>
            <a:r>
              <a:rPr sz="2000" dirty="0">
                <a:solidFill>
                  <a:srgbClr val="FFFFFF"/>
                </a:solidFill>
                <a:latin typeface="Arial"/>
                <a:cs typeface="Arial"/>
              </a:rPr>
              <a:t>Product:</a:t>
            </a:r>
            <a:endParaRPr sz="2000">
              <a:latin typeface="Arial"/>
              <a:cs typeface="Arial"/>
            </a:endParaRPr>
          </a:p>
          <a:p>
            <a:pPr marL="12700" marR="322580">
              <a:lnSpc>
                <a:spcPct val="100000"/>
              </a:lnSpc>
              <a:spcBef>
                <a:spcPts val="385"/>
              </a:spcBef>
            </a:pPr>
            <a:r>
              <a:rPr sz="1500" spc="-5" dirty="0">
                <a:solidFill>
                  <a:srgbClr val="FFFFFF"/>
                </a:solidFill>
                <a:latin typeface="Arial"/>
                <a:cs typeface="Arial"/>
              </a:rPr>
              <a:t>Unique, </a:t>
            </a:r>
            <a:r>
              <a:rPr sz="1500" dirty="0">
                <a:solidFill>
                  <a:srgbClr val="FFFFFF"/>
                </a:solidFill>
                <a:latin typeface="Arial"/>
                <a:cs typeface="Arial"/>
              </a:rPr>
              <a:t>One-of-Kind </a:t>
            </a:r>
            <a:r>
              <a:rPr sz="1500" spc="-5" dirty="0">
                <a:solidFill>
                  <a:srgbClr val="FFFFFF"/>
                </a:solidFill>
                <a:latin typeface="Arial"/>
                <a:cs typeface="Arial"/>
              </a:rPr>
              <a:t>Jewelry Made </a:t>
            </a:r>
            <a:r>
              <a:rPr sz="1500" dirty="0">
                <a:solidFill>
                  <a:srgbClr val="FFFFFF"/>
                </a:solidFill>
                <a:latin typeface="Arial"/>
                <a:cs typeface="Arial"/>
              </a:rPr>
              <a:t>from  </a:t>
            </a:r>
            <a:r>
              <a:rPr sz="1500" spc="-5" dirty="0">
                <a:solidFill>
                  <a:srgbClr val="FFFFFF"/>
                </a:solidFill>
                <a:latin typeface="Arial"/>
                <a:cs typeface="Arial"/>
              </a:rPr>
              <a:t>Fallen</a:t>
            </a:r>
            <a:r>
              <a:rPr sz="1500" spc="-10" dirty="0">
                <a:solidFill>
                  <a:srgbClr val="FFFFFF"/>
                </a:solidFill>
                <a:latin typeface="Arial"/>
                <a:cs typeface="Arial"/>
              </a:rPr>
              <a:t> </a:t>
            </a:r>
            <a:r>
              <a:rPr sz="1500" spc="-5" dirty="0">
                <a:solidFill>
                  <a:srgbClr val="FFFFFF"/>
                </a:solidFill>
                <a:latin typeface="Arial"/>
                <a:cs typeface="Arial"/>
              </a:rPr>
              <a:t>Graffiti</a:t>
            </a:r>
            <a:endParaRPr sz="1500">
              <a:latin typeface="Arial"/>
              <a:cs typeface="Arial"/>
            </a:endParaRPr>
          </a:p>
        </p:txBody>
      </p:sp>
      <p:sp>
        <p:nvSpPr>
          <p:cNvPr id="6" name="object 6"/>
          <p:cNvSpPr/>
          <p:nvPr/>
        </p:nvSpPr>
        <p:spPr>
          <a:xfrm>
            <a:off x="5370576" y="571500"/>
            <a:ext cx="2929128" cy="415747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113536" y="1183385"/>
            <a:ext cx="139509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57575B"/>
                </a:solidFill>
              </a:rPr>
              <a:t>The</a:t>
            </a:r>
            <a:r>
              <a:rPr sz="1800" spc="-80" dirty="0">
                <a:solidFill>
                  <a:srgbClr val="57575B"/>
                </a:solidFill>
              </a:rPr>
              <a:t> </a:t>
            </a:r>
            <a:r>
              <a:rPr sz="1800" spc="-5" dirty="0">
                <a:solidFill>
                  <a:srgbClr val="57575B"/>
                </a:solidFill>
              </a:rPr>
              <a:t>Problem:</a:t>
            </a:r>
            <a:endParaRPr sz="1800"/>
          </a:p>
        </p:txBody>
      </p:sp>
      <p:sp>
        <p:nvSpPr>
          <p:cNvPr id="5" name="object 5"/>
          <p:cNvSpPr txBox="1"/>
          <p:nvPr/>
        </p:nvSpPr>
        <p:spPr>
          <a:xfrm>
            <a:off x="1113536" y="1524761"/>
            <a:ext cx="6968490" cy="2865120"/>
          </a:xfrm>
          <a:prstGeom prst="rect">
            <a:avLst/>
          </a:prstGeom>
        </p:spPr>
        <p:txBody>
          <a:bodyPr vert="horz" wrap="square" lIns="0" tIns="23495" rIns="0" bIns="0" rtlCol="0">
            <a:spAutoFit/>
          </a:bodyPr>
          <a:lstStyle/>
          <a:p>
            <a:pPr marL="12700" marR="5080" algn="just">
              <a:lnSpc>
                <a:spcPct val="95000"/>
              </a:lnSpc>
              <a:spcBef>
                <a:spcPts val="185"/>
              </a:spcBef>
            </a:pPr>
            <a:r>
              <a:rPr sz="1350" spc="-5" dirty="0">
                <a:solidFill>
                  <a:srgbClr val="57575B"/>
                </a:solidFill>
                <a:latin typeface="Arial"/>
                <a:cs typeface="Arial"/>
              </a:rPr>
              <a:t>Many </a:t>
            </a:r>
            <a:r>
              <a:rPr sz="1350" dirty="0">
                <a:solidFill>
                  <a:srgbClr val="57575B"/>
                </a:solidFill>
                <a:latin typeface="Arial"/>
                <a:cs typeface="Arial"/>
              </a:rPr>
              <a:t>women </a:t>
            </a:r>
            <a:r>
              <a:rPr sz="1350" spc="-5" dirty="0">
                <a:solidFill>
                  <a:srgbClr val="57575B"/>
                </a:solidFill>
                <a:latin typeface="Arial"/>
                <a:cs typeface="Arial"/>
              </a:rPr>
              <a:t>in </a:t>
            </a:r>
            <a:r>
              <a:rPr sz="1350" dirty="0">
                <a:solidFill>
                  <a:srgbClr val="57575B"/>
                </a:solidFill>
                <a:latin typeface="Arial"/>
                <a:cs typeface="Arial"/>
              </a:rPr>
              <a:t>Detroit </a:t>
            </a:r>
            <a:r>
              <a:rPr sz="1350" spc="-5" dirty="0">
                <a:solidFill>
                  <a:srgbClr val="57575B"/>
                </a:solidFill>
                <a:latin typeface="Arial"/>
                <a:cs typeface="Arial"/>
              </a:rPr>
              <a:t>are economically disadvantaged and </a:t>
            </a:r>
            <a:r>
              <a:rPr sz="1350" dirty="0">
                <a:solidFill>
                  <a:srgbClr val="57575B"/>
                </a:solidFill>
                <a:latin typeface="Arial"/>
                <a:cs typeface="Arial"/>
              </a:rPr>
              <a:t>often </a:t>
            </a:r>
            <a:r>
              <a:rPr sz="1350" spc="-5" dirty="0">
                <a:solidFill>
                  <a:srgbClr val="57575B"/>
                </a:solidFill>
                <a:latin typeface="Arial"/>
                <a:cs typeface="Arial"/>
              </a:rPr>
              <a:t>find themselves without  </a:t>
            </a:r>
            <a:r>
              <a:rPr sz="1350" dirty="0">
                <a:solidFill>
                  <a:srgbClr val="57575B"/>
                </a:solidFill>
                <a:latin typeface="Arial"/>
                <a:cs typeface="Arial"/>
              </a:rPr>
              <a:t>a home or </a:t>
            </a:r>
            <a:r>
              <a:rPr sz="1350" spc="-5" dirty="0">
                <a:solidFill>
                  <a:srgbClr val="57575B"/>
                </a:solidFill>
                <a:latin typeface="Arial"/>
                <a:cs typeface="Arial"/>
              </a:rPr>
              <a:t>support system, </a:t>
            </a:r>
            <a:r>
              <a:rPr sz="1350" dirty="0">
                <a:solidFill>
                  <a:srgbClr val="57575B"/>
                </a:solidFill>
                <a:latin typeface="Arial"/>
                <a:cs typeface="Arial"/>
              </a:rPr>
              <a:t>dependent </a:t>
            </a:r>
            <a:r>
              <a:rPr sz="1350" spc="-5" dirty="0">
                <a:solidFill>
                  <a:srgbClr val="57575B"/>
                </a:solidFill>
                <a:latin typeface="Arial"/>
                <a:cs typeface="Arial"/>
              </a:rPr>
              <a:t>on </a:t>
            </a:r>
            <a:r>
              <a:rPr sz="1350" dirty="0">
                <a:solidFill>
                  <a:srgbClr val="57575B"/>
                </a:solidFill>
                <a:latin typeface="Arial"/>
                <a:cs typeface="Arial"/>
              </a:rPr>
              <a:t>government </a:t>
            </a:r>
            <a:r>
              <a:rPr sz="1350" spc="-5" dirty="0">
                <a:solidFill>
                  <a:srgbClr val="57575B"/>
                </a:solidFill>
                <a:latin typeface="Arial"/>
                <a:cs typeface="Arial"/>
              </a:rPr>
              <a:t>subsidies, </a:t>
            </a:r>
            <a:r>
              <a:rPr sz="1350" dirty="0">
                <a:solidFill>
                  <a:srgbClr val="57575B"/>
                </a:solidFill>
                <a:latin typeface="Arial"/>
                <a:cs typeface="Arial"/>
              </a:rPr>
              <a:t>and </a:t>
            </a:r>
            <a:r>
              <a:rPr sz="1350" spc="-5" dirty="0">
                <a:solidFill>
                  <a:srgbClr val="57575B"/>
                </a:solidFill>
                <a:latin typeface="Arial"/>
                <a:cs typeface="Arial"/>
              </a:rPr>
              <a:t>confined to </a:t>
            </a:r>
            <a:r>
              <a:rPr sz="1350" dirty="0">
                <a:solidFill>
                  <a:srgbClr val="57575B"/>
                </a:solidFill>
                <a:latin typeface="Arial"/>
                <a:cs typeface="Arial"/>
              </a:rPr>
              <a:t>a life </a:t>
            </a:r>
            <a:r>
              <a:rPr sz="1350" spc="-5" dirty="0">
                <a:solidFill>
                  <a:srgbClr val="57575B"/>
                </a:solidFill>
                <a:latin typeface="Arial"/>
                <a:cs typeface="Arial"/>
              </a:rPr>
              <a:t>with  little, if </a:t>
            </a:r>
            <a:r>
              <a:rPr sz="1350" dirty="0">
                <a:solidFill>
                  <a:srgbClr val="57575B"/>
                </a:solidFill>
                <a:latin typeface="Arial"/>
                <a:cs typeface="Arial"/>
              </a:rPr>
              <a:t>any </a:t>
            </a:r>
            <a:r>
              <a:rPr sz="1350" spc="-5" dirty="0">
                <a:solidFill>
                  <a:srgbClr val="57575B"/>
                </a:solidFill>
                <a:latin typeface="Arial"/>
                <a:cs typeface="Arial"/>
              </a:rPr>
              <a:t>opportunity </a:t>
            </a:r>
            <a:r>
              <a:rPr sz="1350" dirty="0">
                <a:solidFill>
                  <a:srgbClr val="57575B"/>
                </a:solidFill>
                <a:latin typeface="Arial"/>
                <a:cs typeface="Arial"/>
              </a:rPr>
              <a:t>to break </a:t>
            </a:r>
            <a:r>
              <a:rPr sz="1350" spc="-5" dirty="0">
                <a:solidFill>
                  <a:srgbClr val="57575B"/>
                </a:solidFill>
                <a:latin typeface="Arial"/>
                <a:cs typeface="Arial"/>
              </a:rPr>
              <a:t>the cycle. </a:t>
            </a:r>
            <a:r>
              <a:rPr sz="1350" dirty="0">
                <a:solidFill>
                  <a:srgbClr val="57575B"/>
                </a:solidFill>
                <a:latin typeface="Arial"/>
                <a:cs typeface="Arial"/>
              </a:rPr>
              <a:t>These </a:t>
            </a:r>
            <a:r>
              <a:rPr sz="1350" spc="-5" dirty="0">
                <a:solidFill>
                  <a:srgbClr val="57575B"/>
                </a:solidFill>
                <a:latin typeface="Arial"/>
                <a:cs typeface="Arial"/>
              </a:rPr>
              <a:t>women </a:t>
            </a:r>
            <a:r>
              <a:rPr sz="1350" dirty="0">
                <a:solidFill>
                  <a:srgbClr val="57575B"/>
                </a:solidFill>
                <a:latin typeface="Arial"/>
                <a:cs typeface="Arial"/>
              </a:rPr>
              <a:t>need </a:t>
            </a:r>
            <a:r>
              <a:rPr sz="1350" spc="-5" dirty="0">
                <a:solidFill>
                  <a:srgbClr val="57575B"/>
                </a:solidFill>
                <a:latin typeface="Arial"/>
                <a:cs typeface="Arial"/>
              </a:rPr>
              <a:t>job training </a:t>
            </a:r>
            <a:r>
              <a:rPr sz="1350" dirty="0">
                <a:solidFill>
                  <a:srgbClr val="57575B"/>
                </a:solidFill>
                <a:latin typeface="Arial"/>
                <a:cs typeface="Arial"/>
              </a:rPr>
              <a:t>and </a:t>
            </a:r>
            <a:r>
              <a:rPr sz="1350" spc="-5" dirty="0">
                <a:solidFill>
                  <a:srgbClr val="57575B"/>
                </a:solidFill>
                <a:latin typeface="Arial"/>
                <a:cs typeface="Arial"/>
              </a:rPr>
              <a:t>work  experience </a:t>
            </a:r>
            <a:r>
              <a:rPr sz="1350" dirty="0">
                <a:solidFill>
                  <a:srgbClr val="57575B"/>
                </a:solidFill>
                <a:latin typeface="Arial"/>
                <a:cs typeface="Arial"/>
              </a:rPr>
              <a:t>to help them </a:t>
            </a:r>
            <a:r>
              <a:rPr sz="1350" spc="-5" dirty="0">
                <a:solidFill>
                  <a:srgbClr val="57575B"/>
                </a:solidFill>
                <a:latin typeface="Arial"/>
                <a:cs typeface="Arial"/>
              </a:rPr>
              <a:t>leave homelessness behind permanently </a:t>
            </a:r>
            <a:r>
              <a:rPr sz="1350" dirty="0">
                <a:solidFill>
                  <a:srgbClr val="57575B"/>
                </a:solidFill>
                <a:latin typeface="Arial"/>
                <a:cs typeface="Arial"/>
              </a:rPr>
              <a:t>and </a:t>
            </a:r>
            <a:r>
              <a:rPr sz="1350" spc="-5" dirty="0">
                <a:solidFill>
                  <a:srgbClr val="57575B"/>
                </a:solidFill>
                <a:latin typeface="Arial"/>
                <a:cs typeface="Arial"/>
              </a:rPr>
              <a:t>move towards </a:t>
            </a:r>
            <a:r>
              <a:rPr sz="1350" dirty="0">
                <a:solidFill>
                  <a:srgbClr val="57575B"/>
                </a:solidFill>
                <a:latin typeface="Arial"/>
                <a:cs typeface="Arial"/>
              </a:rPr>
              <a:t>a  self-sustaining and independent</a:t>
            </a:r>
            <a:r>
              <a:rPr sz="1350" spc="-85" dirty="0">
                <a:solidFill>
                  <a:srgbClr val="57575B"/>
                </a:solidFill>
                <a:latin typeface="Arial"/>
                <a:cs typeface="Arial"/>
              </a:rPr>
              <a:t> </a:t>
            </a:r>
            <a:r>
              <a:rPr sz="1350" spc="-5" dirty="0">
                <a:solidFill>
                  <a:srgbClr val="57575B"/>
                </a:solidFill>
                <a:latin typeface="Arial"/>
                <a:cs typeface="Arial"/>
              </a:rPr>
              <a:t>life.</a:t>
            </a:r>
            <a:endParaRPr sz="1350">
              <a:latin typeface="Arial"/>
              <a:cs typeface="Arial"/>
            </a:endParaRPr>
          </a:p>
          <a:p>
            <a:pPr>
              <a:lnSpc>
                <a:spcPct val="100000"/>
              </a:lnSpc>
              <a:spcBef>
                <a:spcPts val="40"/>
              </a:spcBef>
            </a:pPr>
            <a:endParaRPr sz="1750">
              <a:latin typeface="Times New Roman"/>
              <a:cs typeface="Times New Roman"/>
            </a:endParaRPr>
          </a:p>
          <a:p>
            <a:pPr marL="467995" indent="-226695">
              <a:lnSpc>
                <a:spcPct val="100000"/>
              </a:lnSpc>
              <a:buSzPct val="74074"/>
              <a:buChar char="•"/>
              <a:tabLst>
                <a:tab pos="467995" algn="l"/>
                <a:tab pos="468630" algn="l"/>
              </a:tabLst>
            </a:pPr>
            <a:r>
              <a:rPr sz="1350" dirty="0">
                <a:solidFill>
                  <a:srgbClr val="57575B"/>
                </a:solidFill>
                <a:latin typeface="Arial"/>
                <a:cs typeface="Arial"/>
              </a:rPr>
              <a:t>19,213 </a:t>
            </a:r>
            <a:r>
              <a:rPr sz="1350" spc="-5" dirty="0">
                <a:solidFill>
                  <a:srgbClr val="57575B"/>
                </a:solidFill>
                <a:latin typeface="Arial"/>
                <a:cs typeface="Arial"/>
              </a:rPr>
              <a:t>total </a:t>
            </a:r>
            <a:r>
              <a:rPr sz="1350" dirty="0">
                <a:solidFill>
                  <a:srgbClr val="57575B"/>
                </a:solidFill>
                <a:latin typeface="Arial"/>
                <a:cs typeface="Arial"/>
              </a:rPr>
              <a:t>homeless people were counted in the Detroit area in</a:t>
            </a:r>
            <a:r>
              <a:rPr sz="1350" spc="-204" dirty="0">
                <a:solidFill>
                  <a:srgbClr val="57575B"/>
                </a:solidFill>
                <a:latin typeface="Arial"/>
                <a:cs typeface="Arial"/>
              </a:rPr>
              <a:t> </a:t>
            </a:r>
            <a:r>
              <a:rPr sz="1350" spc="-15" dirty="0">
                <a:solidFill>
                  <a:srgbClr val="57575B"/>
                </a:solidFill>
                <a:latin typeface="Arial"/>
                <a:cs typeface="Arial"/>
              </a:rPr>
              <a:t>2011.</a:t>
            </a:r>
            <a:endParaRPr sz="1350">
              <a:latin typeface="Arial"/>
              <a:cs typeface="Arial"/>
            </a:endParaRPr>
          </a:p>
          <a:p>
            <a:pPr marL="467995" indent="-226695">
              <a:lnSpc>
                <a:spcPct val="100000"/>
              </a:lnSpc>
              <a:spcBef>
                <a:spcPts val="720"/>
              </a:spcBef>
              <a:buSzPct val="74074"/>
              <a:buChar char="•"/>
              <a:tabLst>
                <a:tab pos="467995" algn="l"/>
                <a:tab pos="468630" algn="l"/>
              </a:tabLst>
            </a:pPr>
            <a:r>
              <a:rPr sz="1350" dirty="0">
                <a:solidFill>
                  <a:srgbClr val="57575B"/>
                </a:solidFill>
                <a:latin typeface="Arial"/>
                <a:cs typeface="Arial"/>
              </a:rPr>
              <a:t>7,724 or 40% were</a:t>
            </a:r>
            <a:r>
              <a:rPr sz="1350" spc="-70" dirty="0">
                <a:solidFill>
                  <a:srgbClr val="57575B"/>
                </a:solidFill>
                <a:latin typeface="Arial"/>
                <a:cs typeface="Arial"/>
              </a:rPr>
              <a:t> </a:t>
            </a:r>
            <a:r>
              <a:rPr sz="1350" dirty="0">
                <a:solidFill>
                  <a:srgbClr val="57575B"/>
                </a:solidFill>
                <a:latin typeface="Arial"/>
                <a:cs typeface="Arial"/>
              </a:rPr>
              <a:t>women.</a:t>
            </a:r>
            <a:endParaRPr sz="1350">
              <a:latin typeface="Arial"/>
              <a:cs typeface="Arial"/>
            </a:endParaRPr>
          </a:p>
          <a:p>
            <a:pPr marL="467995" indent="-226695">
              <a:lnSpc>
                <a:spcPct val="100000"/>
              </a:lnSpc>
              <a:spcBef>
                <a:spcPts val="720"/>
              </a:spcBef>
              <a:buSzPct val="74074"/>
              <a:buChar char="•"/>
              <a:tabLst>
                <a:tab pos="467995" algn="l"/>
                <a:tab pos="468630" algn="l"/>
              </a:tabLst>
            </a:pPr>
            <a:r>
              <a:rPr sz="1350" dirty="0">
                <a:solidFill>
                  <a:srgbClr val="57575B"/>
                </a:solidFill>
                <a:latin typeface="Arial"/>
                <a:cs typeface="Arial"/>
              </a:rPr>
              <a:t>85% of homeless were</a:t>
            </a:r>
            <a:r>
              <a:rPr sz="1350" spc="-85" dirty="0">
                <a:solidFill>
                  <a:srgbClr val="57575B"/>
                </a:solidFill>
                <a:latin typeface="Arial"/>
                <a:cs typeface="Arial"/>
              </a:rPr>
              <a:t> </a:t>
            </a:r>
            <a:r>
              <a:rPr sz="1350" dirty="0">
                <a:solidFill>
                  <a:srgbClr val="57575B"/>
                </a:solidFill>
                <a:latin typeface="Arial"/>
                <a:cs typeface="Arial"/>
              </a:rPr>
              <a:t>unemployed.</a:t>
            </a:r>
            <a:endParaRPr sz="1350">
              <a:latin typeface="Arial"/>
              <a:cs typeface="Arial"/>
            </a:endParaRPr>
          </a:p>
          <a:p>
            <a:pPr marL="467995" indent="-226695">
              <a:lnSpc>
                <a:spcPct val="100000"/>
              </a:lnSpc>
              <a:spcBef>
                <a:spcPts val="720"/>
              </a:spcBef>
              <a:buSzPct val="74074"/>
              <a:buChar char="•"/>
              <a:tabLst>
                <a:tab pos="467995" algn="l"/>
                <a:tab pos="468630" algn="l"/>
              </a:tabLst>
            </a:pPr>
            <a:r>
              <a:rPr sz="1350" dirty="0">
                <a:solidFill>
                  <a:srgbClr val="57575B"/>
                </a:solidFill>
                <a:latin typeface="Arial"/>
                <a:cs typeface="Arial"/>
              </a:rPr>
              <a:t>82% of families were single mothers </a:t>
            </a:r>
            <a:r>
              <a:rPr sz="1350" spc="-5" dirty="0">
                <a:solidFill>
                  <a:srgbClr val="57575B"/>
                </a:solidFill>
                <a:latin typeface="Arial"/>
                <a:cs typeface="Arial"/>
              </a:rPr>
              <a:t>with</a:t>
            </a:r>
            <a:r>
              <a:rPr sz="1350" spc="-105" dirty="0">
                <a:solidFill>
                  <a:srgbClr val="57575B"/>
                </a:solidFill>
                <a:latin typeface="Arial"/>
                <a:cs typeface="Arial"/>
              </a:rPr>
              <a:t> </a:t>
            </a:r>
            <a:r>
              <a:rPr sz="1350" dirty="0">
                <a:solidFill>
                  <a:srgbClr val="57575B"/>
                </a:solidFill>
                <a:latin typeface="Arial"/>
                <a:cs typeface="Arial"/>
              </a:rPr>
              <a:t>children.</a:t>
            </a:r>
            <a:endParaRPr sz="1350">
              <a:latin typeface="Arial"/>
              <a:cs typeface="Arial"/>
            </a:endParaRPr>
          </a:p>
          <a:p>
            <a:pPr marL="467995" marR="6985" indent="-226695">
              <a:lnSpc>
                <a:spcPts val="1540"/>
              </a:lnSpc>
              <a:spcBef>
                <a:spcPts val="845"/>
              </a:spcBef>
              <a:buSzPct val="74074"/>
              <a:buChar char="•"/>
              <a:tabLst>
                <a:tab pos="467995" algn="l"/>
                <a:tab pos="468630" algn="l"/>
              </a:tabLst>
            </a:pPr>
            <a:r>
              <a:rPr sz="1350" dirty="0">
                <a:solidFill>
                  <a:srgbClr val="57575B"/>
                </a:solidFill>
                <a:latin typeface="Arial"/>
                <a:cs typeface="Arial"/>
              </a:rPr>
              <a:t>80% of </a:t>
            </a:r>
            <a:r>
              <a:rPr sz="1350" spc="-5" dirty="0">
                <a:solidFill>
                  <a:srgbClr val="57575B"/>
                </a:solidFill>
                <a:latin typeface="Arial"/>
                <a:cs typeface="Arial"/>
              </a:rPr>
              <a:t>homeless </a:t>
            </a:r>
            <a:r>
              <a:rPr sz="1350" dirty="0">
                <a:solidFill>
                  <a:srgbClr val="57575B"/>
                </a:solidFill>
                <a:latin typeface="Arial"/>
                <a:cs typeface="Arial"/>
              </a:rPr>
              <a:t>adults </a:t>
            </a:r>
            <a:r>
              <a:rPr sz="1350" spc="-10" dirty="0">
                <a:solidFill>
                  <a:srgbClr val="57575B"/>
                </a:solidFill>
                <a:latin typeface="Arial"/>
                <a:cs typeface="Arial"/>
              </a:rPr>
              <a:t>in </a:t>
            </a:r>
            <a:r>
              <a:rPr sz="1350" spc="-5" dirty="0">
                <a:solidFill>
                  <a:srgbClr val="57575B"/>
                </a:solidFill>
                <a:latin typeface="Arial"/>
                <a:cs typeface="Arial"/>
              </a:rPr>
              <a:t>families </a:t>
            </a:r>
            <a:r>
              <a:rPr sz="1350" dirty="0">
                <a:solidFill>
                  <a:srgbClr val="57575B"/>
                </a:solidFill>
                <a:latin typeface="Arial"/>
                <a:cs typeface="Arial"/>
              </a:rPr>
              <a:t>were </a:t>
            </a:r>
            <a:r>
              <a:rPr sz="1350" spc="-5" dirty="0">
                <a:solidFill>
                  <a:srgbClr val="57575B"/>
                </a:solidFill>
                <a:latin typeface="Arial"/>
                <a:cs typeface="Arial"/>
              </a:rPr>
              <a:t>unemployed </a:t>
            </a:r>
            <a:r>
              <a:rPr sz="1350" dirty="0">
                <a:solidFill>
                  <a:srgbClr val="57575B"/>
                </a:solidFill>
                <a:latin typeface="Arial"/>
                <a:cs typeface="Arial"/>
              </a:rPr>
              <a:t>at </a:t>
            </a:r>
            <a:r>
              <a:rPr sz="1350" spc="-5" dirty="0">
                <a:solidFill>
                  <a:srgbClr val="57575B"/>
                </a:solidFill>
                <a:latin typeface="Arial"/>
                <a:cs typeface="Arial"/>
              </a:rPr>
              <a:t>the time they became  </a:t>
            </a:r>
            <a:r>
              <a:rPr sz="1350" dirty="0">
                <a:solidFill>
                  <a:srgbClr val="57575B"/>
                </a:solidFill>
                <a:latin typeface="Arial"/>
                <a:cs typeface="Arial"/>
              </a:rPr>
              <a:t>homeless.</a:t>
            </a:r>
            <a:endParaRPr sz="1350">
              <a:latin typeface="Arial"/>
              <a:cs typeface="Arial"/>
            </a:endParaRPr>
          </a:p>
        </p:txBody>
      </p:sp>
      <p:sp>
        <p:nvSpPr>
          <p:cNvPr id="6" name="object 6"/>
          <p:cNvSpPr/>
          <p:nvPr/>
        </p:nvSpPr>
        <p:spPr>
          <a:xfrm>
            <a:off x="3386328" y="248411"/>
            <a:ext cx="2095500" cy="96316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107178"/>
            <a:ext cx="1473708" cy="9113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32688" y="242315"/>
            <a:ext cx="2836164" cy="4547616"/>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065523" y="648080"/>
            <a:ext cx="1360170" cy="436880"/>
          </a:xfrm>
          <a:prstGeom prst="rect">
            <a:avLst/>
          </a:prstGeom>
        </p:spPr>
        <p:txBody>
          <a:bodyPr vert="horz" wrap="square" lIns="0" tIns="12700" rIns="0" bIns="0" rtlCol="0">
            <a:spAutoFit/>
          </a:bodyPr>
          <a:lstStyle/>
          <a:p>
            <a:pPr marL="12700">
              <a:lnSpc>
                <a:spcPct val="100000"/>
              </a:lnSpc>
              <a:spcBef>
                <a:spcPts val="100"/>
              </a:spcBef>
            </a:pPr>
            <a:r>
              <a:rPr spc="-5" dirty="0"/>
              <a:t>Solution:</a:t>
            </a:r>
          </a:p>
        </p:txBody>
      </p:sp>
      <p:sp>
        <p:nvSpPr>
          <p:cNvPr id="6" name="object 6"/>
          <p:cNvSpPr txBox="1"/>
          <p:nvPr/>
        </p:nvSpPr>
        <p:spPr>
          <a:xfrm>
            <a:off x="4065523" y="1064133"/>
            <a:ext cx="2846705" cy="254063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Arial"/>
                <a:cs typeface="Arial"/>
              </a:rPr>
              <a:t>Rebel </a:t>
            </a:r>
            <a:r>
              <a:rPr sz="1500" spc="-5" dirty="0">
                <a:solidFill>
                  <a:srgbClr val="FFFFFF"/>
                </a:solidFill>
                <a:latin typeface="Arial"/>
                <a:cs typeface="Arial"/>
              </a:rPr>
              <a:t>Nell provides a holistic and  individualized </a:t>
            </a:r>
            <a:r>
              <a:rPr sz="1500" dirty="0">
                <a:solidFill>
                  <a:srgbClr val="FFFFFF"/>
                </a:solidFill>
                <a:latin typeface="Arial"/>
                <a:cs typeface="Arial"/>
              </a:rPr>
              <a:t>approach to  address many of the challenges  that </a:t>
            </a:r>
            <a:r>
              <a:rPr sz="1500" spc="-10" dirty="0">
                <a:solidFill>
                  <a:srgbClr val="FFFFFF"/>
                </a:solidFill>
                <a:latin typeface="Arial"/>
                <a:cs typeface="Arial"/>
              </a:rPr>
              <a:t>have </a:t>
            </a:r>
            <a:r>
              <a:rPr sz="1500" dirty="0">
                <a:solidFill>
                  <a:srgbClr val="FFFFFF"/>
                </a:solidFill>
                <a:latin typeface="Arial"/>
                <a:cs typeface="Arial"/>
              </a:rPr>
              <a:t>been </a:t>
            </a:r>
            <a:r>
              <a:rPr sz="1500" spc="-5" dirty="0">
                <a:solidFill>
                  <a:srgbClr val="FFFFFF"/>
                </a:solidFill>
                <a:latin typeface="Arial"/>
                <a:cs typeface="Arial"/>
              </a:rPr>
              <a:t>a </a:t>
            </a:r>
            <a:r>
              <a:rPr sz="1500" dirty="0">
                <a:solidFill>
                  <a:srgbClr val="FFFFFF"/>
                </a:solidFill>
                <a:latin typeface="Arial"/>
                <a:cs typeface="Arial"/>
              </a:rPr>
              <a:t>barrier to </a:t>
            </a:r>
            <a:r>
              <a:rPr sz="1500" spc="5" dirty="0">
                <a:solidFill>
                  <a:srgbClr val="FFFFFF"/>
                </a:solidFill>
                <a:latin typeface="Arial"/>
                <a:cs typeface="Arial"/>
              </a:rPr>
              <a:t>self-  </a:t>
            </a:r>
            <a:r>
              <a:rPr sz="1500" spc="-15" dirty="0">
                <a:solidFill>
                  <a:srgbClr val="FFFFFF"/>
                </a:solidFill>
                <a:latin typeface="Arial"/>
                <a:cs typeface="Arial"/>
              </a:rPr>
              <a:t>sufficiency. </a:t>
            </a:r>
            <a:r>
              <a:rPr sz="1500" spc="-5" dirty="0">
                <a:solidFill>
                  <a:srgbClr val="FFFFFF"/>
                </a:solidFill>
                <a:latin typeface="Arial"/>
                <a:cs typeface="Arial"/>
              </a:rPr>
              <a:t>This </a:t>
            </a:r>
            <a:r>
              <a:rPr sz="1500" dirty="0">
                <a:solidFill>
                  <a:srgbClr val="FFFFFF"/>
                </a:solidFill>
                <a:latin typeface="Arial"/>
                <a:cs typeface="Arial"/>
              </a:rPr>
              <a:t>includes  </a:t>
            </a:r>
            <a:r>
              <a:rPr sz="1500" spc="-5" dirty="0">
                <a:solidFill>
                  <a:srgbClr val="FFFFFF"/>
                </a:solidFill>
                <a:latin typeface="Arial"/>
                <a:cs typeface="Arial"/>
              </a:rPr>
              <a:t>employment by </a:t>
            </a:r>
            <a:r>
              <a:rPr sz="1500" dirty="0">
                <a:solidFill>
                  <a:srgbClr val="FFFFFF"/>
                </a:solidFill>
                <a:latin typeface="Arial"/>
                <a:cs typeface="Arial"/>
              </a:rPr>
              <a:t>teaching them </a:t>
            </a:r>
            <a:r>
              <a:rPr sz="1500" spc="-5" dirty="0">
                <a:solidFill>
                  <a:srgbClr val="FFFFFF"/>
                </a:solidFill>
                <a:latin typeface="Arial"/>
                <a:cs typeface="Arial"/>
              </a:rPr>
              <a:t>a  </a:t>
            </a:r>
            <a:r>
              <a:rPr sz="1500" dirty="0">
                <a:solidFill>
                  <a:srgbClr val="FFFFFF"/>
                </a:solidFill>
                <a:latin typeface="Arial"/>
                <a:cs typeface="Arial"/>
              </a:rPr>
              <a:t>marketable </a:t>
            </a:r>
            <a:r>
              <a:rPr sz="1500" spc="-5" dirty="0">
                <a:solidFill>
                  <a:srgbClr val="FFFFFF"/>
                </a:solidFill>
                <a:latin typeface="Arial"/>
                <a:cs typeface="Arial"/>
              </a:rPr>
              <a:t>skill (jewelry </a:t>
            </a:r>
            <a:r>
              <a:rPr sz="1500" dirty="0">
                <a:solidFill>
                  <a:srgbClr val="FFFFFF"/>
                </a:solidFill>
                <a:latin typeface="Arial"/>
                <a:cs typeface="Arial"/>
              </a:rPr>
              <a:t>making),  </a:t>
            </a:r>
            <a:r>
              <a:rPr sz="1500" spc="-5" dirty="0">
                <a:solidFill>
                  <a:srgbClr val="FFFFFF"/>
                </a:solidFill>
                <a:latin typeface="Arial"/>
                <a:cs typeface="Arial"/>
              </a:rPr>
              <a:t>education </a:t>
            </a:r>
            <a:r>
              <a:rPr sz="1500" dirty="0">
                <a:solidFill>
                  <a:srgbClr val="FFFFFF"/>
                </a:solidFill>
                <a:latin typeface="Arial"/>
                <a:cs typeface="Arial"/>
              </a:rPr>
              <a:t>classes, housing </a:t>
            </a:r>
            <a:r>
              <a:rPr sz="1500" spc="-5" dirty="0">
                <a:solidFill>
                  <a:srgbClr val="FFFFFF"/>
                </a:solidFill>
                <a:latin typeface="Arial"/>
                <a:cs typeface="Arial"/>
              </a:rPr>
              <a:t>and  </a:t>
            </a:r>
            <a:r>
              <a:rPr sz="1500" dirty="0">
                <a:solidFill>
                  <a:srgbClr val="FFFFFF"/>
                </a:solidFill>
                <a:latin typeface="Arial"/>
                <a:cs typeface="Arial"/>
              </a:rPr>
              <a:t>transportation assistance, </a:t>
            </a:r>
            <a:r>
              <a:rPr sz="1500" spc="-5" dirty="0">
                <a:solidFill>
                  <a:srgbClr val="FFFFFF"/>
                </a:solidFill>
                <a:latin typeface="Arial"/>
                <a:cs typeface="Arial"/>
              </a:rPr>
              <a:t>and  provides an overall </a:t>
            </a:r>
            <a:r>
              <a:rPr sz="1500" dirty="0">
                <a:solidFill>
                  <a:srgbClr val="FFFFFF"/>
                </a:solidFill>
                <a:latin typeface="Arial"/>
                <a:cs typeface="Arial"/>
              </a:rPr>
              <a:t>support  </a:t>
            </a:r>
            <a:r>
              <a:rPr sz="1500" spc="-5" dirty="0">
                <a:solidFill>
                  <a:srgbClr val="FFFFFF"/>
                </a:solidFill>
                <a:latin typeface="Arial"/>
                <a:cs typeface="Arial"/>
              </a:rPr>
              <a:t>system.</a:t>
            </a:r>
            <a:endParaRPr sz="15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1285493"/>
            <a:ext cx="7501890" cy="2708275"/>
          </a:xfrm>
          <a:prstGeom prst="rect">
            <a:avLst/>
          </a:prstGeom>
        </p:spPr>
        <p:txBody>
          <a:bodyPr vert="horz" wrap="square" lIns="0" tIns="12065" rIns="0" bIns="0" rtlCol="0">
            <a:spAutoFit/>
          </a:bodyPr>
          <a:lstStyle/>
          <a:p>
            <a:pPr marL="12700" marR="5080">
              <a:lnSpc>
                <a:spcPct val="100000"/>
              </a:lnSpc>
              <a:spcBef>
                <a:spcPts val="95"/>
              </a:spcBef>
            </a:pPr>
            <a:r>
              <a:rPr sz="2200" i="1" spc="-5" dirty="0">
                <a:solidFill>
                  <a:srgbClr val="57575B"/>
                </a:solidFill>
                <a:latin typeface="Arial"/>
                <a:cs typeface="Arial"/>
              </a:rPr>
              <a:t>The Council of Michigan Foundations is a </a:t>
            </a:r>
            <a:r>
              <a:rPr sz="2200" b="1" i="1" spc="-5" dirty="0">
                <a:solidFill>
                  <a:srgbClr val="281F9A"/>
                </a:solidFill>
                <a:latin typeface="Arial"/>
                <a:cs typeface="Arial"/>
              </a:rPr>
              <a:t>community of  philanthropists </a:t>
            </a:r>
            <a:r>
              <a:rPr sz="2200" i="1" spc="-5" dirty="0">
                <a:solidFill>
                  <a:srgbClr val="57575B"/>
                </a:solidFill>
                <a:latin typeface="Arial"/>
                <a:cs typeface="Arial"/>
              </a:rPr>
              <a:t>committed to improving outcomes for  Michigan, and beyond. Through investing in the state's  charitable organizations, convening business, government  and nonprofit leaders, collaborating on critical issues,  seeking innovative solutions, sharing knowledge and  advocating, we leverage our </a:t>
            </a:r>
            <a:r>
              <a:rPr sz="2200" i="1" dirty="0">
                <a:solidFill>
                  <a:srgbClr val="57575B"/>
                </a:solidFill>
                <a:latin typeface="Arial"/>
                <a:cs typeface="Arial"/>
              </a:rPr>
              <a:t>collective voice </a:t>
            </a:r>
            <a:r>
              <a:rPr sz="2200" i="1" spc="-5" dirty="0">
                <a:solidFill>
                  <a:srgbClr val="57575B"/>
                </a:solidFill>
                <a:latin typeface="Arial"/>
                <a:cs typeface="Arial"/>
              </a:rPr>
              <a:t>to </a:t>
            </a:r>
            <a:r>
              <a:rPr sz="2200" b="1" i="1" spc="-5" dirty="0">
                <a:solidFill>
                  <a:srgbClr val="00BCB7"/>
                </a:solidFill>
                <a:latin typeface="Arial"/>
                <a:cs typeface="Arial"/>
              </a:rPr>
              <a:t>increase the  impact of </a:t>
            </a:r>
            <a:r>
              <a:rPr sz="2200" b="1" i="1" spc="-10" dirty="0">
                <a:solidFill>
                  <a:srgbClr val="00BCB7"/>
                </a:solidFill>
                <a:latin typeface="Arial"/>
                <a:cs typeface="Arial"/>
              </a:rPr>
              <a:t>Michigan</a:t>
            </a:r>
            <a:r>
              <a:rPr sz="2200" b="1" i="1" spc="85" dirty="0">
                <a:solidFill>
                  <a:srgbClr val="00BCB7"/>
                </a:solidFill>
                <a:latin typeface="Arial"/>
                <a:cs typeface="Arial"/>
              </a:rPr>
              <a:t> </a:t>
            </a:r>
            <a:r>
              <a:rPr sz="2200" b="1" i="1" spc="-10" dirty="0">
                <a:solidFill>
                  <a:srgbClr val="00BCB7"/>
                </a:solidFill>
                <a:latin typeface="Arial"/>
                <a:cs typeface="Arial"/>
              </a:rPr>
              <a:t>philanthropy.</a:t>
            </a:r>
            <a:endParaRPr sz="2200">
              <a:latin typeface="Arial"/>
              <a:cs typeface="Arial"/>
            </a:endParaRPr>
          </a:p>
        </p:txBody>
      </p:sp>
      <p:sp>
        <p:nvSpPr>
          <p:cNvPr id="5" name="object 5"/>
          <p:cNvSpPr txBox="1">
            <a:spLocks noGrp="1"/>
          </p:cNvSpPr>
          <p:nvPr>
            <p:ph type="title"/>
          </p:nvPr>
        </p:nvSpPr>
        <p:spPr>
          <a:xfrm>
            <a:off x="764540" y="468579"/>
            <a:ext cx="6600190" cy="514350"/>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184188"/>
                </a:solidFill>
                <a:latin typeface="Calibri"/>
                <a:cs typeface="Calibri"/>
              </a:rPr>
              <a:t>COUNCIL </a:t>
            </a:r>
            <a:r>
              <a:rPr sz="3200" b="1" dirty="0">
                <a:solidFill>
                  <a:srgbClr val="184188"/>
                </a:solidFill>
                <a:latin typeface="Calibri"/>
                <a:cs typeface="Calibri"/>
              </a:rPr>
              <a:t>OF </a:t>
            </a:r>
            <a:r>
              <a:rPr sz="3200" b="1" spc="-5" dirty="0">
                <a:solidFill>
                  <a:srgbClr val="184188"/>
                </a:solidFill>
                <a:latin typeface="Calibri"/>
                <a:cs typeface="Calibri"/>
              </a:rPr>
              <a:t>MICHIGAN</a:t>
            </a:r>
            <a:r>
              <a:rPr sz="3200" b="1" spc="-30" dirty="0">
                <a:solidFill>
                  <a:srgbClr val="184188"/>
                </a:solidFill>
                <a:latin typeface="Calibri"/>
                <a:cs typeface="Calibri"/>
              </a:rPr>
              <a:t> </a:t>
            </a:r>
            <a:r>
              <a:rPr sz="3200" b="1" spc="-35" dirty="0">
                <a:solidFill>
                  <a:srgbClr val="184188"/>
                </a:solidFill>
                <a:latin typeface="Calibri"/>
                <a:cs typeface="Calibri"/>
              </a:rPr>
              <a:t>FOUNDATIONS</a:t>
            </a:r>
            <a:endParaRPr sz="3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165091"/>
            <a:ext cx="1514856" cy="84277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Supportive</a:t>
            </a:r>
            <a:r>
              <a:rPr spc="-45" dirty="0"/>
              <a:t> </a:t>
            </a:r>
            <a:r>
              <a:rPr dirty="0"/>
              <a:t>Services:</a:t>
            </a:r>
          </a:p>
        </p:txBody>
      </p:sp>
      <p:sp>
        <p:nvSpPr>
          <p:cNvPr id="5" name="object 5"/>
          <p:cNvSpPr txBox="1"/>
          <p:nvPr/>
        </p:nvSpPr>
        <p:spPr>
          <a:xfrm>
            <a:off x="3741801" y="1335785"/>
            <a:ext cx="3195320" cy="2312035"/>
          </a:xfrm>
          <a:prstGeom prst="rect">
            <a:avLst/>
          </a:prstGeom>
        </p:spPr>
        <p:txBody>
          <a:bodyPr vert="horz" wrap="square" lIns="0" tIns="12700" rIns="0" bIns="0" rtlCol="0">
            <a:spAutoFit/>
          </a:bodyPr>
          <a:lstStyle/>
          <a:p>
            <a:pPr marL="12700" marR="5080">
              <a:lnSpc>
                <a:spcPct val="100000"/>
              </a:lnSpc>
              <a:spcBef>
                <a:spcPts val="100"/>
              </a:spcBef>
            </a:pPr>
            <a:r>
              <a:rPr sz="1500" spc="-5" dirty="0">
                <a:solidFill>
                  <a:srgbClr val="FFFFFF"/>
                </a:solidFill>
                <a:latin typeface="Arial"/>
                <a:cs typeface="Arial"/>
              </a:rPr>
              <a:t>Women’s empowerment </a:t>
            </a:r>
            <a:r>
              <a:rPr sz="1500" dirty="0">
                <a:solidFill>
                  <a:srgbClr val="FFFFFF"/>
                </a:solidFill>
                <a:latin typeface="Arial"/>
                <a:cs typeface="Arial"/>
              </a:rPr>
              <a:t>classes,  business </a:t>
            </a:r>
            <a:r>
              <a:rPr sz="1500" spc="-5" dirty="0">
                <a:solidFill>
                  <a:srgbClr val="FFFFFF"/>
                </a:solidFill>
                <a:latin typeface="Arial"/>
                <a:cs typeface="Arial"/>
              </a:rPr>
              <a:t>growth </a:t>
            </a:r>
            <a:r>
              <a:rPr sz="1500" dirty="0">
                <a:solidFill>
                  <a:srgbClr val="FFFFFF"/>
                </a:solidFill>
                <a:latin typeface="Arial"/>
                <a:cs typeface="Arial"/>
              </a:rPr>
              <a:t>classes, financial  literacy classes, </a:t>
            </a:r>
            <a:r>
              <a:rPr sz="1500" spc="-5" dirty="0">
                <a:solidFill>
                  <a:srgbClr val="FFFFFF"/>
                </a:solidFill>
                <a:latin typeface="Arial"/>
                <a:cs typeface="Arial"/>
              </a:rPr>
              <a:t>vision </a:t>
            </a:r>
            <a:r>
              <a:rPr sz="1500" dirty="0">
                <a:solidFill>
                  <a:srgbClr val="FFFFFF"/>
                </a:solidFill>
                <a:latin typeface="Arial"/>
                <a:cs typeface="Arial"/>
              </a:rPr>
              <a:t>board</a:t>
            </a:r>
            <a:r>
              <a:rPr sz="1500" spc="-125" dirty="0">
                <a:solidFill>
                  <a:srgbClr val="FFFFFF"/>
                </a:solidFill>
                <a:latin typeface="Arial"/>
                <a:cs typeface="Arial"/>
              </a:rPr>
              <a:t> </a:t>
            </a:r>
            <a:r>
              <a:rPr sz="1500" dirty="0">
                <a:solidFill>
                  <a:srgbClr val="FFFFFF"/>
                </a:solidFill>
                <a:latin typeface="Arial"/>
                <a:cs typeface="Arial"/>
              </a:rPr>
              <a:t>classes,  strength finding, understanding </a:t>
            </a:r>
            <a:r>
              <a:rPr sz="1500" spc="-5" dirty="0">
                <a:solidFill>
                  <a:srgbClr val="FFFFFF"/>
                </a:solidFill>
                <a:latin typeface="Arial"/>
                <a:cs typeface="Arial"/>
              </a:rPr>
              <a:t>work  </a:t>
            </a:r>
            <a:r>
              <a:rPr sz="1500" dirty="0">
                <a:solidFill>
                  <a:srgbClr val="FFFFFF"/>
                </a:solidFill>
                <a:latin typeface="Arial"/>
                <a:cs typeface="Arial"/>
              </a:rPr>
              <a:t>hours, legal assistance i.e. restoring  </a:t>
            </a:r>
            <a:r>
              <a:rPr sz="1500" spc="-5" dirty="0">
                <a:solidFill>
                  <a:srgbClr val="FFFFFF"/>
                </a:solidFill>
                <a:latin typeface="Arial"/>
                <a:cs typeface="Arial"/>
              </a:rPr>
              <a:t>drivers license, car </a:t>
            </a:r>
            <a:r>
              <a:rPr sz="1500" dirty="0">
                <a:solidFill>
                  <a:srgbClr val="FFFFFF"/>
                </a:solidFill>
                <a:latin typeface="Arial"/>
                <a:cs typeface="Arial"/>
              </a:rPr>
              <a:t>purchases,  housing support, scholarship  assistance for their kids to attend  </a:t>
            </a:r>
            <a:r>
              <a:rPr sz="1500" spc="-5" dirty="0">
                <a:solidFill>
                  <a:srgbClr val="FFFFFF"/>
                </a:solidFill>
                <a:latin typeface="Arial"/>
                <a:cs typeface="Arial"/>
              </a:rPr>
              <a:t>summer </a:t>
            </a:r>
            <a:r>
              <a:rPr sz="1500" dirty="0">
                <a:solidFill>
                  <a:srgbClr val="FFFFFF"/>
                </a:solidFill>
                <a:latin typeface="Arial"/>
                <a:cs typeface="Arial"/>
              </a:rPr>
              <a:t>camps, </a:t>
            </a:r>
            <a:r>
              <a:rPr sz="1500" spc="-5" dirty="0">
                <a:solidFill>
                  <a:srgbClr val="FFFFFF"/>
                </a:solidFill>
                <a:latin typeface="Arial"/>
                <a:cs typeface="Arial"/>
              </a:rPr>
              <a:t>above </a:t>
            </a:r>
            <a:r>
              <a:rPr sz="1500" dirty="0">
                <a:solidFill>
                  <a:srgbClr val="FFFFFF"/>
                </a:solidFill>
                <a:latin typeface="Arial"/>
                <a:cs typeface="Arial"/>
              </a:rPr>
              <a:t>minimum  </a:t>
            </a:r>
            <a:r>
              <a:rPr sz="1500" spc="-5" dirty="0">
                <a:solidFill>
                  <a:srgbClr val="FFFFFF"/>
                </a:solidFill>
                <a:latin typeface="Arial"/>
                <a:cs typeface="Arial"/>
              </a:rPr>
              <a:t>wage </a:t>
            </a:r>
            <a:r>
              <a:rPr sz="1500" dirty="0">
                <a:solidFill>
                  <a:srgbClr val="FFFFFF"/>
                </a:solidFill>
                <a:latin typeface="Arial"/>
                <a:cs typeface="Arial"/>
              </a:rPr>
              <a:t>jobs, interest free loans,</a:t>
            </a:r>
            <a:r>
              <a:rPr sz="1500" spc="275" dirty="0">
                <a:solidFill>
                  <a:srgbClr val="FFFFFF"/>
                </a:solidFill>
                <a:latin typeface="Arial"/>
                <a:cs typeface="Arial"/>
              </a:rPr>
              <a:t> </a:t>
            </a:r>
            <a:r>
              <a:rPr sz="1500" dirty="0">
                <a:solidFill>
                  <a:srgbClr val="FFFFFF"/>
                </a:solidFill>
                <a:latin typeface="Arial"/>
                <a:cs typeface="Arial"/>
              </a:rPr>
              <a:t>etc…</a:t>
            </a:r>
            <a:endParaRPr sz="1500">
              <a:latin typeface="Arial"/>
              <a:cs typeface="Arial"/>
            </a:endParaRPr>
          </a:p>
        </p:txBody>
      </p:sp>
      <p:sp>
        <p:nvSpPr>
          <p:cNvPr id="6" name="object 6"/>
          <p:cNvSpPr/>
          <p:nvPr/>
        </p:nvSpPr>
        <p:spPr>
          <a:xfrm>
            <a:off x="484631" y="234695"/>
            <a:ext cx="2455164" cy="226466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94816" y="2671572"/>
            <a:ext cx="2333244" cy="224028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43227" y="1110996"/>
            <a:ext cx="1013460" cy="640080"/>
          </a:xfrm>
          <a:custGeom>
            <a:avLst/>
            <a:gdLst/>
            <a:ahLst/>
            <a:cxnLst/>
            <a:rect l="l" t="t" r="r" b="b"/>
            <a:pathLst>
              <a:path w="1013460" h="640080">
                <a:moveTo>
                  <a:pt x="693420" y="0"/>
                </a:moveTo>
                <a:lnTo>
                  <a:pt x="693420" y="160019"/>
                </a:lnTo>
                <a:lnTo>
                  <a:pt x="0" y="160019"/>
                </a:lnTo>
                <a:lnTo>
                  <a:pt x="0" y="480059"/>
                </a:lnTo>
                <a:lnTo>
                  <a:pt x="693420" y="480059"/>
                </a:lnTo>
                <a:lnTo>
                  <a:pt x="693420" y="640079"/>
                </a:lnTo>
                <a:lnTo>
                  <a:pt x="1013460" y="320039"/>
                </a:lnTo>
                <a:lnTo>
                  <a:pt x="693420" y="0"/>
                </a:lnTo>
                <a:close/>
              </a:path>
            </a:pathLst>
          </a:custGeom>
          <a:solidFill>
            <a:srgbClr val="FFC000"/>
          </a:solidFill>
        </p:spPr>
        <p:txBody>
          <a:bodyPr wrap="square" lIns="0" tIns="0" rIns="0" bIns="0" rtlCol="0"/>
          <a:lstStyle/>
          <a:p>
            <a:endParaRPr/>
          </a:p>
        </p:txBody>
      </p:sp>
      <p:sp>
        <p:nvSpPr>
          <p:cNvPr id="5" name="object 5"/>
          <p:cNvSpPr txBox="1"/>
          <p:nvPr/>
        </p:nvSpPr>
        <p:spPr>
          <a:xfrm>
            <a:off x="1521967" y="1250696"/>
            <a:ext cx="630555" cy="299720"/>
          </a:xfrm>
          <a:prstGeom prst="rect">
            <a:avLst/>
          </a:prstGeom>
        </p:spPr>
        <p:txBody>
          <a:bodyPr vert="horz" wrap="square" lIns="0" tIns="12700" rIns="0" bIns="0" rtlCol="0">
            <a:spAutoFit/>
          </a:bodyPr>
          <a:lstStyle/>
          <a:p>
            <a:pPr marL="12700" marR="5080">
              <a:lnSpc>
                <a:spcPct val="100000"/>
              </a:lnSpc>
              <a:spcBef>
                <a:spcPts val="100"/>
              </a:spcBef>
            </a:pPr>
            <a:r>
              <a:rPr sz="900" b="0" dirty="0">
                <a:latin typeface="Arial Nova Light"/>
                <a:cs typeface="Arial Nova Light"/>
              </a:rPr>
              <a:t>Hire</a:t>
            </a:r>
            <a:r>
              <a:rPr sz="900" b="0" spc="-90" dirty="0">
                <a:latin typeface="Arial Nova Light"/>
                <a:cs typeface="Arial Nova Light"/>
              </a:rPr>
              <a:t> </a:t>
            </a:r>
            <a:r>
              <a:rPr sz="900" b="0" spc="-5" dirty="0">
                <a:latin typeface="Arial Nova Light"/>
                <a:cs typeface="Arial Nova Light"/>
              </a:rPr>
              <a:t>Women  from</a:t>
            </a:r>
            <a:r>
              <a:rPr sz="900" b="0" spc="-70" dirty="0">
                <a:latin typeface="Arial Nova Light"/>
                <a:cs typeface="Arial Nova Light"/>
              </a:rPr>
              <a:t> </a:t>
            </a:r>
            <a:r>
              <a:rPr sz="900" b="0" dirty="0">
                <a:latin typeface="Arial Nova Light"/>
                <a:cs typeface="Arial Nova Light"/>
              </a:rPr>
              <a:t>Shelter</a:t>
            </a:r>
            <a:endParaRPr sz="900">
              <a:latin typeface="Arial Nova Light"/>
              <a:cs typeface="Arial Nova Light"/>
            </a:endParaRPr>
          </a:p>
        </p:txBody>
      </p:sp>
      <p:sp>
        <p:nvSpPr>
          <p:cNvPr id="6" name="object 6"/>
          <p:cNvSpPr txBox="1"/>
          <p:nvPr/>
        </p:nvSpPr>
        <p:spPr>
          <a:xfrm>
            <a:off x="1243583" y="1848611"/>
            <a:ext cx="1103630" cy="2169160"/>
          </a:xfrm>
          <a:prstGeom prst="rect">
            <a:avLst/>
          </a:prstGeom>
          <a:ln w="9144">
            <a:solidFill>
              <a:srgbClr val="FCB84D"/>
            </a:solidFill>
          </a:ln>
        </p:spPr>
        <p:txBody>
          <a:bodyPr vert="horz" wrap="square" lIns="0" tIns="41910" rIns="0" bIns="0" rtlCol="0">
            <a:spAutoFit/>
          </a:bodyPr>
          <a:lstStyle/>
          <a:p>
            <a:pPr marL="261620" marR="102870" indent="-170815">
              <a:lnSpc>
                <a:spcPct val="100000"/>
              </a:lnSpc>
              <a:spcBef>
                <a:spcPts val="330"/>
              </a:spcBef>
              <a:buFont typeface="Arial"/>
              <a:buChar char="•"/>
              <a:tabLst>
                <a:tab pos="261620" algn="l"/>
                <a:tab pos="262255" algn="l"/>
              </a:tabLst>
            </a:pPr>
            <a:r>
              <a:rPr sz="900" b="0" dirty="0">
                <a:latin typeface="Arial Nova Light"/>
                <a:cs typeface="Arial Nova Light"/>
              </a:rPr>
              <a:t>Hire </a:t>
            </a:r>
            <a:r>
              <a:rPr sz="900" b="0" spc="-5" dirty="0">
                <a:latin typeface="Arial Nova Light"/>
                <a:cs typeface="Arial Nova Light"/>
              </a:rPr>
              <a:t>women  who have  faced chronic  joblessness.  We </a:t>
            </a:r>
            <a:r>
              <a:rPr sz="900" b="0" dirty="0">
                <a:latin typeface="Arial Nova Light"/>
                <a:cs typeface="Arial Nova Light"/>
              </a:rPr>
              <a:t>remove  </a:t>
            </a:r>
            <a:r>
              <a:rPr sz="900" b="0" spc="-5" dirty="0">
                <a:latin typeface="Arial Nova Light"/>
                <a:cs typeface="Arial Nova Light"/>
              </a:rPr>
              <a:t>barriers </a:t>
            </a:r>
            <a:r>
              <a:rPr sz="900" b="0" dirty="0">
                <a:latin typeface="Arial Nova Light"/>
                <a:cs typeface="Arial Nova Light"/>
              </a:rPr>
              <a:t>to  </a:t>
            </a:r>
            <a:r>
              <a:rPr sz="900" b="0" spc="-5" dirty="0">
                <a:latin typeface="Arial Nova Light"/>
                <a:cs typeface="Arial Nova Light"/>
              </a:rPr>
              <a:t>employment  </a:t>
            </a:r>
            <a:r>
              <a:rPr sz="900" b="0" dirty="0">
                <a:latin typeface="Arial Nova Light"/>
                <a:cs typeface="Arial Nova Light"/>
              </a:rPr>
              <a:t>that </a:t>
            </a:r>
            <a:r>
              <a:rPr sz="900" b="0" spc="-5" dirty="0">
                <a:latin typeface="Arial Nova Light"/>
                <a:cs typeface="Arial Nova Light"/>
              </a:rPr>
              <a:t>have</a:t>
            </a:r>
            <a:r>
              <a:rPr sz="900" b="0" spc="-70" dirty="0">
                <a:latin typeface="Arial Nova Light"/>
                <a:cs typeface="Arial Nova Light"/>
              </a:rPr>
              <a:t> </a:t>
            </a:r>
            <a:r>
              <a:rPr sz="900" b="0" spc="-5" dirty="0">
                <a:latin typeface="Arial Nova Light"/>
                <a:cs typeface="Arial Nova Light"/>
              </a:rPr>
              <a:t>been  prohibitive </a:t>
            </a:r>
            <a:r>
              <a:rPr sz="900" b="0" dirty="0">
                <a:latin typeface="Arial Nova Light"/>
                <a:cs typeface="Arial Nova Light"/>
              </a:rPr>
              <a:t>in  the </a:t>
            </a:r>
            <a:r>
              <a:rPr sz="900" b="0" spc="-5" dirty="0">
                <a:latin typeface="Arial Nova Light"/>
                <a:cs typeface="Arial Nova Light"/>
              </a:rPr>
              <a:t>past </a:t>
            </a:r>
            <a:r>
              <a:rPr sz="900" b="0" dirty="0">
                <a:latin typeface="Arial Nova Light"/>
                <a:cs typeface="Arial Nova Light"/>
              </a:rPr>
              <a:t>i.e.  </a:t>
            </a:r>
            <a:r>
              <a:rPr sz="900" b="0" spc="-5" dirty="0">
                <a:latin typeface="Arial Nova Light"/>
                <a:cs typeface="Arial Nova Light"/>
              </a:rPr>
              <a:t>background  </a:t>
            </a:r>
            <a:r>
              <a:rPr sz="900" b="0" dirty="0">
                <a:latin typeface="Arial Nova Light"/>
                <a:cs typeface="Arial Nova Light"/>
              </a:rPr>
              <a:t>checks. </a:t>
            </a:r>
            <a:r>
              <a:rPr sz="900" b="0" spc="-5" dirty="0">
                <a:latin typeface="Arial Nova Light"/>
                <a:cs typeface="Arial Nova Light"/>
              </a:rPr>
              <a:t>We  </a:t>
            </a:r>
            <a:r>
              <a:rPr sz="900" b="0" dirty="0">
                <a:latin typeface="Arial Nova Light"/>
                <a:cs typeface="Arial Nova Light"/>
              </a:rPr>
              <a:t>rely </a:t>
            </a:r>
            <a:r>
              <a:rPr sz="900" b="0" spc="-5" dirty="0">
                <a:latin typeface="Arial Nova Light"/>
                <a:cs typeface="Arial Nova Light"/>
              </a:rPr>
              <a:t>on case  workers </a:t>
            </a:r>
            <a:r>
              <a:rPr sz="900" b="0" dirty="0">
                <a:latin typeface="Arial Nova Light"/>
                <a:cs typeface="Arial Nova Light"/>
              </a:rPr>
              <a:t>at  </a:t>
            </a:r>
            <a:r>
              <a:rPr sz="900" b="0" spc="-5" dirty="0">
                <a:latin typeface="Arial Nova Light"/>
                <a:cs typeface="Arial Nova Light"/>
              </a:rPr>
              <a:t>shelter</a:t>
            </a:r>
            <a:endParaRPr sz="900">
              <a:latin typeface="Arial Nova Light"/>
              <a:cs typeface="Arial Nova Light"/>
            </a:endParaRPr>
          </a:p>
        </p:txBody>
      </p:sp>
      <p:sp>
        <p:nvSpPr>
          <p:cNvPr id="7" name="object 7"/>
          <p:cNvSpPr/>
          <p:nvPr/>
        </p:nvSpPr>
        <p:spPr>
          <a:xfrm>
            <a:off x="2738627" y="1110996"/>
            <a:ext cx="1010919" cy="664845"/>
          </a:xfrm>
          <a:custGeom>
            <a:avLst/>
            <a:gdLst/>
            <a:ahLst/>
            <a:cxnLst/>
            <a:rect l="l" t="t" r="r" b="b"/>
            <a:pathLst>
              <a:path w="1010920" h="664844">
                <a:moveTo>
                  <a:pt x="678180" y="0"/>
                </a:moveTo>
                <a:lnTo>
                  <a:pt x="678180" y="166115"/>
                </a:lnTo>
                <a:lnTo>
                  <a:pt x="0" y="166115"/>
                </a:lnTo>
                <a:lnTo>
                  <a:pt x="0" y="498348"/>
                </a:lnTo>
                <a:lnTo>
                  <a:pt x="678180" y="498348"/>
                </a:lnTo>
                <a:lnTo>
                  <a:pt x="678180" y="664463"/>
                </a:lnTo>
                <a:lnTo>
                  <a:pt x="1010412" y="332231"/>
                </a:lnTo>
                <a:lnTo>
                  <a:pt x="678180" y="0"/>
                </a:lnTo>
                <a:close/>
              </a:path>
            </a:pathLst>
          </a:custGeom>
          <a:solidFill>
            <a:srgbClr val="27DD27"/>
          </a:solidFill>
        </p:spPr>
        <p:txBody>
          <a:bodyPr wrap="square" lIns="0" tIns="0" rIns="0" bIns="0" rtlCol="0"/>
          <a:lstStyle/>
          <a:p>
            <a:endParaRPr/>
          </a:p>
        </p:txBody>
      </p:sp>
      <p:sp>
        <p:nvSpPr>
          <p:cNvPr id="8" name="object 8"/>
          <p:cNvSpPr txBox="1"/>
          <p:nvPr/>
        </p:nvSpPr>
        <p:spPr>
          <a:xfrm>
            <a:off x="2406395" y="1848611"/>
            <a:ext cx="1359535" cy="1754505"/>
          </a:xfrm>
          <a:prstGeom prst="rect">
            <a:avLst/>
          </a:prstGeom>
          <a:ln w="9144">
            <a:solidFill>
              <a:srgbClr val="FCB84D"/>
            </a:solidFill>
          </a:ln>
        </p:spPr>
        <p:txBody>
          <a:bodyPr vert="horz" wrap="square" lIns="0" tIns="41910" rIns="0" bIns="0" rtlCol="0">
            <a:spAutoFit/>
          </a:bodyPr>
          <a:lstStyle/>
          <a:p>
            <a:pPr marL="262255" marR="111760" indent="-170815">
              <a:lnSpc>
                <a:spcPct val="100000"/>
              </a:lnSpc>
              <a:spcBef>
                <a:spcPts val="330"/>
              </a:spcBef>
              <a:buFont typeface="Arial"/>
              <a:buChar char="•"/>
              <a:tabLst>
                <a:tab pos="262255" algn="l"/>
                <a:tab pos="262890" algn="l"/>
              </a:tabLst>
            </a:pPr>
            <a:r>
              <a:rPr sz="900" b="0" spc="-5" dirty="0">
                <a:latin typeface="Arial Nova Light"/>
                <a:cs typeface="Arial Nova Light"/>
              </a:rPr>
              <a:t>Provide </a:t>
            </a:r>
            <a:r>
              <a:rPr sz="900" b="0" dirty="0">
                <a:latin typeface="Arial Nova Light"/>
                <a:cs typeface="Arial Nova Light"/>
              </a:rPr>
              <a:t>training</a:t>
            </a:r>
            <a:r>
              <a:rPr sz="900" b="0" spc="-70" dirty="0">
                <a:latin typeface="Arial Nova Light"/>
                <a:cs typeface="Arial Nova Light"/>
              </a:rPr>
              <a:t> </a:t>
            </a:r>
            <a:r>
              <a:rPr sz="900" b="0" spc="-5" dirty="0">
                <a:latin typeface="Arial Nova Light"/>
                <a:cs typeface="Arial Nova Light"/>
              </a:rPr>
              <a:t>and  employment </a:t>
            </a:r>
            <a:r>
              <a:rPr sz="900" b="0" dirty="0">
                <a:latin typeface="Arial Nova Light"/>
                <a:cs typeface="Arial Nova Light"/>
              </a:rPr>
              <a:t>to  </a:t>
            </a:r>
            <a:r>
              <a:rPr sz="900" b="0" spc="-5" dirty="0">
                <a:latin typeface="Arial Nova Light"/>
                <a:cs typeface="Arial Nova Light"/>
              </a:rPr>
              <a:t>make</a:t>
            </a:r>
            <a:r>
              <a:rPr sz="900" b="0" spc="-20" dirty="0">
                <a:latin typeface="Arial Nova Light"/>
                <a:cs typeface="Arial Nova Light"/>
              </a:rPr>
              <a:t> </a:t>
            </a:r>
            <a:r>
              <a:rPr sz="900" b="0" spc="-5" dirty="0">
                <a:latin typeface="Arial Nova Light"/>
                <a:cs typeface="Arial Nova Light"/>
              </a:rPr>
              <a:t>jewelry.</a:t>
            </a:r>
            <a:endParaRPr sz="900">
              <a:latin typeface="Arial Nova Light"/>
              <a:cs typeface="Arial Nova Light"/>
            </a:endParaRPr>
          </a:p>
          <a:p>
            <a:pPr marL="262255" marR="208915" indent="-170815">
              <a:lnSpc>
                <a:spcPct val="100000"/>
              </a:lnSpc>
              <a:spcBef>
                <a:spcPts val="5"/>
              </a:spcBef>
              <a:buFont typeface="Arial"/>
              <a:buChar char="•"/>
              <a:tabLst>
                <a:tab pos="262255" algn="l"/>
                <a:tab pos="262890" algn="l"/>
              </a:tabLst>
            </a:pPr>
            <a:r>
              <a:rPr sz="900" b="0" dirty="0">
                <a:latin typeface="Arial Nova Light"/>
                <a:cs typeface="Arial Nova Light"/>
              </a:rPr>
              <a:t>Earn </a:t>
            </a:r>
            <a:r>
              <a:rPr sz="900" b="0" spc="-5" dirty="0">
                <a:latin typeface="Arial Nova Light"/>
                <a:cs typeface="Arial Nova Light"/>
              </a:rPr>
              <a:t>up </a:t>
            </a:r>
            <a:r>
              <a:rPr sz="900" b="0" dirty="0">
                <a:latin typeface="Arial Nova Light"/>
                <a:cs typeface="Arial Nova Light"/>
              </a:rPr>
              <a:t>to $12</a:t>
            </a:r>
            <a:r>
              <a:rPr sz="900" b="0" spc="-100" dirty="0">
                <a:latin typeface="Arial Nova Light"/>
                <a:cs typeface="Arial Nova Light"/>
              </a:rPr>
              <a:t> </a:t>
            </a:r>
            <a:r>
              <a:rPr sz="900" b="0" dirty="0">
                <a:latin typeface="Arial Nova Light"/>
                <a:cs typeface="Arial Nova Light"/>
              </a:rPr>
              <a:t>an  </a:t>
            </a:r>
            <a:r>
              <a:rPr sz="900" b="0" spc="-5" dirty="0">
                <a:latin typeface="Arial Nova Light"/>
                <a:cs typeface="Arial Nova Light"/>
              </a:rPr>
              <a:t>hour</a:t>
            </a:r>
            <a:r>
              <a:rPr sz="900" b="0" spc="10" dirty="0">
                <a:latin typeface="Arial Nova Light"/>
                <a:cs typeface="Arial Nova Light"/>
              </a:rPr>
              <a:t> </a:t>
            </a:r>
            <a:r>
              <a:rPr sz="900" b="0" spc="-5" dirty="0">
                <a:latin typeface="Arial Nova Light"/>
                <a:cs typeface="Arial Nova Light"/>
              </a:rPr>
              <a:t>wages,</a:t>
            </a:r>
            <a:endParaRPr sz="900">
              <a:latin typeface="Arial Nova Light"/>
              <a:cs typeface="Arial Nova Light"/>
            </a:endParaRPr>
          </a:p>
          <a:p>
            <a:pPr marL="262255" marR="111125" indent="-170815">
              <a:lnSpc>
                <a:spcPct val="100000"/>
              </a:lnSpc>
              <a:buFont typeface="Arial"/>
              <a:buChar char="•"/>
              <a:tabLst>
                <a:tab pos="262255" algn="l"/>
                <a:tab pos="262890" algn="l"/>
              </a:tabLst>
            </a:pPr>
            <a:r>
              <a:rPr sz="900" b="0" spc="-5" dirty="0">
                <a:latin typeface="Arial Nova Light"/>
                <a:cs typeface="Arial Nova Light"/>
              </a:rPr>
              <a:t>Participate </a:t>
            </a:r>
            <a:r>
              <a:rPr sz="900" b="0" dirty="0">
                <a:latin typeface="Arial Nova Light"/>
                <a:cs typeface="Arial Nova Light"/>
              </a:rPr>
              <a:t>in  </a:t>
            </a:r>
            <a:r>
              <a:rPr sz="900" b="0" spc="-5" dirty="0">
                <a:latin typeface="Arial Nova Light"/>
                <a:cs typeface="Arial Nova Light"/>
              </a:rPr>
              <a:t>business education,  personal  development, </a:t>
            </a:r>
            <a:r>
              <a:rPr sz="900" b="0" dirty="0">
                <a:latin typeface="Arial Nova Light"/>
                <a:cs typeface="Arial Nova Light"/>
              </a:rPr>
              <a:t>life  </a:t>
            </a:r>
            <a:r>
              <a:rPr sz="900" b="0" spc="-5" dirty="0">
                <a:latin typeface="Arial Nova Light"/>
                <a:cs typeface="Arial Nova Light"/>
              </a:rPr>
              <a:t>wellness and other  supportive</a:t>
            </a:r>
            <a:r>
              <a:rPr sz="900" b="0" spc="-30" dirty="0">
                <a:latin typeface="Arial Nova Light"/>
                <a:cs typeface="Arial Nova Light"/>
              </a:rPr>
              <a:t> </a:t>
            </a:r>
            <a:r>
              <a:rPr sz="900" b="0" spc="-5" dirty="0">
                <a:latin typeface="Arial Nova Light"/>
                <a:cs typeface="Arial Nova Light"/>
              </a:rPr>
              <a:t>services.</a:t>
            </a:r>
            <a:endParaRPr sz="900">
              <a:latin typeface="Arial Nova Light"/>
              <a:cs typeface="Arial Nova Light"/>
            </a:endParaRPr>
          </a:p>
          <a:p>
            <a:pPr marL="262255" indent="-170815">
              <a:lnSpc>
                <a:spcPct val="100000"/>
              </a:lnSpc>
              <a:buFont typeface="Arial"/>
              <a:buChar char="•"/>
              <a:tabLst>
                <a:tab pos="262255" algn="l"/>
                <a:tab pos="262890" algn="l"/>
              </a:tabLst>
            </a:pPr>
            <a:r>
              <a:rPr sz="900" b="0" spc="-5" dirty="0">
                <a:latin typeface="Arial Nova Light"/>
                <a:cs typeface="Arial Nova Light"/>
              </a:rPr>
              <a:t>Access </a:t>
            </a:r>
            <a:r>
              <a:rPr sz="900" b="0" dirty="0">
                <a:latin typeface="Arial Nova Light"/>
                <a:cs typeface="Arial Nova Light"/>
              </a:rPr>
              <a:t>to</a:t>
            </a:r>
            <a:r>
              <a:rPr sz="900" b="0" spc="-15" dirty="0">
                <a:latin typeface="Arial Nova Light"/>
                <a:cs typeface="Arial Nova Light"/>
              </a:rPr>
              <a:t> </a:t>
            </a:r>
            <a:r>
              <a:rPr sz="900" b="0" spc="-5" dirty="0">
                <a:latin typeface="Arial Nova Light"/>
                <a:cs typeface="Arial Nova Light"/>
              </a:rPr>
              <a:t>resources</a:t>
            </a:r>
            <a:endParaRPr sz="900">
              <a:latin typeface="Arial Nova Light"/>
              <a:cs typeface="Arial Nova Light"/>
            </a:endParaRPr>
          </a:p>
        </p:txBody>
      </p:sp>
      <p:sp>
        <p:nvSpPr>
          <p:cNvPr id="9" name="object 9"/>
          <p:cNvSpPr txBox="1"/>
          <p:nvPr/>
        </p:nvSpPr>
        <p:spPr>
          <a:xfrm>
            <a:off x="2802127" y="1358010"/>
            <a:ext cx="779780" cy="162560"/>
          </a:xfrm>
          <a:prstGeom prst="rect">
            <a:avLst/>
          </a:prstGeom>
        </p:spPr>
        <p:txBody>
          <a:bodyPr vert="horz" wrap="square" lIns="0" tIns="12700" rIns="0" bIns="0" rtlCol="0">
            <a:spAutoFit/>
          </a:bodyPr>
          <a:lstStyle/>
          <a:p>
            <a:pPr marL="12700">
              <a:lnSpc>
                <a:spcPct val="100000"/>
              </a:lnSpc>
              <a:spcBef>
                <a:spcPts val="100"/>
              </a:spcBef>
            </a:pPr>
            <a:r>
              <a:rPr sz="900" b="0" spc="-5" dirty="0">
                <a:latin typeface="Arial Nova Light"/>
                <a:cs typeface="Arial Nova Light"/>
              </a:rPr>
              <a:t>Program</a:t>
            </a:r>
            <a:r>
              <a:rPr sz="900" b="0" spc="-45" dirty="0">
                <a:latin typeface="Arial Nova Light"/>
                <a:cs typeface="Arial Nova Light"/>
              </a:rPr>
              <a:t> </a:t>
            </a:r>
            <a:r>
              <a:rPr sz="900" b="0" spc="-5" dirty="0">
                <a:latin typeface="Arial Nova Light"/>
                <a:cs typeface="Arial Nova Light"/>
              </a:rPr>
              <a:t>Model</a:t>
            </a:r>
            <a:endParaRPr sz="900">
              <a:latin typeface="Arial Nova Light"/>
              <a:cs typeface="Arial Nova Light"/>
            </a:endParaRPr>
          </a:p>
        </p:txBody>
      </p:sp>
      <p:sp>
        <p:nvSpPr>
          <p:cNvPr id="10" name="object 10"/>
          <p:cNvSpPr/>
          <p:nvPr/>
        </p:nvSpPr>
        <p:spPr>
          <a:xfrm>
            <a:off x="4066032" y="1107947"/>
            <a:ext cx="1012190" cy="643255"/>
          </a:xfrm>
          <a:custGeom>
            <a:avLst/>
            <a:gdLst/>
            <a:ahLst/>
            <a:cxnLst/>
            <a:rect l="l" t="t" r="r" b="b"/>
            <a:pathLst>
              <a:path w="1012189" h="643255">
                <a:moveTo>
                  <a:pt x="690371" y="0"/>
                </a:moveTo>
                <a:lnTo>
                  <a:pt x="690371" y="160781"/>
                </a:lnTo>
                <a:lnTo>
                  <a:pt x="0" y="160781"/>
                </a:lnTo>
                <a:lnTo>
                  <a:pt x="0" y="482346"/>
                </a:lnTo>
                <a:lnTo>
                  <a:pt x="690371" y="482346"/>
                </a:lnTo>
                <a:lnTo>
                  <a:pt x="690371" y="643127"/>
                </a:lnTo>
                <a:lnTo>
                  <a:pt x="1011935" y="321563"/>
                </a:lnTo>
                <a:lnTo>
                  <a:pt x="690371" y="0"/>
                </a:lnTo>
                <a:close/>
              </a:path>
            </a:pathLst>
          </a:custGeom>
          <a:solidFill>
            <a:srgbClr val="00AFEF"/>
          </a:solidFill>
        </p:spPr>
        <p:txBody>
          <a:bodyPr wrap="square" lIns="0" tIns="0" rIns="0" bIns="0" rtlCol="0"/>
          <a:lstStyle/>
          <a:p>
            <a:endParaRPr/>
          </a:p>
        </p:txBody>
      </p:sp>
      <p:sp>
        <p:nvSpPr>
          <p:cNvPr id="11" name="object 11"/>
          <p:cNvSpPr txBox="1"/>
          <p:nvPr/>
        </p:nvSpPr>
        <p:spPr>
          <a:xfrm>
            <a:off x="4160901" y="1338834"/>
            <a:ext cx="419100" cy="162560"/>
          </a:xfrm>
          <a:prstGeom prst="rect">
            <a:avLst/>
          </a:prstGeom>
        </p:spPr>
        <p:txBody>
          <a:bodyPr vert="horz" wrap="square" lIns="0" tIns="12700" rIns="0" bIns="0" rtlCol="0">
            <a:spAutoFit/>
          </a:bodyPr>
          <a:lstStyle/>
          <a:p>
            <a:pPr marL="12700">
              <a:lnSpc>
                <a:spcPct val="100000"/>
              </a:lnSpc>
              <a:spcBef>
                <a:spcPts val="100"/>
              </a:spcBef>
            </a:pPr>
            <a:r>
              <a:rPr sz="900" b="0" spc="-5" dirty="0">
                <a:latin typeface="Arial Nova Light"/>
                <a:cs typeface="Arial Nova Light"/>
              </a:rPr>
              <a:t>Outputs</a:t>
            </a:r>
            <a:endParaRPr sz="900">
              <a:latin typeface="Arial Nova Light"/>
              <a:cs typeface="Arial Nova Light"/>
            </a:endParaRPr>
          </a:p>
        </p:txBody>
      </p:sp>
      <p:sp>
        <p:nvSpPr>
          <p:cNvPr id="12" name="object 12"/>
          <p:cNvSpPr txBox="1"/>
          <p:nvPr/>
        </p:nvSpPr>
        <p:spPr>
          <a:xfrm>
            <a:off x="3823715" y="1848611"/>
            <a:ext cx="1300480" cy="1477010"/>
          </a:xfrm>
          <a:prstGeom prst="rect">
            <a:avLst/>
          </a:prstGeom>
          <a:ln w="9144">
            <a:solidFill>
              <a:srgbClr val="FCB84D"/>
            </a:solidFill>
          </a:ln>
        </p:spPr>
        <p:txBody>
          <a:bodyPr vert="horz" wrap="square" lIns="0" tIns="41910" rIns="0" bIns="0" rtlCol="0">
            <a:spAutoFit/>
          </a:bodyPr>
          <a:lstStyle/>
          <a:p>
            <a:pPr marL="92710">
              <a:lnSpc>
                <a:spcPct val="100000"/>
              </a:lnSpc>
              <a:spcBef>
                <a:spcPts val="330"/>
              </a:spcBef>
            </a:pPr>
            <a:r>
              <a:rPr sz="900" b="0" spc="-5" dirty="0">
                <a:latin typeface="Arial Nova Light"/>
                <a:cs typeface="Arial Nova Light"/>
              </a:rPr>
              <a:t>Women</a:t>
            </a:r>
            <a:r>
              <a:rPr sz="900" b="0" spc="-70" dirty="0">
                <a:latin typeface="Arial Nova Light"/>
                <a:cs typeface="Arial Nova Light"/>
              </a:rPr>
              <a:t> </a:t>
            </a:r>
            <a:r>
              <a:rPr sz="900" b="0" dirty="0">
                <a:latin typeface="Arial Nova Light"/>
                <a:cs typeface="Arial Nova Light"/>
              </a:rPr>
              <a:t>Develop</a:t>
            </a:r>
            <a:endParaRPr sz="900">
              <a:latin typeface="Arial Nova Light"/>
              <a:cs typeface="Arial Nova Light"/>
            </a:endParaRPr>
          </a:p>
          <a:p>
            <a:pPr marL="220345" indent="-127635">
              <a:lnSpc>
                <a:spcPct val="100000"/>
              </a:lnSpc>
              <a:spcBef>
                <a:spcPts val="5"/>
              </a:spcBef>
              <a:buFont typeface="Arial"/>
              <a:buChar char="•"/>
              <a:tabLst>
                <a:tab pos="220979" algn="l"/>
              </a:tabLst>
            </a:pPr>
            <a:r>
              <a:rPr sz="900" b="0" spc="-5" dirty="0">
                <a:latin typeface="Arial Nova Light"/>
                <a:cs typeface="Arial Nova Light"/>
              </a:rPr>
              <a:t>Life</a:t>
            </a:r>
            <a:r>
              <a:rPr sz="900" b="0" spc="-110" dirty="0">
                <a:latin typeface="Arial Nova Light"/>
                <a:cs typeface="Arial Nova Light"/>
              </a:rPr>
              <a:t> </a:t>
            </a:r>
            <a:r>
              <a:rPr sz="900" b="0" dirty="0">
                <a:latin typeface="Arial Nova Light"/>
                <a:cs typeface="Arial Nova Light"/>
              </a:rPr>
              <a:t>Skills</a:t>
            </a:r>
            <a:endParaRPr sz="900">
              <a:latin typeface="Arial Nova Light"/>
              <a:cs typeface="Arial Nova Light"/>
            </a:endParaRPr>
          </a:p>
          <a:p>
            <a:pPr marL="220345" indent="-127635">
              <a:lnSpc>
                <a:spcPct val="100000"/>
              </a:lnSpc>
              <a:buFont typeface="Arial"/>
              <a:buChar char="•"/>
              <a:tabLst>
                <a:tab pos="220979" algn="l"/>
              </a:tabLst>
            </a:pPr>
            <a:r>
              <a:rPr sz="900" b="0" spc="-5" dirty="0">
                <a:latin typeface="Arial Nova Light"/>
                <a:cs typeface="Arial Nova Light"/>
              </a:rPr>
              <a:t>Work</a:t>
            </a:r>
            <a:r>
              <a:rPr sz="900" b="0" spc="-10" dirty="0">
                <a:latin typeface="Arial Nova Light"/>
                <a:cs typeface="Arial Nova Light"/>
              </a:rPr>
              <a:t> </a:t>
            </a:r>
            <a:r>
              <a:rPr sz="900" b="0" spc="-5" dirty="0">
                <a:latin typeface="Arial Nova Light"/>
                <a:cs typeface="Arial Nova Light"/>
              </a:rPr>
              <a:t>Readiness</a:t>
            </a:r>
            <a:endParaRPr sz="900">
              <a:latin typeface="Arial Nova Light"/>
              <a:cs typeface="Arial Nova Light"/>
            </a:endParaRPr>
          </a:p>
          <a:p>
            <a:pPr marL="220345" indent="-127635">
              <a:lnSpc>
                <a:spcPct val="100000"/>
              </a:lnSpc>
              <a:buFont typeface="Arial"/>
              <a:buChar char="•"/>
              <a:tabLst>
                <a:tab pos="220979" algn="l"/>
              </a:tabLst>
            </a:pPr>
            <a:r>
              <a:rPr sz="900" b="0" spc="-5" dirty="0">
                <a:latin typeface="Arial Nova Light"/>
                <a:cs typeface="Arial Nova Light"/>
              </a:rPr>
              <a:t>Family</a:t>
            </a:r>
            <a:r>
              <a:rPr sz="900" b="0" spc="-15" dirty="0">
                <a:latin typeface="Arial Nova Light"/>
                <a:cs typeface="Arial Nova Light"/>
              </a:rPr>
              <a:t> </a:t>
            </a:r>
            <a:r>
              <a:rPr sz="900" b="0" spc="-5" dirty="0">
                <a:latin typeface="Arial Nova Light"/>
                <a:cs typeface="Arial Nova Light"/>
              </a:rPr>
              <a:t>Stability</a:t>
            </a:r>
            <a:endParaRPr sz="900">
              <a:latin typeface="Arial Nova Light"/>
              <a:cs typeface="Arial Nova Light"/>
            </a:endParaRPr>
          </a:p>
          <a:p>
            <a:pPr marL="220345" indent="-127635">
              <a:lnSpc>
                <a:spcPct val="100000"/>
              </a:lnSpc>
              <a:buFont typeface="Arial"/>
              <a:buChar char="•"/>
              <a:tabLst>
                <a:tab pos="220979" algn="l"/>
              </a:tabLst>
            </a:pPr>
            <a:r>
              <a:rPr sz="900" b="0" spc="-5" dirty="0">
                <a:latin typeface="Arial Nova Light"/>
                <a:cs typeface="Arial Nova Light"/>
              </a:rPr>
              <a:t>Housing</a:t>
            </a:r>
            <a:endParaRPr sz="900">
              <a:latin typeface="Arial Nova Light"/>
              <a:cs typeface="Arial Nova Light"/>
            </a:endParaRPr>
          </a:p>
          <a:p>
            <a:pPr marL="220345" marR="351790" indent="-127635">
              <a:lnSpc>
                <a:spcPct val="100000"/>
              </a:lnSpc>
              <a:buFont typeface="Arial"/>
              <a:buChar char="•"/>
              <a:tabLst>
                <a:tab pos="220979" algn="l"/>
              </a:tabLst>
            </a:pPr>
            <a:r>
              <a:rPr sz="900" b="0" spc="-5" dirty="0">
                <a:latin typeface="Arial Nova Light"/>
                <a:cs typeface="Arial Nova Light"/>
              </a:rPr>
              <a:t>Un</a:t>
            </a:r>
            <a:r>
              <a:rPr sz="900" b="0" spc="-10" dirty="0">
                <a:latin typeface="Arial Nova Light"/>
                <a:cs typeface="Arial Nova Light"/>
              </a:rPr>
              <a:t>d</a:t>
            </a:r>
            <a:r>
              <a:rPr sz="900" b="0" dirty="0">
                <a:latin typeface="Arial Nova Light"/>
                <a:cs typeface="Arial Nova Light"/>
              </a:rPr>
              <a:t>er</a:t>
            </a:r>
            <a:r>
              <a:rPr sz="900" b="0" spc="-5" dirty="0">
                <a:latin typeface="Arial Nova Light"/>
                <a:cs typeface="Arial Nova Light"/>
              </a:rPr>
              <a:t>s</a:t>
            </a:r>
            <a:r>
              <a:rPr sz="900" b="0" dirty="0">
                <a:latin typeface="Arial Nova Light"/>
                <a:cs typeface="Arial Nova Light"/>
              </a:rPr>
              <a:t>t</a:t>
            </a:r>
            <a:r>
              <a:rPr sz="900" b="0" spc="5" dirty="0">
                <a:latin typeface="Arial Nova Light"/>
                <a:cs typeface="Arial Nova Light"/>
              </a:rPr>
              <a:t>a</a:t>
            </a:r>
            <a:r>
              <a:rPr sz="900" b="0" spc="-5" dirty="0">
                <a:latin typeface="Arial Nova Light"/>
                <a:cs typeface="Arial Nova Light"/>
              </a:rPr>
              <a:t>n</a:t>
            </a:r>
            <a:r>
              <a:rPr sz="900" b="0" spc="-10" dirty="0">
                <a:latin typeface="Arial Nova Light"/>
                <a:cs typeface="Arial Nova Light"/>
              </a:rPr>
              <a:t>d</a:t>
            </a:r>
            <a:r>
              <a:rPr sz="900" b="0" dirty="0">
                <a:latin typeface="Arial Nova Light"/>
                <a:cs typeface="Arial Nova Light"/>
              </a:rPr>
              <a:t>ing  </a:t>
            </a:r>
            <a:r>
              <a:rPr sz="900" b="0" spc="-5" dirty="0">
                <a:latin typeface="Arial Nova Light"/>
                <a:cs typeface="Arial Nova Light"/>
              </a:rPr>
              <a:t>Finances</a:t>
            </a:r>
            <a:endParaRPr sz="900">
              <a:latin typeface="Arial Nova Light"/>
              <a:cs typeface="Arial Nova Light"/>
            </a:endParaRPr>
          </a:p>
          <a:p>
            <a:pPr marL="220345" indent="-127635">
              <a:lnSpc>
                <a:spcPct val="100000"/>
              </a:lnSpc>
              <a:buFont typeface="Arial"/>
              <a:buChar char="•"/>
              <a:tabLst>
                <a:tab pos="220979" algn="l"/>
              </a:tabLst>
            </a:pPr>
            <a:r>
              <a:rPr sz="900" b="0" spc="-5" dirty="0">
                <a:latin typeface="Arial Nova Light"/>
                <a:cs typeface="Arial Nova Light"/>
              </a:rPr>
              <a:t>Confidence</a:t>
            </a:r>
            <a:endParaRPr sz="900">
              <a:latin typeface="Arial Nova Light"/>
              <a:cs typeface="Arial Nova Light"/>
            </a:endParaRPr>
          </a:p>
          <a:p>
            <a:pPr marL="220345" indent="-127635">
              <a:lnSpc>
                <a:spcPct val="100000"/>
              </a:lnSpc>
              <a:buFont typeface="Arial"/>
              <a:buChar char="•"/>
              <a:tabLst>
                <a:tab pos="220979" algn="l"/>
              </a:tabLst>
            </a:pPr>
            <a:r>
              <a:rPr sz="900" b="0" spc="-5" dirty="0">
                <a:latin typeface="Arial Nova Light"/>
                <a:cs typeface="Arial Nova Light"/>
              </a:rPr>
              <a:t>Changed</a:t>
            </a:r>
            <a:r>
              <a:rPr sz="900" b="0" spc="10" dirty="0">
                <a:latin typeface="Arial Nova Light"/>
                <a:cs typeface="Arial Nova Light"/>
              </a:rPr>
              <a:t> </a:t>
            </a:r>
            <a:r>
              <a:rPr sz="900" b="0" spc="-5" dirty="0">
                <a:latin typeface="Arial Nova Light"/>
                <a:cs typeface="Arial Nova Light"/>
              </a:rPr>
              <a:t>mindset</a:t>
            </a:r>
            <a:endParaRPr sz="900">
              <a:latin typeface="Arial Nova Light"/>
              <a:cs typeface="Arial Nova Light"/>
            </a:endParaRPr>
          </a:p>
        </p:txBody>
      </p:sp>
      <p:sp>
        <p:nvSpPr>
          <p:cNvPr id="13" name="object 13"/>
          <p:cNvSpPr/>
          <p:nvPr/>
        </p:nvSpPr>
        <p:spPr>
          <a:xfrm>
            <a:off x="5378196" y="1107947"/>
            <a:ext cx="1012190" cy="643255"/>
          </a:xfrm>
          <a:custGeom>
            <a:avLst/>
            <a:gdLst/>
            <a:ahLst/>
            <a:cxnLst/>
            <a:rect l="l" t="t" r="r" b="b"/>
            <a:pathLst>
              <a:path w="1012189" h="643255">
                <a:moveTo>
                  <a:pt x="690371" y="0"/>
                </a:moveTo>
                <a:lnTo>
                  <a:pt x="690371" y="160781"/>
                </a:lnTo>
                <a:lnTo>
                  <a:pt x="0" y="160781"/>
                </a:lnTo>
                <a:lnTo>
                  <a:pt x="0" y="482346"/>
                </a:lnTo>
                <a:lnTo>
                  <a:pt x="690371" y="482346"/>
                </a:lnTo>
                <a:lnTo>
                  <a:pt x="690371" y="643127"/>
                </a:lnTo>
                <a:lnTo>
                  <a:pt x="1011936" y="321563"/>
                </a:lnTo>
                <a:lnTo>
                  <a:pt x="690371" y="0"/>
                </a:lnTo>
                <a:close/>
              </a:path>
            </a:pathLst>
          </a:custGeom>
          <a:solidFill>
            <a:srgbClr val="C827C1"/>
          </a:solidFill>
        </p:spPr>
        <p:txBody>
          <a:bodyPr wrap="square" lIns="0" tIns="0" rIns="0" bIns="0" rtlCol="0"/>
          <a:lstStyle/>
          <a:p>
            <a:endParaRPr/>
          </a:p>
        </p:txBody>
      </p:sp>
      <p:sp>
        <p:nvSpPr>
          <p:cNvPr id="14" name="object 14"/>
          <p:cNvSpPr txBox="1"/>
          <p:nvPr/>
        </p:nvSpPr>
        <p:spPr>
          <a:xfrm>
            <a:off x="5474334" y="1358010"/>
            <a:ext cx="535940" cy="162560"/>
          </a:xfrm>
          <a:prstGeom prst="rect">
            <a:avLst/>
          </a:prstGeom>
        </p:spPr>
        <p:txBody>
          <a:bodyPr vert="horz" wrap="square" lIns="0" tIns="12700" rIns="0" bIns="0" rtlCol="0">
            <a:spAutoFit/>
          </a:bodyPr>
          <a:lstStyle/>
          <a:p>
            <a:pPr marL="12700">
              <a:lnSpc>
                <a:spcPct val="100000"/>
              </a:lnSpc>
              <a:spcBef>
                <a:spcPts val="100"/>
              </a:spcBef>
            </a:pPr>
            <a:r>
              <a:rPr sz="900" b="0" spc="-5" dirty="0">
                <a:latin typeface="Arial Nova Light"/>
                <a:cs typeface="Arial Nova Light"/>
              </a:rPr>
              <a:t>Outcomes</a:t>
            </a:r>
            <a:endParaRPr sz="900">
              <a:latin typeface="Arial Nova Light"/>
              <a:cs typeface="Arial Nova Light"/>
            </a:endParaRPr>
          </a:p>
        </p:txBody>
      </p:sp>
      <p:sp>
        <p:nvSpPr>
          <p:cNvPr id="15" name="object 15"/>
          <p:cNvSpPr txBox="1"/>
          <p:nvPr/>
        </p:nvSpPr>
        <p:spPr>
          <a:xfrm>
            <a:off x="5222747" y="1844039"/>
            <a:ext cx="1298575" cy="1615440"/>
          </a:xfrm>
          <a:prstGeom prst="rect">
            <a:avLst/>
          </a:prstGeom>
          <a:ln w="9144">
            <a:solidFill>
              <a:srgbClr val="FCB84D"/>
            </a:solidFill>
          </a:ln>
        </p:spPr>
        <p:txBody>
          <a:bodyPr vert="horz" wrap="square" lIns="0" tIns="43180" rIns="0" bIns="0" rtlCol="0">
            <a:spAutoFit/>
          </a:bodyPr>
          <a:lstStyle/>
          <a:p>
            <a:pPr marL="263525" marR="159385" indent="-170815">
              <a:lnSpc>
                <a:spcPct val="100000"/>
              </a:lnSpc>
              <a:spcBef>
                <a:spcPts val="340"/>
              </a:spcBef>
              <a:buFont typeface="Arial"/>
              <a:buChar char="•"/>
              <a:tabLst>
                <a:tab pos="263525" algn="l"/>
                <a:tab pos="264160" algn="l"/>
              </a:tabLst>
            </a:pPr>
            <a:r>
              <a:rPr sz="900" b="0" spc="-5" dirty="0">
                <a:latin typeface="Arial Nova Light"/>
                <a:cs typeface="Arial Nova Light"/>
              </a:rPr>
              <a:t>Employees that  break </a:t>
            </a:r>
            <a:r>
              <a:rPr sz="900" b="0" dirty="0">
                <a:latin typeface="Arial Nova Light"/>
                <a:cs typeface="Arial Nova Light"/>
              </a:rPr>
              <a:t>the cycle</a:t>
            </a:r>
            <a:r>
              <a:rPr sz="900" b="0" spc="-95" dirty="0">
                <a:latin typeface="Arial Nova Light"/>
                <a:cs typeface="Arial Nova Light"/>
              </a:rPr>
              <a:t> </a:t>
            </a:r>
            <a:r>
              <a:rPr sz="900" b="0" spc="-5" dirty="0">
                <a:latin typeface="Arial Nova Light"/>
                <a:cs typeface="Arial Nova Light"/>
              </a:rPr>
              <a:t>of  re-incarceration</a:t>
            </a:r>
            <a:endParaRPr sz="900">
              <a:latin typeface="Arial Nova Light"/>
              <a:cs typeface="Arial Nova Light"/>
            </a:endParaRPr>
          </a:p>
          <a:p>
            <a:pPr marL="263525" marR="128905" indent="-170815">
              <a:lnSpc>
                <a:spcPct val="100000"/>
              </a:lnSpc>
              <a:buFont typeface="Arial"/>
              <a:buChar char="•"/>
              <a:tabLst>
                <a:tab pos="263525" algn="l"/>
                <a:tab pos="264160" algn="l"/>
              </a:tabLst>
            </a:pPr>
            <a:r>
              <a:rPr sz="900" b="0" spc="-5" dirty="0">
                <a:latin typeface="Arial Nova Light"/>
                <a:cs typeface="Arial Nova Light"/>
              </a:rPr>
              <a:t>Stronger home</a:t>
            </a:r>
            <a:r>
              <a:rPr sz="900" b="0" spc="-50" dirty="0">
                <a:latin typeface="Arial Nova Light"/>
                <a:cs typeface="Arial Nova Light"/>
              </a:rPr>
              <a:t> </a:t>
            </a:r>
            <a:r>
              <a:rPr sz="900" b="0" dirty="0">
                <a:latin typeface="Arial Nova Light"/>
                <a:cs typeface="Arial Nova Light"/>
              </a:rPr>
              <a:t>life  that will </a:t>
            </a:r>
            <a:r>
              <a:rPr sz="900" b="0" spc="-5" dirty="0">
                <a:latin typeface="Arial Nova Light"/>
                <a:cs typeface="Arial Nova Light"/>
              </a:rPr>
              <a:t>transfer</a:t>
            </a:r>
            <a:r>
              <a:rPr sz="900" b="0" spc="-90" dirty="0">
                <a:latin typeface="Arial Nova Light"/>
                <a:cs typeface="Arial Nova Light"/>
              </a:rPr>
              <a:t> </a:t>
            </a:r>
            <a:r>
              <a:rPr sz="900" b="0" dirty="0">
                <a:latin typeface="Arial Nova Light"/>
                <a:cs typeface="Arial Nova Light"/>
              </a:rPr>
              <a:t>to  the </a:t>
            </a:r>
            <a:r>
              <a:rPr sz="900" b="0" spc="-5" dirty="0">
                <a:latin typeface="Arial Nova Light"/>
                <a:cs typeface="Arial Nova Light"/>
              </a:rPr>
              <a:t>generations  </a:t>
            </a:r>
            <a:r>
              <a:rPr sz="900" b="0" dirty="0">
                <a:latin typeface="Arial Nova Light"/>
                <a:cs typeface="Arial Nova Light"/>
              </a:rPr>
              <a:t>that</a:t>
            </a:r>
            <a:r>
              <a:rPr sz="900" b="0" spc="-5" dirty="0">
                <a:latin typeface="Arial Nova Light"/>
                <a:cs typeface="Arial Nova Light"/>
              </a:rPr>
              <a:t> follow</a:t>
            </a:r>
            <a:endParaRPr sz="900">
              <a:latin typeface="Arial Nova Light"/>
              <a:cs typeface="Arial Nova Light"/>
            </a:endParaRPr>
          </a:p>
          <a:p>
            <a:pPr marL="263525" marR="229870" indent="-170815">
              <a:lnSpc>
                <a:spcPct val="100000"/>
              </a:lnSpc>
              <a:spcBef>
                <a:spcPts val="5"/>
              </a:spcBef>
              <a:buFont typeface="Arial"/>
              <a:buChar char="•"/>
              <a:tabLst>
                <a:tab pos="263525" algn="l"/>
                <a:tab pos="264160" algn="l"/>
              </a:tabLst>
            </a:pPr>
            <a:r>
              <a:rPr sz="900" b="0" spc="-5" dirty="0">
                <a:latin typeface="Arial Nova Light"/>
                <a:cs typeface="Arial Nova Light"/>
              </a:rPr>
              <a:t>Employment  opportunities for  wage</a:t>
            </a:r>
            <a:r>
              <a:rPr sz="900" b="0" spc="-10" dirty="0">
                <a:latin typeface="Arial Nova Light"/>
                <a:cs typeface="Arial Nova Light"/>
              </a:rPr>
              <a:t> </a:t>
            </a:r>
            <a:r>
              <a:rPr sz="900" b="0" spc="-5" dirty="0">
                <a:latin typeface="Arial Nova Light"/>
                <a:cs typeface="Arial Nova Light"/>
              </a:rPr>
              <a:t>growth</a:t>
            </a:r>
            <a:endParaRPr sz="900">
              <a:latin typeface="Arial Nova Light"/>
              <a:cs typeface="Arial Nova Light"/>
            </a:endParaRPr>
          </a:p>
        </p:txBody>
      </p:sp>
      <p:sp>
        <p:nvSpPr>
          <p:cNvPr id="16" name="object 16"/>
          <p:cNvSpPr/>
          <p:nvPr/>
        </p:nvSpPr>
        <p:spPr>
          <a:xfrm>
            <a:off x="6690359" y="1110996"/>
            <a:ext cx="1010919" cy="687705"/>
          </a:xfrm>
          <a:custGeom>
            <a:avLst/>
            <a:gdLst/>
            <a:ahLst/>
            <a:cxnLst/>
            <a:rect l="l" t="t" r="r" b="b"/>
            <a:pathLst>
              <a:path w="1010920" h="687705">
                <a:moveTo>
                  <a:pt x="666750" y="0"/>
                </a:moveTo>
                <a:lnTo>
                  <a:pt x="666750" y="171830"/>
                </a:lnTo>
                <a:lnTo>
                  <a:pt x="0" y="171830"/>
                </a:lnTo>
                <a:lnTo>
                  <a:pt x="0" y="515492"/>
                </a:lnTo>
                <a:lnTo>
                  <a:pt x="666750" y="515492"/>
                </a:lnTo>
                <a:lnTo>
                  <a:pt x="666750" y="687324"/>
                </a:lnTo>
                <a:lnTo>
                  <a:pt x="1010412" y="343662"/>
                </a:lnTo>
                <a:lnTo>
                  <a:pt x="666750" y="0"/>
                </a:lnTo>
                <a:close/>
              </a:path>
            </a:pathLst>
          </a:custGeom>
          <a:solidFill>
            <a:srgbClr val="CEEF00"/>
          </a:solidFill>
        </p:spPr>
        <p:txBody>
          <a:bodyPr wrap="square" lIns="0" tIns="0" rIns="0" bIns="0" rtlCol="0"/>
          <a:lstStyle/>
          <a:p>
            <a:endParaRPr/>
          </a:p>
        </p:txBody>
      </p:sp>
      <p:sp>
        <p:nvSpPr>
          <p:cNvPr id="17" name="object 17"/>
          <p:cNvSpPr txBox="1"/>
          <p:nvPr/>
        </p:nvSpPr>
        <p:spPr>
          <a:xfrm>
            <a:off x="6769989" y="1300734"/>
            <a:ext cx="558165" cy="300355"/>
          </a:xfrm>
          <a:prstGeom prst="rect">
            <a:avLst/>
          </a:prstGeom>
        </p:spPr>
        <p:txBody>
          <a:bodyPr vert="horz" wrap="square" lIns="0" tIns="12700" rIns="0" bIns="0" rtlCol="0">
            <a:spAutoFit/>
          </a:bodyPr>
          <a:lstStyle/>
          <a:p>
            <a:pPr marL="12700">
              <a:lnSpc>
                <a:spcPct val="100000"/>
              </a:lnSpc>
              <a:spcBef>
                <a:spcPts val="100"/>
              </a:spcBef>
            </a:pPr>
            <a:r>
              <a:rPr sz="900" b="0" spc="-5" dirty="0">
                <a:latin typeface="Arial Nova Light"/>
                <a:cs typeface="Arial Nova Light"/>
              </a:rPr>
              <a:t>Long</a:t>
            </a:r>
            <a:r>
              <a:rPr sz="900" b="0" spc="-55" dirty="0">
                <a:latin typeface="Arial Nova Light"/>
                <a:cs typeface="Arial Nova Light"/>
              </a:rPr>
              <a:t> </a:t>
            </a:r>
            <a:r>
              <a:rPr sz="900" b="0" dirty="0">
                <a:latin typeface="Arial Nova Light"/>
                <a:cs typeface="Arial Nova Light"/>
              </a:rPr>
              <a:t>Term</a:t>
            </a:r>
            <a:endParaRPr sz="900">
              <a:latin typeface="Arial Nova Light"/>
              <a:cs typeface="Arial Nova Light"/>
            </a:endParaRPr>
          </a:p>
          <a:p>
            <a:pPr marL="12700">
              <a:lnSpc>
                <a:spcPct val="100000"/>
              </a:lnSpc>
            </a:pPr>
            <a:r>
              <a:rPr sz="900" b="0" spc="-5" dirty="0">
                <a:latin typeface="Arial Nova Light"/>
                <a:cs typeface="Arial Nova Light"/>
              </a:rPr>
              <a:t>Impact</a:t>
            </a:r>
            <a:endParaRPr sz="900">
              <a:latin typeface="Arial Nova Light"/>
              <a:cs typeface="Arial Nova Light"/>
            </a:endParaRPr>
          </a:p>
        </p:txBody>
      </p:sp>
      <p:sp>
        <p:nvSpPr>
          <p:cNvPr id="18" name="object 18"/>
          <p:cNvSpPr txBox="1"/>
          <p:nvPr/>
        </p:nvSpPr>
        <p:spPr>
          <a:xfrm>
            <a:off x="6621780" y="1848611"/>
            <a:ext cx="1278890" cy="1615440"/>
          </a:xfrm>
          <a:prstGeom prst="rect">
            <a:avLst/>
          </a:prstGeom>
          <a:ln w="9144">
            <a:solidFill>
              <a:srgbClr val="FCB84D"/>
            </a:solidFill>
          </a:ln>
        </p:spPr>
        <p:txBody>
          <a:bodyPr vert="horz" wrap="square" lIns="0" tIns="41910" rIns="0" bIns="0" rtlCol="0">
            <a:spAutoFit/>
          </a:bodyPr>
          <a:lstStyle/>
          <a:p>
            <a:pPr marL="262255" marR="402590" indent="-170815">
              <a:lnSpc>
                <a:spcPct val="100000"/>
              </a:lnSpc>
              <a:spcBef>
                <a:spcPts val="330"/>
              </a:spcBef>
              <a:buFont typeface="Arial"/>
              <a:buChar char="•"/>
              <a:tabLst>
                <a:tab pos="262255" algn="l"/>
                <a:tab pos="262890" algn="l"/>
              </a:tabLst>
            </a:pPr>
            <a:r>
              <a:rPr sz="900" b="0" spc="-5" dirty="0">
                <a:latin typeface="Arial Nova Light"/>
                <a:cs typeface="Arial Nova Light"/>
              </a:rPr>
              <a:t>Minimize  g</a:t>
            </a:r>
            <a:r>
              <a:rPr sz="900" b="0" dirty="0">
                <a:latin typeface="Arial Nova Light"/>
                <a:cs typeface="Arial Nova Light"/>
              </a:rPr>
              <a:t>e</a:t>
            </a:r>
            <a:r>
              <a:rPr sz="900" b="0" spc="-5" dirty="0">
                <a:latin typeface="Arial Nova Light"/>
                <a:cs typeface="Arial Nova Light"/>
              </a:rPr>
              <a:t>n</a:t>
            </a:r>
            <a:r>
              <a:rPr sz="900" b="0" dirty="0">
                <a:latin typeface="Arial Nova Light"/>
                <a:cs typeface="Arial Nova Light"/>
              </a:rPr>
              <a:t>erati</a:t>
            </a:r>
            <a:r>
              <a:rPr sz="900" b="0" spc="-5" dirty="0">
                <a:latin typeface="Arial Nova Light"/>
                <a:cs typeface="Arial Nova Light"/>
              </a:rPr>
              <a:t>on</a:t>
            </a:r>
            <a:r>
              <a:rPr sz="900" b="0" dirty="0">
                <a:latin typeface="Arial Nova Light"/>
                <a:cs typeface="Arial Nova Light"/>
              </a:rPr>
              <a:t>al  </a:t>
            </a:r>
            <a:r>
              <a:rPr sz="900" b="0" spc="-5" dirty="0">
                <a:latin typeface="Arial Nova Light"/>
                <a:cs typeface="Arial Nova Light"/>
              </a:rPr>
              <a:t>poverty</a:t>
            </a:r>
            <a:endParaRPr sz="900">
              <a:latin typeface="Arial Nova Light"/>
              <a:cs typeface="Arial Nova Light"/>
            </a:endParaRPr>
          </a:p>
          <a:p>
            <a:pPr marL="262255" marR="169545" indent="-170815">
              <a:lnSpc>
                <a:spcPct val="100000"/>
              </a:lnSpc>
              <a:spcBef>
                <a:spcPts val="5"/>
              </a:spcBef>
              <a:buFont typeface="Arial"/>
              <a:buChar char="•"/>
              <a:tabLst>
                <a:tab pos="262255" algn="l"/>
                <a:tab pos="262890" algn="l"/>
              </a:tabLst>
            </a:pPr>
            <a:r>
              <a:rPr sz="900" b="0" spc="-5" dirty="0">
                <a:latin typeface="Arial Nova Light"/>
                <a:cs typeface="Arial Nova Light"/>
              </a:rPr>
              <a:t>Increase number  of contributing  citizens </a:t>
            </a:r>
            <a:r>
              <a:rPr sz="900" b="0" dirty="0">
                <a:latin typeface="Arial Nova Light"/>
                <a:cs typeface="Arial Nova Light"/>
              </a:rPr>
              <a:t>in</a:t>
            </a:r>
            <a:r>
              <a:rPr sz="900" b="0" spc="-70" dirty="0">
                <a:latin typeface="Arial Nova Light"/>
                <a:cs typeface="Arial Nova Light"/>
              </a:rPr>
              <a:t> </a:t>
            </a:r>
            <a:r>
              <a:rPr sz="900" b="0" dirty="0">
                <a:latin typeface="Arial Nova Light"/>
                <a:cs typeface="Arial Nova Light"/>
              </a:rPr>
              <a:t>Detroit</a:t>
            </a:r>
            <a:endParaRPr sz="900">
              <a:latin typeface="Arial Nova Light"/>
              <a:cs typeface="Arial Nova Light"/>
            </a:endParaRPr>
          </a:p>
          <a:p>
            <a:pPr marL="262255" marR="172085" indent="-170815">
              <a:lnSpc>
                <a:spcPct val="100000"/>
              </a:lnSpc>
              <a:buFont typeface="Arial"/>
              <a:buChar char="•"/>
              <a:tabLst>
                <a:tab pos="262255" algn="l"/>
                <a:tab pos="262890" algn="l"/>
              </a:tabLst>
            </a:pPr>
            <a:r>
              <a:rPr sz="900" b="0" spc="-5" dirty="0">
                <a:latin typeface="Arial Nova Light"/>
                <a:cs typeface="Arial Nova Light"/>
              </a:rPr>
              <a:t>Increase </a:t>
            </a:r>
            <a:r>
              <a:rPr sz="900" b="0" dirty="0">
                <a:latin typeface="Arial Nova Light"/>
                <a:cs typeface="Arial Nova Light"/>
              </a:rPr>
              <a:t>talent</a:t>
            </a:r>
            <a:r>
              <a:rPr sz="900" b="0" spc="-75" dirty="0">
                <a:latin typeface="Arial Nova Light"/>
                <a:cs typeface="Arial Nova Light"/>
              </a:rPr>
              <a:t> </a:t>
            </a:r>
            <a:r>
              <a:rPr sz="900" b="0" dirty="0">
                <a:latin typeface="Arial Nova Light"/>
                <a:cs typeface="Arial Nova Light"/>
              </a:rPr>
              <a:t>in  the</a:t>
            </a:r>
            <a:r>
              <a:rPr sz="900" b="0" spc="-10" dirty="0">
                <a:latin typeface="Arial Nova Light"/>
                <a:cs typeface="Arial Nova Light"/>
              </a:rPr>
              <a:t> </a:t>
            </a:r>
            <a:r>
              <a:rPr sz="900" b="0" spc="-5" dirty="0">
                <a:latin typeface="Arial Nova Light"/>
                <a:cs typeface="Arial Nova Light"/>
              </a:rPr>
              <a:t>workforce</a:t>
            </a:r>
            <a:endParaRPr sz="900">
              <a:latin typeface="Arial Nova Light"/>
              <a:cs typeface="Arial Nova Light"/>
            </a:endParaRPr>
          </a:p>
          <a:p>
            <a:pPr marL="262255" marR="518159" indent="-170815">
              <a:lnSpc>
                <a:spcPct val="100000"/>
              </a:lnSpc>
              <a:buFont typeface="Arial"/>
              <a:buChar char="•"/>
              <a:tabLst>
                <a:tab pos="262255" algn="l"/>
                <a:tab pos="262890" algn="l"/>
              </a:tabLst>
            </a:pPr>
            <a:r>
              <a:rPr sz="900" b="0" spc="-5" dirty="0">
                <a:latin typeface="Arial Nova Light"/>
                <a:cs typeface="Arial Nova Light"/>
              </a:rPr>
              <a:t>Reduced  </a:t>
            </a:r>
            <a:r>
              <a:rPr sz="900" b="0" dirty="0">
                <a:latin typeface="Arial Nova Light"/>
                <a:cs typeface="Arial Nova Light"/>
              </a:rPr>
              <a:t>reci</a:t>
            </a:r>
            <a:r>
              <a:rPr sz="900" b="0" spc="-10" dirty="0">
                <a:latin typeface="Arial Nova Light"/>
                <a:cs typeface="Arial Nova Light"/>
              </a:rPr>
              <a:t>d</a:t>
            </a:r>
            <a:r>
              <a:rPr sz="900" b="0" dirty="0">
                <a:latin typeface="Arial Nova Light"/>
                <a:cs typeface="Arial Nova Light"/>
              </a:rPr>
              <a:t>ivism</a:t>
            </a:r>
            <a:endParaRPr sz="900">
              <a:latin typeface="Arial Nova Light"/>
              <a:cs typeface="Arial Nova Light"/>
            </a:endParaRPr>
          </a:p>
        </p:txBody>
      </p:sp>
      <p:sp>
        <p:nvSpPr>
          <p:cNvPr id="19" name="object 19"/>
          <p:cNvSpPr txBox="1">
            <a:spLocks noGrp="1"/>
          </p:cNvSpPr>
          <p:nvPr>
            <p:ph type="title"/>
          </p:nvPr>
        </p:nvSpPr>
        <p:spPr>
          <a:xfrm>
            <a:off x="553923" y="344246"/>
            <a:ext cx="2694305" cy="514350"/>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184188"/>
                </a:solidFill>
                <a:latin typeface="Calibri"/>
                <a:cs typeface="Calibri"/>
              </a:rPr>
              <a:t>HOW </a:t>
            </a:r>
            <a:r>
              <a:rPr sz="3200" b="1" spc="-5" dirty="0">
                <a:solidFill>
                  <a:srgbClr val="184188"/>
                </a:solidFill>
                <a:latin typeface="Calibri"/>
                <a:cs typeface="Calibri"/>
              </a:rPr>
              <a:t>IT</a:t>
            </a:r>
            <a:r>
              <a:rPr sz="3200" b="1" spc="-75" dirty="0">
                <a:solidFill>
                  <a:srgbClr val="184188"/>
                </a:solidFill>
                <a:latin typeface="Calibri"/>
                <a:cs typeface="Calibri"/>
              </a:rPr>
              <a:t> </a:t>
            </a:r>
            <a:r>
              <a:rPr sz="3200" b="1" spc="-15" dirty="0">
                <a:solidFill>
                  <a:srgbClr val="184188"/>
                </a:solidFill>
                <a:latin typeface="Calibri"/>
                <a:cs typeface="Calibri"/>
              </a:rPr>
              <a:t>WORKS</a:t>
            </a:r>
            <a:endParaRPr sz="32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97723" y="1376172"/>
            <a:ext cx="1252727" cy="112013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468623" y="281940"/>
            <a:ext cx="1379220" cy="110794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945379" y="274320"/>
            <a:ext cx="1388364" cy="1114043"/>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796783" y="3753611"/>
            <a:ext cx="1107948" cy="112623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7796783" y="2557272"/>
            <a:ext cx="1153668" cy="1130808"/>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5390388" y="3761232"/>
            <a:ext cx="1124712" cy="1118616"/>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577583" y="3761232"/>
            <a:ext cx="1141476" cy="1118616"/>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6449567" y="275843"/>
            <a:ext cx="1063752" cy="1114043"/>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1815083" y="271272"/>
            <a:ext cx="1556004" cy="1104900"/>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281940" y="252984"/>
            <a:ext cx="1434084" cy="1112520"/>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727659" y="1495425"/>
            <a:ext cx="6718934" cy="304419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7575B"/>
                </a:solidFill>
                <a:latin typeface="Arial"/>
                <a:cs typeface="Arial"/>
              </a:rPr>
              <a:t>Our </a:t>
            </a:r>
            <a:r>
              <a:rPr sz="1800" b="1" spc="-5" dirty="0">
                <a:solidFill>
                  <a:srgbClr val="57575B"/>
                </a:solidFill>
                <a:latin typeface="Arial"/>
                <a:cs typeface="Arial"/>
              </a:rPr>
              <a:t>Impact </a:t>
            </a:r>
            <a:r>
              <a:rPr sz="1800" b="1" dirty="0">
                <a:solidFill>
                  <a:srgbClr val="57575B"/>
                </a:solidFill>
                <a:latin typeface="Arial"/>
                <a:cs typeface="Arial"/>
              </a:rPr>
              <a:t>to</a:t>
            </a:r>
            <a:r>
              <a:rPr sz="1800" b="1" spc="-10" dirty="0">
                <a:solidFill>
                  <a:srgbClr val="57575B"/>
                </a:solidFill>
                <a:latin typeface="Arial"/>
                <a:cs typeface="Arial"/>
              </a:rPr>
              <a:t> </a:t>
            </a:r>
            <a:r>
              <a:rPr sz="1800" b="1" spc="-5" dirty="0">
                <a:solidFill>
                  <a:srgbClr val="57575B"/>
                </a:solidFill>
                <a:latin typeface="Arial"/>
                <a:cs typeface="Arial"/>
              </a:rPr>
              <a:t>Date:</a:t>
            </a:r>
            <a:endParaRPr sz="1800">
              <a:latin typeface="Arial"/>
              <a:cs typeface="Arial"/>
            </a:endParaRPr>
          </a:p>
          <a:p>
            <a:pPr marL="12700" marR="5080">
              <a:lnSpc>
                <a:spcPct val="100000"/>
              </a:lnSpc>
              <a:buSzPct val="94444"/>
              <a:buChar char="•"/>
              <a:tabLst>
                <a:tab pos="93980" algn="l"/>
              </a:tabLst>
            </a:pPr>
            <a:r>
              <a:rPr sz="1800" spc="-5" dirty="0">
                <a:solidFill>
                  <a:srgbClr val="57575B"/>
                </a:solidFill>
                <a:latin typeface="Arial"/>
                <a:cs typeface="Arial"/>
              </a:rPr>
              <a:t>Number </a:t>
            </a:r>
            <a:r>
              <a:rPr sz="1800" dirty="0">
                <a:solidFill>
                  <a:srgbClr val="57575B"/>
                </a:solidFill>
                <a:latin typeface="Arial"/>
                <a:cs typeface="Arial"/>
              </a:rPr>
              <a:t>of </a:t>
            </a:r>
            <a:r>
              <a:rPr sz="1800" spc="-5" dirty="0">
                <a:solidFill>
                  <a:srgbClr val="57575B"/>
                </a:solidFill>
                <a:latin typeface="Arial"/>
                <a:cs typeface="Arial"/>
              </a:rPr>
              <a:t>lives impacted: 23 direct hires (88 including immediate  </a:t>
            </a:r>
            <a:r>
              <a:rPr sz="1800" spc="-10" dirty="0">
                <a:solidFill>
                  <a:srgbClr val="57575B"/>
                </a:solidFill>
                <a:latin typeface="Arial"/>
                <a:cs typeface="Arial"/>
              </a:rPr>
              <a:t>family)</a:t>
            </a:r>
            <a:endParaRPr sz="1800">
              <a:latin typeface="Arial"/>
              <a:cs typeface="Arial"/>
            </a:endParaRPr>
          </a:p>
          <a:p>
            <a:pPr marL="93345" indent="-80645">
              <a:lnSpc>
                <a:spcPct val="100000"/>
              </a:lnSpc>
              <a:buSzPct val="94444"/>
              <a:buChar char="•"/>
              <a:tabLst>
                <a:tab pos="93980" algn="l"/>
              </a:tabLst>
            </a:pPr>
            <a:r>
              <a:rPr sz="1800" spc="-5" dirty="0">
                <a:solidFill>
                  <a:srgbClr val="57575B"/>
                </a:solidFill>
                <a:latin typeface="Arial"/>
                <a:cs typeface="Arial"/>
              </a:rPr>
              <a:t>9 graduates </a:t>
            </a:r>
            <a:r>
              <a:rPr sz="1800" spc="-15" dirty="0">
                <a:solidFill>
                  <a:srgbClr val="57575B"/>
                </a:solidFill>
                <a:latin typeface="Arial"/>
                <a:cs typeface="Arial"/>
              </a:rPr>
              <a:t>who were </a:t>
            </a:r>
            <a:r>
              <a:rPr sz="1800" spc="-5" dirty="0">
                <a:solidFill>
                  <a:srgbClr val="57575B"/>
                </a:solidFill>
                <a:latin typeface="Arial"/>
                <a:cs typeface="Arial"/>
              </a:rPr>
              <a:t>able </a:t>
            </a:r>
            <a:r>
              <a:rPr sz="1800" dirty="0">
                <a:solidFill>
                  <a:srgbClr val="57575B"/>
                </a:solidFill>
                <a:latin typeface="Arial"/>
                <a:cs typeface="Arial"/>
              </a:rPr>
              <a:t>to </a:t>
            </a:r>
            <a:r>
              <a:rPr sz="1800" spc="-5" dirty="0">
                <a:solidFill>
                  <a:srgbClr val="57575B"/>
                </a:solidFill>
                <a:latin typeface="Arial"/>
                <a:cs typeface="Arial"/>
              </a:rPr>
              <a:t>transition into traditional</a:t>
            </a:r>
            <a:r>
              <a:rPr sz="1800" spc="204" dirty="0">
                <a:solidFill>
                  <a:srgbClr val="57575B"/>
                </a:solidFill>
                <a:latin typeface="Arial"/>
                <a:cs typeface="Arial"/>
              </a:rPr>
              <a:t> </a:t>
            </a:r>
            <a:r>
              <a:rPr sz="1800" spc="-10" dirty="0">
                <a:solidFill>
                  <a:srgbClr val="57575B"/>
                </a:solidFill>
                <a:latin typeface="Arial"/>
                <a:cs typeface="Arial"/>
              </a:rPr>
              <a:t>workforce</a:t>
            </a:r>
            <a:endParaRPr sz="1800">
              <a:latin typeface="Arial"/>
              <a:cs typeface="Arial"/>
            </a:endParaRPr>
          </a:p>
          <a:p>
            <a:pPr marL="93345" indent="-80645">
              <a:lnSpc>
                <a:spcPct val="100000"/>
              </a:lnSpc>
              <a:buSzPct val="94444"/>
              <a:buChar char="•"/>
              <a:tabLst>
                <a:tab pos="93980" algn="l"/>
              </a:tabLst>
            </a:pPr>
            <a:r>
              <a:rPr sz="1800" spc="-5" dirty="0">
                <a:solidFill>
                  <a:srgbClr val="57575B"/>
                </a:solidFill>
                <a:latin typeface="Arial"/>
                <a:cs typeface="Arial"/>
              </a:rPr>
              <a:t>All </a:t>
            </a:r>
            <a:r>
              <a:rPr sz="1800" dirty="0">
                <a:solidFill>
                  <a:srgbClr val="57575B"/>
                </a:solidFill>
                <a:latin typeface="Arial"/>
                <a:cs typeface="Arial"/>
              </a:rPr>
              <a:t>of </a:t>
            </a:r>
            <a:r>
              <a:rPr sz="1800" spc="-5" dirty="0">
                <a:solidFill>
                  <a:srgbClr val="57575B"/>
                </a:solidFill>
                <a:latin typeface="Arial"/>
                <a:cs typeface="Arial"/>
              </a:rPr>
              <a:t>our hires have avoided going back </a:t>
            </a:r>
            <a:r>
              <a:rPr sz="1800" dirty="0">
                <a:solidFill>
                  <a:srgbClr val="57575B"/>
                </a:solidFill>
                <a:latin typeface="Arial"/>
                <a:cs typeface="Arial"/>
              </a:rPr>
              <a:t>to </a:t>
            </a:r>
            <a:r>
              <a:rPr sz="1800" spc="-5" dirty="0">
                <a:solidFill>
                  <a:srgbClr val="57575B"/>
                </a:solidFill>
                <a:latin typeface="Arial"/>
                <a:cs typeface="Arial"/>
              </a:rPr>
              <a:t>shelter</a:t>
            </a:r>
            <a:r>
              <a:rPr sz="1800" spc="70" dirty="0">
                <a:solidFill>
                  <a:srgbClr val="57575B"/>
                </a:solidFill>
                <a:latin typeface="Arial"/>
                <a:cs typeface="Arial"/>
              </a:rPr>
              <a:t> </a:t>
            </a:r>
            <a:r>
              <a:rPr sz="1800" spc="-5" dirty="0">
                <a:solidFill>
                  <a:srgbClr val="57575B"/>
                </a:solidFill>
                <a:latin typeface="Arial"/>
                <a:cs typeface="Arial"/>
              </a:rPr>
              <a:t>living</a:t>
            </a:r>
            <a:endParaRPr sz="1800">
              <a:latin typeface="Arial"/>
              <a:cs typeface="Arial"/>
            </a:endParaRPr>
          </a:p>
          <a:p>
            <a:pPr marL="93345" indent="-80645">
              <a:lnSpc>
                <a:spcPct val="100000"/>
              </a:lnSpc>
              <a:buSzPct val="94444"/>
              <a:buChar char="•"/>
              <a:tabLst>
                <a:tab pos="93980" algn="l"/>
              </a:tabLst>
            </a:pPr>
            <a:r>
              <a:rPr sz="1800" spc="-5" dirty="0">
                <a:solidFill>
                  <a:srgbClr val="57575B"/>
                </a:solidFill>
                <a:latin typeface="Arial"/>
                <a:cs typeface="Arial"/>
              </a:rPr>
              <a:t>0% </a:t>
            </a:r>
            <a:r>
              <a:rPr sz="1800" dirty="0">
                <a:solidFill>
                  <a:srgbClr val="57575B"/>
                </a:solidFill>
                <a:latin typeface="Arial"/>
                <a:cs typeface="Arial"/>
              </a:rPr>
              <a:t>rate of</a:t>
            </a:r>
            <a:r>
              <a:rPr sz="1800" spc="-10" dirty="0">
                <a:solidFill>
                  <a:srgbClr val="57575B"/>
                </a:solidFill>
                <a:latin typeface="Arial"/>
                <a:cs typeface="Arial"/>
              </a:rPr>
              <a:t> </a:t>
            </a:r>
            <a:r>
              <a:rPr sz="1800" spc="-5" dirty="0">
                <a:solidFill>
                  <a:srgbClr val="57575B"/>
                </a:solidFill>
                <a:latin typeface="Arial"/>
                <a:cs typeface="Arial"/>
              </a:rPr>
              <a:t>recidivism</a:t>
            </a:r>
            <a:endParaRPr sz="1800">
              <a:latin typeface="Arial"/>
              <a:cs typeface="Arial"/>
            </a:endParaRPr>
          </a:p>
          <a:p>
            <a:pPr marL="93345" indent="-80645">
              <a:lnSpc>
                <a:spcPct val="100000"/>
              </a:lnSpc>
              <a:spcBef>
                <a:spcPts val="5"/>
              </a:spcBef>
              <a:buSzPct val="94444"/>
              <a:buChar char="•"/>
              <a:tabLst>
                <a:tab pos="93980" algn="l"/>
              </a:tabLst>
            </a:pPr>
            <a:r>
              <a:rPr sz="1800" spc="-5" dirty="0">
                <a:solidFill>
                  <a:srgbClr val="57575B"/>
                </a:solidFill>
                <a:latin typeface="Arial"/>
                <a:cs typeface="Arial"/>
              </a:rPr>
              <a:t>Improved credit score </a:t>
            </a:r>
            <a:r>
              <a:rPr sz="1800" dirty="0">
                <a:solidFill>
                  <a:srgbClr val="57575B"/>
                </a:solidFill>
                <a:latin typeface="Arial"/>
                <a:cs typeface="Arial"/>
              </a:rPr>
              <a:t>to </a:t>
            </a:r>
            <a:r>
              <a:rPr sz="1800" spc="-5" dirty="0">
                <a:solidFill>
                  <a:srgbClr val="57575B"/>
                </a:solidFill>
                <a:latin typeface="Arial"/>
                <a:cs typeface="Arial"/>
              </a:rPr>
              <a:t>allow </a:t>
            </a:r>
            <a:r>
              <a:rPr sz="1800" dirty="0">
                <a:solidFill>
                  <a:srgbClr val="57575B"/>
                </a:solidFill>
                <a:latin typeface="Arial"/>
                <a:cs typeface="Arial"/>
              </a:rPr>
              <a:t>for </a:t>
            </a:r>
            <a:r>
              <a:rPr sz="1800" spc="-5" dirty="0">
                <a:solidFill>
                  <a:srgbClr val="57575B"/>
                </a:solidFill>
                <a:latin typeface="Arial"/>
                <a:cs typeface="Arial"/>
              </a:rPr>
              <a:t>car or education</a:t>
            </a:r>
            <a:r>
              <a:rPr sz="1800" spc="55" dirty="0">
                <a:solidFill>
                  <a:srgbClr val="57575B"/>
                </a:solidFill>
                <a:latin typeface="Arial"/>
                <a:cs typeface="Arial"/>
              </a:rPr>
              <a:t> </a:t>
            </a:r>
            <a:r>
              <a:rPr sz="1800" spc="-5" dirty="0">
                <a:solidFill>
                  <a:srgbClr val="57575B"/>
                </a:solidFill>
                <a:latin typeface="Arial"/>
                <a:cs typeface="Arial"/>
              </a:rPr>
              <a:t>loans</a:t>
            </a:r>
            <a:endParaRPr sz="1800">
              <a:latin typeface="Arial"/>
              <a:cs typeface="Arial"/>
            </a:endParaRPr>
          </a:p>
          <a:p>
            <a:pPr marL="93345" indent="-80645">
              <a:lnSpc>
                <a:spcPct val="100000"/>
              </a:lnSpc>
              <a:buSzPct val="94444"/>
              <a:buChar char="•"/>
              <a:tabLst>
                <a:tab pos="93980" algn="l"/>
              </a:tabLst>
            </a:pPr>
            <a:r>
              <a:rPr sz="1800" spc="-5" dirty="0">
                <a:solidFill>
                  <a:srgbClr val="57575B"/>
                </a:solidFill>
                <a:latin typeface="Arial"/>
                <a:cs typeface="Arial"/>
              </a:rPr>
              <a:t>100% </a:t>
            </a:r>
            <a:r>
              <a:rPr sz="1800" spc="-10" dirty="0">
                <a:solidFill>
                  <a:srgbClr val="57575B"/>
                </a:solidFill>
                <a:latin typeface="Arial"/>
                <a:cs typeface="Arial"/>
              </a:rPr>
              <a:t>repayment </a:t>
            </a:r>
            <a:r>
              <a:rPr sz="1800" dirty="0">
                <a:solidFill>
                  <a:srgbClr val="57575B"/>
                </a:solidFill>
                <a:latin typeface="Arial"/>
                <a:cs typeface="Arial"/>
              </a:rPr>
              <a:t>of</a:t>
            </a:r>
            <a:r>
              <a:rPr sz="1800" spc="55" dirty="0">
                <a:solidFill>
                  <a:srgbClr val="57575B"/>
                </a:solidFill>
                <a:latin typeface="Arial"/>
                <a:cs typeface="Arial"/>
              </a:rPr>
              <a:t> </a:t>
            </a:r>
            <a:r>
              <a:rPr sz="1800" spc="-5" dirty="0">
                <a:solidFill>
                  <a:srgbClr val="57575B"/>
                </a:solidFill>
                <a:latin typeface="Arial"/>
                <a:cs typeface="Arial"/>
              </a:rPr>
              <a:t>micro-loans</a:t>
            </a:r>
            <a:endParaRPr sz="1800">
              <a:latin typeface="Arial"/>
              <a:cs typeface="Arial"/>
            </a:endParaRPr>
          </a:p>
          <a:p>
            <a:pPr marL="93345" indent="-80645">
              <a:lnSpc>
                <a:spcPct val="100000"/>
              </a:lnSpc>
              <a:buSzPct val="94444"/>
              <a:buChar char="•"/>
              <a:tabLst>
                <a:tab pos="93980" algn="l"/>
              </a:tabLst>
            </a:pPr>
            <a:r>
              <a:rPr sz="1800" spc="-5" dirty="0">
                <a:solidFill>
                  <a:srgbClr val="57575B"/>
                </a:solidFill>
                <a:latin typeface="Arial"/>
                <a:cs typeface="Arial"/>
              </a:rPr>
              <a:t>Overall improvement in quality </a:t>
            </a:r>
            <a:r>
              <a:rPr sz="1800" dirty="0">
                <a:solidFill>
                  <a:srgbClr val="57575B"/>
                </a:solidFill>
                <a:latin typeface="Arial"/>
                <a:cs typeface="Arial"/>
              </a:rPr>
              <a:t>of</a:t>
            </a:r>
            <a:r>
              <a:rPr sz="1800" spc="35" dirty="0">
                <a:solidFill>
                  <a:srgbClr val="57575B"/>
                </a:solidFill>
                <a:latin typeface="Arial"/>
                <a:cs typeface="Arial"/>
              </a:rPr>
              <a:t> </a:t>
            </a:r>
            <a:r>
              <a:rPr sz="1800" spc="-5" dirty="0">
                <a:solidFill>
                  <a:srgbClr val="57575B"/>
                </a:solidFill>
                <a:latin typeface="Arial"/>
                <a:cs typeface="Arial"/>
              </a:rPr>
              <a:t>life</a:t>
            </a:r>
            <a:endParaRPr sz="1800">
              <a:latin typeface="Arial"/>
              <a:cs typeface="Arial"/>
            </a:endParaRPr>
          </a:p>
          <a:p>
            <a:pPr marL="93345" indent="-80645">
              <a:lnSpc>
                <a:spcPct val="100000"/>
              </a:lnSpc>
              <a:buSzPct val="94444"/>
              <a:buChar char="•"/>
              <a:tabLst>
                <a:tab pos="93980" algn="l"/>
              </a:tabLst>
            </a:pPr>
            <a:r>
              <a:rPr sz="1800" spc="-5" dirty="0">
                <a:solidFill>
                  <a:srgbClr val="57575B"/>
                </a:solidFill>
                <a:latin typeface="Arial"/>
                <a:cs typeface="Arial"/>
              </a:rPr>
              <a:t>Stronger family</a:t>
            </a:r>
            <a:r>
              <a:rPr sz="1800" spc="5" dirty="0">
                <a:solidFill>
                  <a:srgbClr val="57575B"/>
                </a:solidFill>
                <a:latin typeface="Arial"/>
                <a:cs typeface="Arial"/>
              </a:rPr>
              <a:t> </a:t>
            </a:r>
            <a:r>
              <a:rPr sz="1800" spc="-5" dirty="0">
                <a:solidFill>
                  <a:srgbClr val="57575B"/>
                </a:solidFill>
                <a:latin typeface="Arial"/>
                <a:cs typeface="Arial"/>
              </a:rPr>
              <a:t>units</a:t>
            </a:r>
            <a:endParaRPr sz="1800">
              <a:latin typeface="Arial"/>
              <a:cs typeface="Arial"/>
            </a:endParaRPr>
          </a:p>
          <a:p>
            <a:pPr marL="93345" indent="-80645">
              <a:lnSpc>
                <a:spcPct val="100000"/>
              </a:lnSpc>
              <a:buSzPct val="94444"/>
              <a:buChar char="•"/>
              <a:tabLst>
                <a:tab pos="93980" algn="l"/>
              </a:tabLst>
            </a:pPr>
            <a:r>
              <a:rPr sz="1800" spc="-5" dirty="0">
                <a:solidFill>
                  <a:srgbClr val="57575B"/>
                </a:solidFill>
                <a:latin typeface="Arial"/>
                <a:cs typeface="Arial"/>
              </a:rPr>
              <a:t>Household income raised by</a:t>
            </a:r>
            <a:r>
              <a:rPr sz="1800" spc="30" dirty="0">
                <a:solidFill>
                  <a:srgbClr val="57575B"/>
                </a:solidFill>
                <a:latin typeface="Arial"/>
                <a:cs typeface="Arial"/>
              </a:rPr>
              <a:t> </a:t>
            </a:r>
            <a:r>
              <a:rPr sz="1800" spc="-5" dirty="0">
                <a:solidFill>
                  <a:srgbClr val="57575B"/>
                </a:solidFill>
                <a:latin typeface="Arial"/>
                <a:cs typeface="Arial"/>
              </a:rPr>
              <a:t>$1,254</a:t>
            </a:r>
            <a:endParaRPr sz="1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150416" y="1051686"/>
            <a:ext cx="6659880" cy="116903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57575B"/>
                </a:solidFill>
                <a:latin typeface="Arial"/>
                <a:cs typeface="Arial"/>
              </a:rPr>
              <a:t>We </a:t>
            </a:r>
            <a:r>
              <a:rPr sz="1500" spc="-5" dirty="0">
                <a:solidFill>
                  <a:srgbClr val="57575B"/>
                </a:solidFill>
                <a:latin typeface="Arial"/>
                <a:cs typeface="Arial"/>
              </a:rPr>
              <a:t>collect graffiti once </a:t>
            </a:r>
            <a:r>
              <a:rPr sz="1500" dirty="0">
                <a:solidFill>
                  <a:srgbClr val="57575B"/>
                </a:solidFill>
                <a:latin typeface="Arial"/>
                <a:cs typeface="Arial"/>
              </a:rPr>
              <a:t>it crumbles </a:t>
            </a:r>
            <a:r>
              <a:rPr sz="1500" spc="-10" dirty="0">
                <a:solidFill>
                  <a:srgbClr val="57575B"/>
                </a:solidFill>
                <a:latin typeface="Arial"/>
                <a:cs typeface="Arial"/>
              </a:rPr>
              <a:t>off </a:t>
            </a:r>
            <a:r>
              <a:rPr sz="1500" dirty="0">
                <a:solidFill>
                  <a:srgbClr val="57575B"/>
                </a:solidFill>
                <a:latin typeface="Arial"/>
                <a:cs typeface="Arial"/>
              </a:rPr>
              <a:t>the </a:t>
            </a:r>
            <a:r>
              <a:rPr sz="1500" spc="-5" dirty="0">
                <a:solidFill>
                  <a:srgbClr val="57575B"/>
                </a:solidFill>
                <a:latin typeface="Arial"/>
                <a:cs typeface="Arial"/>
              </a:rPr>
              <a:t>walls in </a:t>
            </a:r>
            <a:r>
              <a:rPr sz="1500" dirty="0">
                <a:solidFill>
                  <a:srgbClr val="57575B"/>
                </a:solidFill>
                <a:latin typeface="Arial"/>
                <a:cs typeface="Arial"/>
              </a:rPr>
              <a:t>Detroit. </a:t>
            </a:r>
            <a:r>
              <a:rPr sz="1500" spc="-5" dirty="0">
                <a:solidFill>
                  <a:srgbClr val="57575B"/>
                </a:solidFill>
                <a:latin typeface="Arial"/>
                <a:cs typeface="Arial"/>
              </a:rPr>
              <a:t>Through a </a:t>
            </a:r>
            <a:r>
              <a:rPr sz="1500" dirty="0">
                <a:solidFill>
                  <a:srgbClr val="57575B"/>
                </a:solidFill>
                <a:latin typeface="Arial"/>
                <a:cs typeface="Arial"/>
              </a:rPr>
              <a:t>special  trade secret process, </a:t>
            </a:r>
            <a:r>
              <a:rPr sz="1500" spc="-10" dirty="0">
                <a:solidFill>
                  <a:srgbClr val="57575B"/>
                </a:solidFill>
                <a:latin typeface="Arial"/>
                <a:cs typeface="Arial"/>
              </a:rPr>
              <a:t>we </a:t>
            </a:r>
            <a:r>
              <a:rPr sz="1500" spc="-5" dirty="0">
                <a:solidFill>
                  <a:srgbClr val="57575B"/>
                </a:solidFill>
                <a:latin typeface="Arial"/>
                <a:cs typeface="Arial"/>
              </a:rPr>
              <a:t>are able </a:t>
            </a:r>
            <a:r>
              <a:rPr sz="1500" dirty="0">
                <a:solidFill>
                  <a:srgbClr val="57575B"/>
                </a:solidFill>
                <a:latin typeface="Arial"/>
                <a:cs typeface="Arial"/>
              </a:rPr>
              <a:t>to </a:t>
            </a:r>
            <a:r>
              <a:rPr sz="1500" spc="-5" dirty="0">
                <a:solidFill>
                  <a:srgbClr val="57575B"/>
                </a:solidFill>
                <a:latin typeface="Arial"/>
                <a:cs typeface="Arial"/>
              </a:rPr>
              <a:t>reveal </a:t>
            </a:r>
            <a:r>
              <a:rPr sz="1500" dirty="0">
                <a:solidFill>
                  <a:srgbClr val="57575B"/>
                </a:solidFill>
                <a:latin typeface="Arial"/>
                <a:cs typeface="Arial"/>
              </a:rPr>
              <a:t>the </a:t>
            </a:r>
            <a:r>
              <a:rPr sz="1500" spc="-5" dirty="0">
                <a:solidFill>
                  <a:srgbClr val="57575B"/>
                </a:solidFill>
                <a:latin typeface="Arial"/>
                <a:cs typeface="Arial"/>
              </a:rPr>
              <a:t>layers </a:t>
            </a:r>
            <a:r>
              <a:rPr sz="1500" dirty="0">
                <a:solidFill>
                  <a:srgbClr val="57575B"/>
                </a:solidFill>
                <a:latin typeface="Arial"/>
                <a:cs typeface="Arial"/>
              </a:rPr>
              <a:t>that </a:t>
            </a:r>
            <a:r>
              <a:rPr sz="1500" spc="-5" dirty="0">
                <a:solidFill>
                  <a:srgbClr val="57575B"/>
                </a:solidFill>
                <a:latin typeface="Arial"/>
                <a:cs typeface="Arial"/>
              </a:rPr>
              <a:t>make up a </a:t>
            </a:r>
            <a:r>
              <a:rPr sz="1500" dirty="0">
                <a:solidFill>
                  <a:srgbClr val="57575B"/>
                </a:solidFill>
                <a:latin typeface="Arial"/>
                <a:cs typeface="Arial"/>
              </a:rPr>
              <a:t>particular  piece of </a:t>
            </a:r>
            <a:r>
              <a:rPr sz="1500" spc="-5" dirty="0">
                <a:solidFill>
                  <a:srgbClr val="57575B"/>
                </a:solidFill>
                <a:latin typeface="Arial"/>
                <a:cs typeface="Arial"/>
              </a:rPr>
              <a:t>graffiti and </a:t>
            </a:r>
            <a:r>
              <a:rPr sz="1500" dirty="0">
                <a:solidFill>
                  <a:srgbClr val="57575B"/>
                </a:solidFill>
                <a:latin typeface="Arial"/>
                <a:cs typeface="Arial"/>
              </a:rPr>
              <a:t>turn it into </a:t>
            </a:r>
            <a:r>
              <a:rPr sz="1500" spc="-5" dirty="0">
                <a:solidFill>
                  <a:srgbClr val="57575B"/>
                </a:solidFill>
                <a:latin typeface="Arial"/>
                <a:cs typeface="Arial"/>
              </a:rPr>
              <a:t>wearable </a:t>
            </a:r>
            <a:r>
              <a:rPr sz="1500" dirty="0">
                <a:solidFill>
                  <a:srgbClr val="57575B"/>
                </a:solidFill>
                <a:latin typeface="Arial"/>
                <a:cs typeface="Arial"/>
              </a:rPr>
              <a:t>art. </a:t>
            </a:r>
            <a:r>
              <a:rPr sz="1500" spc="-5" dirty="0">
                <a:solidFill>
                  <a:srgbClr val="57575B"/>
                </a:solidFill>
                <a:latin typeface="Arial"/>
                <a:cs typeface="Arial"/>
              </a:rPr>
              <a:t>The </a:t>
            </a:r>
            <a:r>
              <a:rPr sz="1500" dirty="0">
                <a:solidFill>
                  <a:srgbClr val="57575B"/>
                </a:solidFill>
                <a:latin typeface="Arial"/>
                <a:cs typeface="Arial"/>
              </a:rPr>
              <a:t>ladies </a:t>
            </a:r>
            <a:r>
              <a:rPr sz="1500" spc="-10" dirty="0">
                <a:solidFill>
                  <a:srgbClr val="57575B"/>
                </a:solidFill>
                <a:latin typeface="Arial"/>
                <a:cs typeface="Arial"/>
              </a:rPr>
              <a:t>we </a:t>
            </a:r>
            <a:r>
              <a:rPr sz="1500" dirty="0">
                <a:solidFill>
                  <a:srgbClr val="57575B"/>
                </a:solidFill>
                <a:latin typeface="Arial"/>
                <a:cs typeface="Arial"/>
              </a:rPr>
              <a:t>hire </a:t>
            </a:r>
            <a:r>
              <a:rPr sz="1500" spc="-10" dirty="0">
                <a:solidFill>
                  <a:srgbClr val="57575B"/>
                </a:solidFill>
                <a:latin typeface="Arial"/>
                <a:cs typeface="Arial"/>
              </a:rPr>
              <a:t>have </a:t>
            </a:r>
            <a:r>
              <a:rPr sz="1500" dirty="0">
                <a:solidFill>
                  <a:srgbClr val="57575B"/>
                </a:solidFill>
                <a:latin typeface="Arial"/>
                <a:cs typeface="Arial"/>
              </a:rPr>
              <a:t>complete  </a:t>
            </a:r>
            <a:r>
              <a:rPr sz="1500" spc="-5" dirty="0">
                <a:solidFill>
                  <a:srgbClr val="57575B"/>
                </a:solidFill>
                <a:latin typeface="Arial"/>
                <a:cs typeface="Arial"/>
              </a:rPr>
              <a:t>creative </a:t>
            </a:r>
            <a:r>
              <a:rPr sz="1500" dirty="0">
                <a:solidFill>
                  <a:srgbClr val="57575B"/>
                </a:solidFill>
                <a:latin typeface="Arial"/>
                <a:cs typeface="Arial"/>
              </a:rPr>
              <a:t>freedom to </a:t>
            </a:r>
            <a:r>
              <a:rPr sz="1500" spc="-5" dirty="0">
                <a:solidFill>
                  <a:srgbClr val="57575B"/>
                </a:solidFill>
                <a:latin typeface="Arial"/>
                <a:cs typeface="Arial"/>
              </a:rPr>
              <a:t>express </a:t>
            </a:r>
            <a:r>
              <a:rPr sz="1500" dirty="0">
                <a:solidFill>
                  <a:srgbClr val="57575B"/>
                </a:solidFill>
                <a:latin typeface="Arial"/>
                <a:cs typeface="Arial"/>
              </a:rPr>
              <a:t>their </a:t>
            </a:r>
            <a:r>
              <a:rPr sz="1500" spc="-5" dirty="0">
                <a:solidFill>
                  <a:srgbClr val="57575B"/>
                </a:solidFill>
                <a:latin typeface="Arial"/>
                <a:cs typeface="Arial"/>
              </a:rPr>
              <a:t>vision </a:t>
            </a:r>
            <a:r>
              <a:rPr sz="1500" dirty="0">
                <a:solidFill>
                  <a:srgbClr val="57575B"/>
                </a:solidFill>
                <a:latin typeface="Arial"/>
                <a:cs typeface="Arial"/>
              </a:rPr>
              <a:t>and </a:t>
            </a:r>
            <a:r>
              <a:rPr sz="1500" spc="-5" dirty="0">
                <a:solidFill>
                  <a:srgbClr val="57575B"/>
                </a:solidFill>
                <a:latin typeface="Arial"/>
                <a:cs typeface="Arial"/>
              </a:rPr>
              <a:t>voices </a:t>
            </a:r>
            <a:r>
              <a:rPr sz="1500" dirty="0">
                <a:solidFill>
                  <a:srgbClr val="57575B"/>
                </a:solidFill>
                <a:latin typeface="Arial"/>
                <a:cs typeface="Arial"/>
              </a:rPr>
              <a:t>through </a:t>
            </a:r>
            <a:r>
              <a:rPr sz="1500" spc="-5" dirty="0">
                <a:solidFill>
                  <a:srgbClr val="57575B"/>
                </a:solidFill>
                <a:latin typeface="Arial"/>
                <a:cs typeface="Arial"/>
              </a:rPr>
              <a:t>each </a:t>
            </a:r>
            <a:r>
              <a:rPr sz="1500" dirty="0">
                <a:solidFill>
                  <a:srgbClr val="57575B"/>
                </a:solidFill>
                <a:latin typeface="Arial"/>
                <a:cs typeface="Arial"/>
              </a:rPr>
              <a:t>piece </a:t>
            </a:r>
            <a:r>
              <a:rPr sz="1500" spc="-5" dirty="0">
                <a:solidFill>
                  <a:srgbClr val="57575B"/>
                </a:solidFill>
                <a:latin typeface="Arial"/>
                <a:cs typeface="Arial"/>
              </a:rPr>
              <a:t>by  </a:t>
            </a:r>
            <a:r>
              <a:rPr sz="1500" dirty="0">
                <a:solidFill>
                  <a:srgbClr val="57575B"/>
                </a:solidFill>
                <a:latin typeface="Arial"/>
                <a:cs typeface="Arial"/>
              </a:rPr>
              <a:t>selecting the design </a:t>
            </a:r>
            <a:r>
              <a:rPr sz="1500" spc="-5" dirty="0">
                <a:solidFill>
                  <a:srgbClr val="57575B"/>
                </a:solidFill>
                <a:latin typeface="Arial"/>
                <a:cs typeface="Arial"/>
              </a:rPr>
              <a:t>and </a:t>
            </a:r>
            <a:r>
              <a:rPr sz="1500" dirty="0">
                <a:solidFill>
                  <a:srgbClr val="57575B"/>
                </a:solidFill>
                <a:latin typeface="Arial"/>
                <a:cs typeface="Arial"/>
              </a:rPr>
              <a:t>color patterns. </a:t>
            </a:r>
            <a:r>
              <a:rPr sz="1500" spc="-5" dirty="0">
                <a:solidFill>
                  <a:srgbClr val="57575B"/>
                </a:solidFill>
                <a:latin typeface="Arial"/>
                <a:cs typeface="Arial"/>
              </a:rPr>
              <a:t>Each </a:t>
            </a:r>
            <a:r>
              <a:rPr sz="1500" dirty="0">
                <a:solidFill>
                  <a:srgbClr val="57575B"/>
                </a:solidFill>
                <a:latin typeface="Arial"/>
                <a:cs typeface="Arial"/>
              </a:rPr>
              <a:t>piece </a:t>
            </a:r>
            <a:r>
              <a:rPr sz="1500" spc="-5" dirty="0">
                <a:solidFill>
                  <a:srgbClr val="57575B"/>
                </a:solidFill>
                <a:latin typeface="Arial"/>
                <a:cs typeface="Arial"/>
              </a:rPr>
              <a:t>is </a:t>
            </a:r>
            <a:r>
              <a:rPr sz="1500" dirty="0">
                <a:solidFill>
                  <a:srgbClr val="57575B"/>
                </a:solidFill>
                <a:latin typeface="Arial"/>
                <a:cs typeface="Arial"/>
              </a:rPr>
              <a:t>truly</a:t>
            </a:r>
            <a:r>
              <a:rPr sz="1500" spc="-180" dirty="0">
                <a:solidFill>
                  <a:srgbClr val="57575B"/>
                </a:solidFill>
                <a:latin typeface="Arial"/>
                <a:cs typeface="Arial"/>
              </a:rPr>
              <a:t> </a:t>
            </a:r>
            <a:r>
              <a:rPr sz="1500" spc="5" dirty="0">
                <a:solidFill>
                  <a:srgbClr val="57575B"/>
                </a:solidFill>
                <a:latin typeface="Arial"/>
                <a:cs typeface="Arial"/>
              </a:rPr>
              <a:t>one-of-a-kind.</a:t>
            </a:r>
            <a:endParaRPr sz="1500">
              <a:latin typeface="Arial"/>
              <a:cs typeface="Arial"/>
            </a:endParaRPr>
          </a:p>
        </p:txBody>
      </p:sp>
      <p:sp>
        <p:nvSpPr>
          <p:cNvPr id="5" name="object 5"/>
          <p:cNvSpPr/>
          <p:nvPr/>
        </p:nvSpPr>
        <p:spPr>
          <a:xfrm>
            <a:off x="1289303" y="3393947"/>
            <a:ext cx="1834896" cy="137617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675127" y="2867914"/>
            <a:ext cx="532130" cy="417830"/>
          </a:xfrm>
          <a:custGeom>
            <a:avLst/>
            <a:gdLst/>
            <a:ahLst/>
            <a:cxnLst/>
            <a:rect l="l" t="t" r="r" b="b"/>
            <a:pathLst>
              <a:path w="532130" h="417829">
                <a:moveTo>
                  <a:pt x="282448" y="0"/>
                </a:moveTo>
                <a:lnTo>
                  <a:pt x="325755" y="81406"/>
                </a:lnTo>
                <a:lnTo>
                  <a:pt x="0" y="255016"/>
                </a:lnTo>
                <a:lnTo>
                  <a:pt x="86741" y="417830"/>
                </a:lnTo>
                <a:lnTo>
                  <a:pt x="412623" y="244348"/>
                </a:lnTo>
                <a:lnTo>
                  <a:pt x="480787" y="244348"/>
                </a:lnTo>
                <a:lnTo>
                  <a:pt x="532130" y="76200"/>
                </a:lnTo>
                <a:lnTo>
                  <a:pt x="282448" y="0"/>
                </a:lnTo>
                <a:close/>
              </a:path>
              <a:path w="532130" h="417829">
                <a:moveTo>
                  <a:pt x="480787" y="244348"/>
                </a:moveTo>
                <a:lnTo>
                  <a:pt x="412623" y="244348"/>
                </a:lnTo>
                <a:lnTo>
                  <a:pt x="455930" y="325755"/>
                </a:lnTo>
                <a:lnTo>
                  <a:pt x="480787" y="244348"/>
                </a:lnTo>
                <a:close/>
              </a:path>
            </a:pathLst>
          </a:custGeom>
          <a:solidFill>
            <a:srgbClr val="FCB84D"/>
          </a:solidFill>
        </p:spPr>
        <p:txBody>
          <a:bodyPr wrap="square" lIns="0" tIns="0" rIns="0" bIns="0" rtlCol="0"/>
          <a:lstStyle/>
          <a:p>
            <a:endParaRPr/>
          </a:p>
        </p:txBody>
      </p:sp>
      <p:sp>
        <p:nvSpPr>
          <p:cNvPr id="7" name="object 7"/>
          <p:cNvSpPr/>
          <p:nvPr/>
        </p:nvSpPr>
        <p:spPr>
          <a:xfrm>
            <a:off x="2675127" y="2867914"/>
            <a:ext cx="532130" cy="417830"/>
          </a:xfrm>
          <a:custGeom>
            <a:avLst/>
            <a:gdLst/>
            <a:ahLst/>
            <a:cxnLst/>
            <a:rect l="l" t="t" r="r" b="b"/>
            <a:pathLst>
              <a:path w="532130" h="417829">
                <a:moveTo>
                  <a:pt x="0" y="255016"/>
                </a:moveTo>
                <a:lnTo>
                  <a:pt x="325755" y="81406"/>
                </a:lnTo>
                <a:lnTo>
                  <a:pt x="282448" y="0"/>
                </a:lnTo>
                <a:lnTo>
                  <a:pt x="532130" y="76200"/>
                </a:lnTo>
                <a:lnTo>
                  <a:pt x="455930" y="325755"/>
                </a:lnTo>
                <a:lnTo>
                  <a:pt x="412623" y="244348"/>
                </a:lnTo>
                <a:lnTo>
                  <a:pt x="86741" y="417830"/>
                </a:lnTo>
                <a:lnTo>
                  <a:pt x="0" y="255016"/>
                </a:lnTo>
                <a:close/>
              </a:path>
            </a:pathLst>
          </a:custGeom>
          <a:ln w="25400">
            <a:solidFill>
              <a:srgbClr val="B98636"/>
            </a:solidFill>
          </a:ln>
        </p:spPr>
        <p:txBody>
          <a:bodyPr wrap="square" lIns="0" tIns="0" rIns="0" bIns="0" rtlCol="0"/>
          <a:lstStyle/>
          <a:p>
            <a:endParaRPr/>
          </a:p>
        </p:txBody>
      </p:sp>
      <p:sp>
        <p:nvSpPr>
          <p:cNvPr id="8" name="object 8"/>
          <p:cNvSpPr/>
          <p:nvPr/>
        </p:nvSpPr>
        <p:spPr>
          <a:xfrm>
            <a:off x="6096000" y="3393947"/>
            <a:ext cx="1905000" cy="137617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74867" y="2910585"/>
            <a:ext cx="500380" cy="381635"/>
          </a:xfrm>
          <a:custGeom>
            <a:avLst/>
            <a:gdLst/>
            <a:ahLst/>
            <a:cxnLst/>
            <a:rect l="l" t="t" r="r" b="b"/>
            <a:pathLst>
              <a:path w="500379" h="381635">
                <a:moveTo>
                  <a:pt x="75184" y="0"/>
                </a:moveTo>
                <a:lnTo>
                  <a:pt x="0" y="154177"/>
                </a:lnTo>
                <a:lnTo>
                  <a:pt x="308229" y="304419"/>
                </a:lnTo>
                <a:lnTo>
                  <a:pt x="270637" y="381507"/>
                </a:lnTo>
                <a:lnTo>
                  <a:pt x="499872" y="302513"/>
                </a:lnTo>
                <a:lnTo>
                  <a:pt x="447442" y="150368"/>
                </a:lnTo>
                <a:lnTo>
                  <a:pt x="383413" y="150368"/>
                </a:lnTo>
                <a:lnTo>
                  <a:pt x="75184" y="0"/>
                </a:lnTo>
                <a:close/>
              </a:path>
              <a:path w="500379" h="381635">
                <a:moveTo>
                  <a:pt x="420878" y="73278"/>
                </a:moveTo>
                <a:lnTo>
                  <a:pt x="383413" y="150368"/>
                </a:lnTo>
                <a:lnTo>
                  <a:pt x="447442" y="150368"/>
                </a:lnTo>
                <a:lnTo>
                  <a:pt x="420878" y="73278"/>
                </a:lnTo>
                <a:close/>
              </a:path>
            </a:pathLst>
          </a:custGeom>
          <a:solidFill>
            <a:srgbClr val="FCB84D"/>
          </a:solidFill>
        </p:spPr>
        <p:txBody>
          <a:bodyPr wrap="square" lIns="0" tIns="0" rIns="0" bIns="0" rtlCol="0"/>
          <a:lstStyle/>
          <a:p>
            <a:endParaRPr/>
          </a:p>
        </p:txBody>
      </p:sp>
      <p:sp>
        <p:nvSpPr>
          <p:cNvPr id="10" name="object 10"/>
          <p:cNvSpPr/>
          <p:nvPr/>
        </p:nvSpPr>
        <p:spPr>
          <a:xfrm>
            <a:off x="5674867" y="2910585"/>
            <a:ext cx="500380" cy="381635"/>
          </a:xfrm>
          <a:custGeom>
            <a:avLst/>
            <a:gdLst/>
            <a:ahLst/>
            <a:cxnLst/>
            <a:rect l="l" t="t" r="r" b="b"/>
            <a:pathLst>
              <a:path w="500379" h="381635">
                <a:moveTo>
                  <a:pt x="75184" y="0"/>
                </a:moveTo>
                <a:lnTo>
                  <a:pt x="383413" y="150368"/>
                </a:lnTo>
                <a:lnTo>
                  <a:pt x="420878" y="73278"/>
                </a:lnTo>
                <a:lnTo>
                  <a:pt x="499872" y="302513"/>
                </a:lnTo>
                <a:lnTo>
                  <a:pt x="270637" y="381507"/>
                </a:lnTo>
                <a:lnTo>
                  <a:pt x="308229" y="304419"/>
                </a:lnTo>
                <a:lnTo>
                  <a:pt x="0" y="154177"/>
                </a:lnTo>
                <a:lnTo>
                  <a:pt x="75184" y="0"/>
                </a:lnTo>
                <a:close/>
              </a:path>
            </a:pathLst>
          </a:custGeom>
          <a:ln w="25400">
            <a:solidFill>
              <a:srgbClr val="B98636"/>
            </a:solidFill>
          </a:ln>
        </p:spPr>
        <p:txBody>
          <a:bodyPr wrap="square" lIns="0" tIns="0" rIns="0" bIns="0" rtlCol="0"/>
          <a:lstStyle/>
          <a:p>
            <a:endParaRPr/>
          </a:p>
        </p:txBody>
      </p:sp>
      <p:sp>
        <p:nvSpPr>
          <p:cNvPr id="11" name="object 11"/>
          <p:cNvSpPr/>
          <p:nvPr/>
        </p:nvSpPr>
        <p:spPr>
          <a:xfrm>
            <a:off x="3704844" y="2406410"/>
            <a:ext cx="1758203" cy="1421877"/>
          </a:xfrm>
          <a:prstGeom prst="rect">
            <a:avLst/>
          </a:prstGeom>
          <a:blipFill>
            <a:blip r:embed="rId6"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838911" y="414604"/>
            <a:ext cx="7163434"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184188"/>
                </a:solidFill>
                <a:latin typeface="Calibri"/>
                <a:cs typeface="Calibri"/>
              </a:rPr>
              <a:t>OUR </a:t>
            </a:r>
            <a:r>
              <a:rPr sz="2800" b="1" spc="-25" dirty="0">
                <a:solidFill>
                  <a:srgbClr val="184188"/>
                </a:solidFill>
                <a:latin typeface="Calibri"/>
                <a:cs typeface="Calibri"/>
              </a:rPr>
              <a:t>PRODUCT: </a:t>
            </a:r>
            <a:r>
              <a:rPr sz="2800" b="1" spc="-15" dirty="0">
                <a:solidFill>
                  <a:srgbClr val="184188"/>
                </a:solidFill>
                <a:latin typeface="Calibri"/>
                <a:cs typeface="Calibri"/>
              </a:rPr>
              <a:t>JEWELRY </a:t>
            </a:r>
            <a:r>
              <a:rPr sz="2800" b="1" spc="-10" dirty="0">
                <a:solidFill>
                  <a:srgbClr val="184188"/>
                </a:solidFill>
                <a:latin typeface="Calibri"/>
                <a:cs typeface="Calibri"/>
              </a:rPr>
              <a:t>FROM </a:t>
            </a:r>
            <a:r>
              <a:rPr sz="2800" b="1" spc="-30" dirty="0">
                <a:solidFill>
                  <a:srgbClr val="184188"/>
                </a:solidFill>
                <a:latin typeface="Calibri"/>
                <a:cs typeface="Calibri"/>
              </a:rPr>
              <a:t>FALLEN</a:t>
            </a:r>
            <a:r>
              <a:rPr sz="2800" b="1" spc="85" dirty="0">
                <a:solidFill>
                  <a:srgbClr val="184188"/>
                </a:solidFill>
                <a:latin typeface="Calibri"/>
                <a:cs typeface="Calibri"/>
              </a:rPr>
              <a:t> </a:t>
            </a:r>
            <a:r>
              <a:rPr sz="2800" b="1" spc="-10" dirty="0">
                <a:solidFill>
                  <a:srgbClr val="184188"/>
                </a:solidFill>
                <a:latin typeface="Calibri"/>
                <a:cs typeface="Calibri"/>
              </a:rPr>
              <a:t>GRAFFTI</a:t>
            </a:r>
            <a:endParaRPr sz="2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8197" y="1359789"/>
            <a:ext cx="7506970" cy="1123315"/>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57575B"/>
                </a:solidFill>
                <a:latin typeface="Arial"/>
                <a:cs typeface="Arial"/>
              </a:rPr>
              <a:t>Our </a:t>
            </a:r>
            <a:r>
              <a:rPr sz="1800" spc="-5" dirty="0">
                <a:solidFill>
                  <a:srgbClr val="57575B"/>
                </a:solidFill>
                <a:latin typeface="Arial"/>
                <a:cs typeface="Arial"/>
              </a:rPr>
              <a:t>objective is </a:t>
            </a:r>
            <a:r>
              <a:rPr sz="1800" dirty="0">
                <a:solidFill>
                  <a:srgbClr val="57575B"/>
                </a:solidFill>
                <a:latin typeface="Arial"/>
                <a:cs typeface="Arial"/>
              </a:rPr>
              <a:t>to </a:t>
            </a:r>
            <a:r>
              <a:rPr sz="1800" spc="-5" dirty="0">
                <a:solidFill>
                  <a:srgbClr val="57575B"/>
                </a:solidFill>
                <a:latin typeface="Arial"/>
                <a:cs typeface="Arial"/>
              </a:rPr>
              <a:t>be a profitable social enterprise </a:t>
            </a:r>
            <a:r>
              <a:rPr sz="1800" spc="-15" dirty="0">
                <a:solidFill>
                  <a:srgbClr val="57575B"/>
                </a:solidFill>
                <a:latin typeface="Arial"/>
                <a:cs typeface="Arial"/>
              </a:rPr>
              <a:t>where </a:t>
            </a:r>
            <a:r>
              <a:rPr sz="1800" spc="-5" dirty="0">
                <a:solidFill>
                  <a:srgbClr val="57575B"/>
                </a:solidFill>
                <a:latin typeface="Arial"/>
                <a:cs typeface="Arial"/>
              </a:rPr>
              <a:t>our product  sales </a:t>
            </a:r>
            <a:r>
              <a:rPr sz="1800" dirty="0">
                <a:solidFill>
                  <a:srgbClr val="57575B"/>
                </a:solidFill>
                <a:latin typeface="Arial"/>
                <a:cs typeface="Arial"/>
              </a:rPr>
              <a:t>of </a:t>
            </a:r>
            <a:r>
              <a:rPr sz="1800" spc="-10" dirty="0">
                <a:solidFill>
                  <a:srgbClr val="57575B"/>
                </a:solidFill>
                <a:latin typeface="Arial"/>
                <a:cs typeface="Arial"/>
              </a:rPr>
              <a:t>jewelry </a:t>
            </a:r>
            <a:r>
              <a:rPr sz="1800" spc="-5" dirty="0">
                <a:solidFill>
                  <a:srgbClr val="57575B"/>
                </a:solidFill>
                <a:latin typeface="Arial"/>
                <a:cs typeface="Arial"/>
              </a:rPr>
              <a:t>made </a:t>
            </a:r>
            <a:r>
              <a:rPr sz="1800" dirty="0">
                <a:solidFill>
                  <a:srgbClr val="57575B"/>
                </a:solidFill>
                <a:latin typeface="Arial"/>
                <a:cs typeface="Arial"/>
              </a:rPr>
              <a:t>from </a:t>
            </a:r>
            <a:r>
              <a:rPr sz="1800" spc="-5" dirty="0">
                <a:solidFill>
                  <a:srgbClr val="57575B"/>
                </a:solidFill>
                <a:latin typeface="Arial"/>
                <a:cs typeface="Arial"/>
              </a:rPr>
              <a:t>fallen </a:t>
            </a:r>
            <a:r>
              <a:rPr sz="1800" spc="-10" dirty="0">
                <a:solidFill>
                  <a:srgbClr val="57575B"/>
                </a:solidFill>
                <a:latin typeface="Arial"/>
                <a:cs typeface="Arial"/>
              </a:rPr>
              <a:t>graffiti </a:t>
            </a:r>
            <a:r>
              <a:rPr sz="1800" spc="-5" dirty="0">
                <a:solidFill>
                  <a:srgbClr val="57575B"/>
                </a:solidFill>
                <a:latin typeface="Arial"/>
                <a:cs typeface="Arial"/>
              </a:rPr>
              <a:t>(or other repurposed material) </a:t>
            </a:r>
            <a:r>
              <a:rPr sz="1800" spc="-15" dirty="0">
                <a:solidFill>
                  <a:srgbClr val="57575B"/>
                </a:solidFill>
                <a:latin typeface="Arial"/>
                <a:cs typeface="Arial"/>
              </a:rPr>
              <a:t>will  </a:t>
            </a:r>
            <a:r>
              <a:rPr sz="1800" spc="-5" dirty="0">
                <a:solidFill>
                  <a:srgbClr val="57575B"/>
                </a:solidFill>
                <a:latin typeface="Arial"/>
                <a:cs typeface="Arial"/>
              </a:rPr>
              <a:t>provide </a:t>
            </a:r>
            <a:r>
              <a:rPr sz="1800" dirty="0">
                <a:solidFill>
                  <a:srgbClr val="57575B"/>
                </a:solidFill>
                <a:latin typeface="Arial"/>
                <a:cs typeface="Arial"/>
              </a:rPr>
              <a:t>for </a:t>
            </a:r>
            <a:r>
              <a:rPr sz="1800" spc="-5" dirty="0">
                <a:solidFill>
                  <a:srgbClr val="57575B"/>
                </a:solidFill>
                <a:latin typeface="Arial"/>
                <a:cs typeface="Arial"/>
              </a:rPr>
              <a:t>all </a:t>
            </a:r>
            <a:r>
              <a:rPr sz="1800" dirty="0">
                <a:solidFill>
                  <a:srgbClr val="57575B"/>
                </a:solidFill>
                <a:latin typeface="Arial"/>
                <a:cs typeface="Arial"/>
              </a:rPr>
              <a:t>of the </a:t>
            </a:r>
            <a:r>
              <a:rPr sz="1800" spc="-5" dirty="0">
                <a:solidFill>
                  <a:srgbClr val="57575B"/>
                </a:solidFill>
                <a:latin typeface="Arial"/>
                <a:cs typeface="Arial"/>
              </a:rPr>
              <a:t>educational and supportive programming </a:t>
            </a:r>
            <a:r>
              <a:rPr sz="1800" spc="-25" dirty="0">
                <a:solidFill>
                  <a:srgbClr val="57575B"/>
                </a:solidFill>
                <a:latin typeface="Arial"/>
                <a:cs typeface="Arial"/>
              </a:rPr>
              <a:t>we </a:t>
            </a:r>
            <a:r>
              <a:rPr sz="1800" spc="-10" dirty="0">
                <a:solidFill>
                  <a:srgbClr val="57575B"/>
                </a:solidFill>
                <a:latin typeface="Arial"/>
                <a:cs typeface="Arial"/>
              </a:rPr>
              <a:t>offer </a:t>
            </a:r>
            <a:r>
              <a:rPr sz="1800" spc="-5" dirty="0">
                <a:solidFill>
                  <a:srgbClr val="57575B"/>
                </a:solidFill>
                <a:latin typeface="Arial"/>
                <a:cs typeface="Arial"/>
              </a:rPr>
              <a:t>our  hires. </a:t>
            </a:r>
            <a:r>
              <a:rPr sz="1800" dirty="0">
                <a:solidFill>
                  <a:srgbClr val="57575B"/>
                </a:solidFill>
                <a:latin typeface="Arial"/>
                <a:cs typeface="Arial"/>
              </a:rPr>
              <a:t>As </a:t>
            </a:r>
            <a:r>
              <a:rPr sz="1800" spc="-5" dirty="0">
                <a:solidFill>
                  <a:srgbClr val="57575B"/>
                </a:solidFill>
                <a:latin typeface="Arial"/>
                <a:cs typeface="Arial"/>
              </a:rPr>
              <a:t>of </a:t>
            </a:r>
            <a:r>
              <a:rPr sz="1800" spc="-10" dirty="0">
                <a:solidFill>
                  <a:srgbClr val="57575B"/>
                </a:solidFill>
                <a:latin typeface="Arial"/>
                <a:cs typeface="Arial"/>
              </a:rPr>
              <a:t>2018 </a:t>
            </a:r>
            <a:r>
              <a:rPr sz="1800" spc="-15" dirty="0">
                <a:solidFill>
                  <a:srgbClr val="57575B"/>
                </a:solidFill>
                <a:latin typeface="Arial"/>
                <a:cs typeface="Arial"/>
              </a:rPr>
              <a:t>were </a:t>
            </a:r>
            <a:r>
              <a:rPr sz="1800" spc="-10" dirty="0">
                <a:solidFill>
                  <a:srgbClr val="57575B"/>
                </a:solidFill>
                <a:latin typeface="Arial"/>
                <a:cs typeface="Arial"/>
              </a:rPr>
              <a:t>85%</a:t>
            </a:r>
            <a:r>
              <a:rPr sz="1800" spc="-20" dirty="0">
                <a:solidFill>
                  <a:srgbClr val="57575B"/>
                </a:solidFill>
                <a:latin typeface="Arial"/>
                <a:cs typeface="Arial"/>
              </a:rPr>
              <a:t> </a:t>
            </a:r>
            <a:r>
              <a:rPr sz="1800" spc="-5" dirty="0">
                <a:solidFill>
                  <a:srgbClr val="57575B"/>
                </a:solidFill>
                <a:latin typeface="Arial"/>
                <a:cs typeface="Arial"/>
              </a:rPr>
              <a:t>sustainable.</a:t>
            </a:r>
            <a:endParaRPr sz="1800">
              <a:latin typeface="Arial"/>
              <a:cs typeface="Arial"/>
            </a:endParaRPr>
          </a:p>
        </p:txBody>
      </p:sp>
      <p:sp>
        <p:nvSpPr>
          <p:cNvPr id="5" name="object 5"/>
          <p:cNvSpPr/>
          <p:nvPr/>
        </p:nvSpPr>
        <p:spPr>
          <a:xfrm>
            <a:off x="3261359" y="303275"/>
            <a:ext cx="2092452" cy="96164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325623" y="2572511"/>
            <a:ext cx="4311396" cy="211226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1487805"/>
            <a:ext cx="6045200" cy="1062990"/>
          </a:xfrm>
          <a:prstGeom prst="rect">
            <a:avLst/>
          </a:prstGeom>
        </p:spPr>
        <p:txBody>
          <a:bodyPr vert="horz" wrap="square" lIns="0" tIns="13335" rIns="0" bIns="0" rtlCol="0">
            <a:spAutoFit/>
          </a:bodyPr>
          <a:lstStyle/>
          <a:p>
            <a:pPr marL="469900" indent="-457200">
              <a:lnSpc>
                <a:spcPct val="100000"/>
              </a:lnSpc>
              <a:spcBef>
                <a:spcPts val="105"/>
              </a:spcBef>
              <a:buSzPct val="72500"/>
              <a:buChar char="•"/>
              <a:tabLst>
                <a:tab pos="469900" algn="l"/>
                <a:tab pos="470534" algn="l"/>
              </a:tabLst>
            </a:pPr>
            <a:r>
              <a:rPr sz="2000" dirty="0">
                <a:solidFill>
                  <a:srgbClr val="57575B"/>
                </a:solidFill>
                <a:latin typeface="Arial"/>
                <a:cs typeface="Arial"/>
              </a:rPr>
              <a:t>Build wealth that also positively impacts the</a:t>
            </a:r>
            <a:r>
              <a:rPr sz="2000" spc="-140" dirty="0">
                <a:solidFill>
                  <a:srgbClr val="57575B"/>
                </a:solidFill>
                <a:latin typeface="Arial"/>
                <a:cs typeface="Arial"/>
              </a:rPr>
              <a:t> </a:t>
            </a:r>
            <a:r>
              <a:rPr sz="2000" dirty="0">
                <a:solidFill>
                  <a:srgbClr val="57575B"/>
                </a:solidFill>
                <a:latin typeface="Arial"/>
                <a:cs typeface="Arial"/>
              </a:rPr>
              <a:t>world</a:t>
            </a:r>
            <a:endParaRPr sz="2000">
              <a:latin typeface="Arial"/>
              <a:cs typeface="Arial"/>
            </a:endParaRPr>
          </a:p>
          <a:p>
            <a:pPr>
              <a:lnSpc>
                <a:spcPct val="100000"/>
              </a:lnSpc>
              <a:spcBef>
                <a:spcPts val="25"/>
              </a:spcBef>
              <a:buClr>
                <a:srgbClr val="57575B"/>
              </a:buClr>
              <a:buFont typeface="Arial"/>
              <a:buChar char="•"/>
            </a:pPr>
            <a:endParaRPr sz="2900">
              <a:latin typeface="Times New Roman"/>
              <a:cs typeface="Times New Roman"/>
            </a:endParaRPr>
          </a:p>
          <a:p>
            <a:pPr marL="469900" indent="-457200">
              <a:lnSpc>
                <a:spcPct val="100000"/>
              </a:lnSpc>
              <a:buSzPct val="72500"/>
              <a:buChar char="•"/>
              <a:tabLst>
                <a:tab pos="469900" algn="l"/>
                <a:tab pos="470534" algn="l"/>
              </a:tabLst>
            </a:pPr>
            <a:r>
              <a:rPr sz="2000" dirty="0">
                <a:solidFill>
                  <a:srgbClr val="57575B"/>
                </a:solidFill>
                <a:latin typeface="Arial"/>
                <a:cs typeface="Arial"/>
              </a:rPr>
              <a:t>Passes along values to next</a:t>
            </a:r>
            <a:r>
              <a:rPr sz="2000" spc="-95" dirty="0">
                <a:solidFill>
                  <a:srgbClr val="57575B"/>
                </a:solidFill>
                <a:latin typeface="Arial"/>
                <a:cs typeface="Arial"/>
              </a:rPr>
              <a:t> </a:t>
            </a:r>
            <a:r>
              <a:rPr sz="2000" dirty="0">
                <a:solidFill>
                  <a:srgbClr val="57575B"/>
                </a:solidFill>
                <a:latin typeface="Arial"/>
                <a:cs typeface="Arial"/>
              </a:rPr>
              <a:t>generation</a:t>
            </a:r>
            <a:endParaRPr sz="2000">
              <a:latin typeface="Arial"/>
              <a:cs typeface="Arial"/>
            </a:endParaRPr>
          </a:p>
        </p:txBody>
      </p:sp>
      <p:sp>
        <p:nvSpPr>
          <p:cNvPr id="5" name="object 5"/>
          <p:cNvSpPr txBox="1"/>
          <p:nvPr/>
        </p:nvSpPr>
        <p:spPr>
          <a:xfrm>
            <a:off x="1534413" y="3683000"/>
            <a:ext cx="6070600" cy="330835"/>
          </a:xfrm>
          <a:prstGeom prst="rect">
            <a:avLst/>
          </a:prstGeom>
        </p:spPr>
        <p:txBody>
          <a:bodyPr vert="horz" wrap="square" lIns="0" tIns="12700" rIns="0" bIns="0" rtlCol="0">
            <a:spAutoFit/>
          </a:bodyPr>
          <a:lstStyle/>
          <a:p>
            <a:pPr marL="12700">
              <a:lnSpc>
                <a:spcPct val="100000"/>
              </a:lnSpc>
              <a:spcBef>
                <a:spcPts val="100"/>
              </a:spcBef>
            </a:pPr>
            <a:r>
              <a:rPr sz="2000" u="heavy" spc="-5" dirty="0">
                <a:solidFill>
                  <a:srgbClr val="184188"/>
                </a:solidFill>
                <a:uFill>
                  <a:solidFill>
                    <a:srgbClr val="184188"/>
                  </a:solidFill>
                </a:uFill>
                <a:latin typeface="Arial"/>
                <a:cs typeface="Arial"/>
                <a:hlinkClick r:id="rId4"/>
              </a:rPr>
              <a:t>https://www.michiganfoundations.org/impact-investing</a:t>
            </a:r>
            <a:endParaRPr sz="2000">
              <a:latin typeface="Arial"/>
              <a:cs typeface="Arial"/>
            </a:endParaRPr>
          </a:p>
        </p:txBody>
      </p:sp>
      <p:sp>
        <p:nvSpPr>
          <p:cNvPr id="6" name="object 6"/>
          <p:cNvSpPr txBox="1">
            <a:spLocks noGrp="1"/>
          </p:cNvSpPr>
          <p:nvPr>
            <p:ph type="title"/>
          </p:nvPr>
        </p:nvSpPr>
        <p:spPr>
          <a:xfrm>
            <a:off x="764540" y="468579"/>
            <a:ext cx="7250430"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184188"/>
                </a:solidFill>
                <a:latin typeface="Calibri"/>
                <a:cs typeface="Calibri"/>
              </a:rPr>
              <a:t>MORE THAN </a:t>
            </a:r>
            <a:r>
              <a:rPr sz="3200" b="1" spc="5" dirty="0">
                <a:solidFill>
                  <a:srgbClr val="184188"/>
                </a:solidFill>
                <a:latin typeface="Calibri"/>
                <a:cs typeface="Calibri"/>
              </a:rPr>
              <a:t>ONE </a:t>
            </a:r>
            <a:r>
              <a:rPr sz="3200" b="1" spc="-140" dirty="0">
                <a:solidFill>
                  <a:srgbClr val="184188"/>
                </a:solidFill>
                <a:latin typeface="Calibri"/>
                <a:cs typeface="Calibri"/>
              </a:rPr>
              <a:t>WAY </a:t>
            </a:r>
            <a:r>
              <a:rPr sz="3200" b="1" spc="-45" dirty="0">
                <a:solidFill>
                  <a:srgbClr val="184188"/>
                </a:solidFill>
                <a:latin typeface="Calibri"/>
                <a:cs typeface="Calibri"/>
              </a:rPr>
              <a:t>TO </a:t>
            </a:r>
            <a:r>
              <a:rPr sz="3200" b="1" spc="-40" dirty="0">
                <a:solidFill>
                  <a:srgbClr val="184188"/>
                </a:solidFill>
                <a:latin typeface="Calibri"/>
                <a:cs typeface="Calibri"/>
              </a:rPr>
              <a:t>LEAVE </a:t>
            </a:r>
            <a:r>
              <a:rPr sz="3200" b="1" dirty="0">
                <a:solidFill>
                  <a:srgbClr val="184188"/>
                </a:solidFill>
                <a:latin typeface="Calibri"/>
                <a:cs typeface="Calibri"/>
              </a:rPr>
              <a:t>A</a:t>
            </a:r>
            <a:r>
              <a:rPr sz="3200" b="1" spc="95" dirty="0">
                <a:solidFill>
                  <a:srgbClr val="184188"/>
                </a:solidFill>
                <a:latin typeface="Calibri"/>
                <a:cs typeface="Calibri"/>
              </a:rPr>
              <a:t> </a:t>
            </a:r>
            <a:r>
              <a:rPr sz="3200" b="1" spc="-15" dirty="0">
                <a:solidFill>
                  <a:srgbClr val="184188"/>
                </a:solidFill>
                <a:latin typeface="Calibri"/>
                <a:cs typeface="Calibri"/>
              </a:rPr>
              <a:t>LEGACY</a:t>
            </a:r>
            <a:endParaRPr sz="3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501" y="82661"/>
            <a:ext cx="8969792" cy="49689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227768" y="1082810"/>
            <a:ext cx="2402205" cy="1688464"/>
          </a:xfrm>
          <a:prstGeom prst="rect">
            <a:avLst/>
          </a:prstGeom>
          <a:solidFill>
            <a:srgbClr val="3B3A67"/>
          </a:solidFill>
        </p:spPr>
        <p:txBody>
          <a:bodyPr vert="horz" wrap="square" lIns="0" tIns="42545" rIns="0" bIns="0" rtlCol="0">
            <a:spAutoFit/>
          </a:bodyPr>
          <a:lstStyle/>
          <a:p>
            <a:pPr>
              <a:lnSpc>
                <a:spcPts val="6185"/>
              </a:lnSpc>
              <a:spcBef>
                <a:spcPts val="335"/>
              </a:spcBef>
            </a:pPr>
            <a:r>
              <a:rPr sz="5600" b="1" spc="459" dirty="0">
                <a:solidFill>
                  <a:srgbClr val="F4F4FB"/>
                </a:solidFill>
                <a:latin typeface="Arial"/>
                <a:cs typeface="Arial"/>
              </a:rPr>
              <a:t>Thank</a:t>
            </a:r>
            <a:endParaRPr sz="5600">
              <a:latin typeface="Arial"/>
              <a:cs typeface="Arial"/>
            </a:endParaRPr>
          </a:p>
          <a:p>
            <a:pPr marL="6985">
              <a:lnSpc>
                <a:spcPts val="5825"/>
              </a:lnSpc>
            </a:pPr>
            <a:r>
              <a:rPr sz="5300" b="1" spc="380" dirty="0">
                <a:solidFill>
                  <a:srgbClr val="F4F4FB"/>
                </a:solidFill>
                <a:latin typeface="Arial"/>
                <a:cs typeface="Arial"/>
              </a:rPr>
              <a:t>You!</a:t>
            </a:r>
            <a:endParaRPr sz="5300">
              <a:latin typeface="Arial"/>
              <a:cs typeface="Arial"/>
            </a:endParaRPr>
          </a:p>
        </p:txBody>
      </p:sp>
      <p:sp>
        <p:nvSpPr>
          <p:cNvPr id="4" name="object 4"/>
          <p:cNvSpPr/>
          <p:nvPr/>
        </p:nvSpPr>
        <p:spPr>
          <a:xfrm>
            <a:off x="6419615" y="4308196"/>
            <a:ext cx="635000" cy="174625"/>
          </a:xfrm>
          <a:custGeom>
            <a:avLst/>
            <a:gdLst/>
            <a:ahLst/>
            <a:cxnLst/>
            <a:rect l="l" t="t" r="r" b="b"/>
            <a:pathLst>
              <a:path w="635000" h="174625">
                <a:moveTo>
                  <a:pt x="0" y="0"/>
                </a:moveTo>
                <a:lnTo>
                  <a:pt x="634678" y="0"/>
                </a:lnTo>
                <a:lnTo>
                  <a:pt x="634678" y="174032"/>
                </a:lnTo>
                <a:lnTo>
                  <a:pt x="0" y="174032"/>
                </a:lnTo>
                <a:lnTo>
                  <a:pt x="0" y="0"/>
                </a:lnTo>
                <a:close/>
              </a:path>
            </a:pathLst>
          </a:custGeom>
          <a:solidFill>
            <a:srgbClr val="3B3A67"/>
          </a:solidFill>
        </p:spPr>
        <p:txBody>
          <a:bodyPr wrap="square" lIns="0" tIns="0" rIns="0" bIns="0" rtlCol="0"/>
          <a:lstStyle/>
          <a:p>
            <a:endParaRPr/>
          </a:p>
        </p:txBody>
      </p:sp>
      <p:sp>
        <p:nvSpPr>
          <p:cNvPr id="5" name="object 5"/>
          <p:cNvSpPr txBox="1"/>
          <p:nvPr/>
        </p:nvSpPr>
        <p:spPr>
          <a:xfrm>
            <a:off x="6419617" y="4300539"/>
            <a:ext cx="635000" cy="179070"/>
          </a:xfrm>
          <a:prstGeom prst="rect">
            <a:avLst/>
          </a:prstGeom>
        </p:spPr>
        <p:txBody>
          <a:bodyPr vert="horz" wrap="square" lIns="0" tIns="13335" rIns="0" bIns="0" rtlCol="0">
            <a:spAutoFit/>
          </a:bodyPr>
          <a:lstStyle/>
          <a:p>
            <a:pPr>
              <a:lnSpc>
                <a:spcPct val="100000"/>
              </a:lnSpc>
              <a:spcBef>
                <a:spcPts val="105"/>
              </a:spcBef>
            </a:pPr>
            <a:r>
              <a:rPr sz="1000" spc="40" dirty="0">
                <a:solidFill>
                  <a:srgbClr val="F4F4FB"/>
                </a:solidFill>
                <a:latin typeface="Arial"/>
                <a:cs typeface="Arial"/>
              </a:rPr>
              <a:t>Council</a:t>
            </a:r>
            <a:r>
              <a:rPr sz="1000" spc="-45" dirty="0">
                <a:solidFill>
                  <a:srgbClr val="F4F4FB"/>
                </a:solidFill>
                <a:latin typeface="Arial"/>
                <a:cs typeface="Arial"/>
              </a:rPr>
              <a:t> </a:t>
            </a:r>
            <a:r>
              <a:rPr sz="1000" spc="35" dirty="0">
                <a:solidFill>
                  <a:srgbClr val="F4F4FB"/>
                </a:solidFill>
                <a:latin typeface="Arial"/>
                <a:cs typeface="Arial"/>
              </a:rPr>
              <a:t>of</a:t>
            </a:r>
            <a:endParaRPr sz="1000">
              <a:latin typeface="Arial"/>
              <a:cs typeface="Arial"/>
            </a:endParaRPr>
          </a:p>
        </p:txBody>
      </p:sp>
      <p:sp>
        <p:nvSpPr>
          <p:cNvPr id="6" name="object 6"/>
          <p:cNvSpPr txBox="1"/>
          <p:nvPr/>
        </p:nvSpPr>
        <p:spPr>
          <a:xfrm>
            <a:off x="6420124" y="4482228"/>
            <a:ext cx="603885" cy="106680"/>
          </a:xfrm>
          <a:prstGeom prst="rect">
            <a:avLst/>
          </a:prstGeom>
          <a:solidFill>
            <a:srgbClr val="3B3A67"/>
          </a:solidFill>
        </p:spPr>
        <p:txBody>
          <a:bodyPr vert="horz" wrap="square" lIns="0" tIns="0" rIns="0" bIns="0" rtlCol="0">
            <a:spAutoFit/>
          </a:bodyPr>
          <a:lstStyle/>
          <a:p>
            <a:pPr>
              <a:lnSpc>
                <a:spcPts val="835"/>
              </a:lnSpc>
            </a:pPr>
            <a:r>
              <a:rPr sz="1000" spc="85" dirty="0">
                <a:solidFill>
                  <a:srgbClr val="F4F4FB"/>
                </a:solidFill>
                <a:latin typeface="Arial"/>
                <a:cs typeface="Arial"/>
              </a:rPr>
              <a:t>Michigan</a:t>
            </a:r>
            <a:endParaRPr sz="1000">
              <a:latin typeface="Arial"/>
              <a:cs typeface="Arial"/>
            </a:endParaRPr>
          </a:p>
        </p:txBody>
      </p:sp>
      <p:sp>
        <p:nvSpPr>
          <p:cNvPr id="7" name="object 7"/>
          <p:cNvSpPr txBox="1"/>
          <p:nvPr/>
        </p:nvSpPr>
        <p:spPr>
          <a:xfrm>
            <a:off x="6420124" y="4588329"/>
            <a:ext cx="787400" cy="174625"/>
          </a:xfrm>
          <a:prstGeom prst="rect">
            <a:avLst/>
          </a:prstGeom>
          <a:solidFill>
            <a:srgbClr val="3B3A67"/>
          </a:solidFill>
        </p:spPr>
        <p:txBody>
          <a:bodyPr vert="horz" wrap="square" lIns="0" tIns="5715" rIns="0" bIns="0" rtlCol="0">
            <a:spAutoFit/>
          </a:bodyPr>
          <a:lstStyle/>
          <a:p>
            <a:pPr>
              <a:lnSpc>
                <a:spcPct val="100000"/>
              </a:lnSpc>
              <a:spcBef>
                <a:spcPts val="45"/>
              </a:spcBef>
            </a:pPr>
            <a:r>
              <a:rPr sz="1000" spc="55" dirty="0">
                <a:solidFill>
                  <a:srgbClr val="F4F4FB"/>
                </a:solidFill>
                <a:latin typeface="Arial"/>
                <a:cs typeface="Arial"/>
              </a:rPr>
              <a:t>Foundations</a:t>
            </a:r>
            <a:endParaRPr sz="1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1204941"/>
            <a:ext cx="5993130" cy="2592705"/>
          </a:xfrm>
          <a:prstGeom prst="rect">
            <a:avLst/>
          </a:prstGeom>
        </p:spPr>
        <p:txBody>
          <a:bodyPr vert="horz" wrap="square" lIns="0" tIns="77470" rIns="0" bIns="0" rtlCol="0">
            <a:spAutoFit/>
          </a:bodyPr>
          <a:lstStyle/>
          <a:p>
            <a:pPr marL="12700">
              <a:lnSpc>
                <a:spcPct val="100000"/>
              </a:lnSpc>
              <a:spcBef>
                <a:spcPts val="610"/>
              </a:spcBef>
            </a:pPr>
            <a:r>
              <a:rPr sz="2000" dirty="0">
                <a:solidFill>
                  <a:srgbClr val="585858"/>
                </a:solidFill>
                <a:latin typeface="Arial"/>
                <a:cs typeface="Arial"/>
              </a:rPr>
              <a:t>Private</a:t>
            </a:r>
            <a:r>
              <a:rPr sz="2000" spc="-10" dirty="0">
                <a:solidFill>
                  <a:srgbClr val="585858"/>
                </a:solidFill>
                <a:latin typeface="Arial"/>
                <a:cs typeface="Arial"/>
              </a:rPr>
              <a:t> </a:t>
            </a:r>
            <a:r>
              <a:rPr sz="2000" dirty="0">
                <a:solidFill>
                  <a:srgbClr val="585858"/>
                </a:solidFill>
                <a:latin typeface="Arial"/>
                <a:cs typeface="Arial"/>
              </a:rPr>
              <a:t>Foundations</a:t>
            </a:r>
            <a:endParaRPr sz="2000">
              <a:latin typeface="Arial"/>
              <a:cs typeface="Arial"/>
            </a:endParaRPr>
          </a:p>
          <a:p>
            <a:pPr marL="641985" indent="-286385">
              <a:lnSpc>
                <a:spcPct val="100000"/>
              </a:lnSpc>
              <a:spcBef>
                <a:spcPts val="400"/>
              </a:spcBef>
              <a:buSzPct val="75000"/>
              <a:buChar char="•"/>
              <a:tabLst>
                <a:tab pos="641985" algn="l"/>
                <a:tab pos="642620" algn="l"/>
              </a:tabLst>
            </a:pPr>
            <a:r>
              <a:rPr sz="1600" spc="-5" dirty="0">
                <a:solidFill>
                  <a:srgbClr val="585858"/>
                </a:solidFill>
                <a:latin typeface="Arial"/>
                <a:cs typeface="Arial"/>
              </a:rPr>
              <a:t>Corporate foundations and corporate giving</a:t>
            </a:r>
            <a:r>
              <a:rPr sz="1600" spc="70" dirty="0">
                <a:solidFill>
                  <a:srgbClr val="585858"/>
                </a:solidFill>
                <a:latin typeface="Arial"/>
                <a:cs typeface="Arial"/>
              </a:rPr>
              <a:t> </a:t>
            </a:r>
            <a:r>
              <a:rPr sz="1600" spc="-5" dirty="0">
                <a:solidFill>
                  <a:srgbClr val="585858"/>
                </a:solidFill>
                <a:latin typeface="Arial"/>
                <a:cs typeface="Arial"/>
              </a:rPr>
              <a:t>programs</a:t>
            </a:r>
            <a:endParaRPr sz="1600">
              <a:latin typeface="Arial"/>
              <a:cs typeface="Arial"/>
            </a:endParaRPr>
          </a:p>
          <a:p>
            <a:pPr marL="641985" indent="-286385">
              <a:lnSpc>
                <a:spcPct val="100000"/>
              </a:lnSpc>
              <a:spcBef>
                <a:spcPts val="385"/>
              </a:spcBef>
              <a:buSzPct val="75000"/>
              <a:buChar char="•"/>
              <a:tabLst>
                <a:tab pos="641985" algn="l"/>
                <a:tab pos="642620" algn="l"/>
              </a:tabLst>
            </a:pPr>
            <a:r>
              <a:rPr sz="1600" spc="-5" dirty="0">
                <a:solidFill>
                  <a:srgbClr val="585858"/>
                </a:solidFill>
                <a:latin typeface="Arial"/>
                <a:cs typeface="Arial"/>
              </a:rPr>
              <a:t>Family</a:t>
            </a:r>
            <a:r>
              <a:rPr sz="1600" spc="-10" dirty="0">
                <a:solidFill>
                  <a:srgbClr val="585858"/>
                </a:solidFill>
                <a:latin typeface="Arial"/>
                <a:cs typeface="Arial"/>
              </a:rPr>
              <a:t> </a:t>
            </a:r>
            <a:r>
              <a:rPr sz="1600" spc="-5" dirty="0">
                <a:solidFill>
                  <a:srgbClr val="585858"/>
                </a:solidFill>
                <a:latin typeface="Arial"/>
                <a:cs typeface="Arial"/>
              </a:rPr>
              <a:t>foundations</a:t>
            </a:r>
            <a:endParaRPr sz="1600">
              <a:latin typeface="Arial"/>
              <a:cs typeface="Arial"/>
            </a:endParaRPr>
          </a:p>
          <a:p>
            <a:pPr marL="641985" indent="-286385">
              <a:lnSpc>
                <a:spcPct val="100000"/>
              </a:lnSpc>
              <a:spcBef>
                <a:spcPts val="385"/>
              </a:spcBef>
              <a:buSzPct val="75000"/>
              <a:buChar char="•"/>
              <a:tabLst>
                <a:tab pos="641985" algn="l"/>
                <a:tab pos="642620" algn="l"/>
              </a:tabLst>
            </a:pPr>
            <a:r>
              <a:rPr sz="1600" spc="-5" dirty="0">
                <a:solidFill>
                  <a:srgbClr val="585858"/>
                </a:solidFill>
                <a:latin typeface="Arial"/>
                <a:cs typeface="Arial"/>
              </a:rPr>
              <a:t>Independent</a:t>
            </a:r>
            <a:r>
              <a:rPr sz="1600" spc="5" dirty="0">
                <a:solidFill>
                  <a:srgbClr val="585858"/>
                </a:solidFill>
                <a:latin typeface="Arial"/>
                <a:cs typeface="Arial"/>
              </a:rPr>
              <a:t> </a:t>
            </a:r>
            <a:r>
              <a:rPr sz="1600" spc="-5" dirty="0">
                <a:solidFill>
                  <a:srgbClr val="585858"/>
                </a:solidFill>
                <a:latin typeface="Arial"/>
                <a:cs typeface="Arial"/>
              </a:rPr>
              <a:t>foundations</a:t>
            </a:r>
            <a:endParaRPr sz="1600">
              <a:latin typeface="Arial"/>
              <a:cs typeface="Arial"/>
            </a:endParaRPr>
          </a:p>
          <a:p>
            <a:pPr>
              <a:lnSpc>
                <a:spcPct val="100000"/>
              </a:lnSpc>
              <a:buClr>
                <a:srgbClr val="585858"/>
              </a:buClr>
              <a:buFont typeface="Arial"/>
              <a:buChar char="•"/>
            </a:pPr>
            <a:endParaRPr sz="1800">
              <a:latin typeface="Times New Roman"/>
              <a:cs typeface="Times New Roman"/>
            </a:endParaRPr>
          </a:p>
          <a:p>
            <a:pPr marL="12700">
              <a:lnSpc>
                <a:spcPct val="100000"/>
              </a:lnSpc>
              <a:spcBef>
                <a:spcPts val="1275"/>
              </a:spcBef>
            </a:pPr>
            <a:r>
              <a:rPr sz="2000" dirty="0">
                <a:solidFill>
                  <a:srgbClr val="585858"/>
                </a:solidFill>
                <a:latin typeface="Arial"/>
                <a:cs typeface="Arial"/>
              </a:rPr>
              <a:t>Public</a:t>
            </a:r>
            <a:r>
              <a:rPr sz="2000" spc="-5" dirty="0">
                <a:solidFill>
                  <a:srgbClr val="585858"/>
                </a:solidFill>
                <a:latin typeface="Arial"/>
                <a:cs typeface="Arial"/>
              </a:rPr>
              <a:t> </a:t>
            </a:r>
            <a:r>
              <a:rPr sz="2000" dirty="0">
                <a:solidFill>
                  <a:srgbClr val="585858"/>
                </a:solidFill>
                <a:latin typeface="Arial"/>
                <a:cs typeface="Arial"/>
              </a:rPr>
              <a:t>Foundations</a:t>
            </a:r>
            <a:endParaRPr sz="2000">
              <a:latin typeface="Arial"/>
              <a:cs typeface="Arial"/>
            </a:endParaRPr>
          </a:p>
          <a:p>
            <a:pPr marL="641985" indent="-286385">
              <a:lnSpc>
                <a:spcPct val="100000"/>
              </a:lnSpc>
              <a:spcBef>
                <a:spcPts val="400"/>
              </a:spcBef>
              <a:buSzPct val="75000"/>
              <a:buChar char="•"/>
              <a:tabLst>
                <a:tab pos="641985" algn="l"/>
                <a:tab pos="642620" algn="l"/>
              </a:tabLst>
            </a:pPr>
            <a:r>
              <a:rPr sz="1600" spc="-5" dirty="0">
                <a:solidFill>
                  <a:srgbClr val="585858"/>
                </a:solidFill>
                <a:latin typeface="Arial"/>
                <a:cs typeface="Arial"/>
              </a:rPr>
              <a:t>Community foundations, affiliates, and donor-advised</a:t>
            </a:r>
            <a:r>
              <a:rPr sz="1600" spc="80" dirty="0">
                <a:solidFill>
                  <a:srgbClr val="585858"/>
                </a:solidFill>
                <a:latin typeface="Arial"/>
                <a:cs typeface="Arial"/>
              </a:rPr>
              <a:t> </a:t>
            </a:r>
            <a:r>
              <a:rPr sz="1600" spc="-5" dirty="0">
                <a:solidFill>
                  <a:srgbClr val="585858"/>
                </a:solidFill>
                <a:latin typeface="Arial"/>
                <a:cs typeface="Arial"/>
              </a:rPr>
              <a:t>funds</a:t>
            </a:r>
            <a:endParaRPr sz="1600">
              <a:latin typeface="Arial"/>
              <a:cs typeface="Arial"/>
            </a:endParaRPr>
          </a:p>
          <a:p>
            <a:pPr marL="641985" indent="-286385">
              <a:lnSpc>
                <a:spcPct val="100000"/>
              </a:lnSpc>
              <a:spcBef>
                <a:spcPts val="385"/>
              </a:spcBef>
              <a:buSzPct val="75000"/>
              <a:buChar char="•"/>
              <a:tabLst>
                <a:tab pos="641985" algn="l"/>
                <a:tab pos="642620" algn="l"/>
              </a:tabLst>
            </a:pPr>
            <a:r>
              <a:rPr sz="1600" spc="-5" dirty="0">
                <a:solidFill>
                  <a:srgbClr val="585858"/>
                </a:solidFill>
                <a:latin typeface="Arial"/>
                <a:cs typeface="Arial"/>
              </a:rPr>
              <a:t>Public</a:t>
            </a:r>
            <a:r>
              <a:rPr sz="1600" spc="-25" dirty="0">
                <a:solidFill>
                  <a:srgbClr val="585858"/>
                </a:solidFill>
                <a:latin typeface="Arial"/>
                <a:cs typeface="Arial"/>
              </a:rPr>
              <a:t> </a:t>
            </a:r>
            <a:r>
              <a:rPr sz="1600" spc="-5" dirty="0">
                <a:solidFill>
                  <a:srgbClr val="585858"/>
                </a:solidFill>
                <a:latin typeface="Arial"/>
                <a:cs typeface="Arial"/>
              </a:rPr>
              <a:t>charities</a:t>
            </a:r>
            <a:endParaRPr sz="1600">
              <a:latin typeface="Arial"/>
              <a:cs typeface="Arial"/>
            </a:endParaRPr>
          </a:p>
        </p:txBody>
      </p:sp>
      <p:sp>
        <p:nvSpPr>
          <p:cNvPr id="5" name="object 5"/>
          <p:cNvSpPr txBox="1">
            <a:spLocks noGrp="1"/>
          </p:cNvSpPr>
          <p:nvPr>
            <p:ph type="title"/>
          </p:nvPr>
        </p:nvSpPr>
        <p:spPr>
          <a:xfrm>
            <a:off x="764540" y="468579"/>
            <a:ext cx="2628265"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184188"/>
                </a:solidFill>
                <a:latin typeface="Calibri"/>
                <a:cs typeface="Calibri"/>
              </a:rPr>
              <a:t>CMF</a:t>
            </a:r>
            <a:r>
              <a:rPr sz="3200" b="1" spc="-70" dirty="0">
                <a:solidFill>
                  <a:srgbClr val="184188"/>
                </a:solidFill>
                <a:latin typeface="Calibri"/>
                <a:cs typeface="Calibri"/>
              </a:rPr>
              <a:t> </a:t>
            </a:r>
            <a:r>
              <a:rPr sz="3200" b="1" spc="-10" dirty="0">
                <a:solidFill>
                  <a:srgbClr val="184188"/>
                </a:solidFill>
                <a:latin typeface="Calibri"/>
                <a:cs typeface="Calibri"/>
              </a:rPr>
              <a:t>MEMBERS</a:t>
            </a:r>
            <a:endParaRPr sz="3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1694878"/>
            <a:ext cx="5177790" cy="1782445"/>
          </a:xfrm>
          <a:prstGeom prst="rect">
            <a:avLst/>
          </a:prstGeom>
        </p:spPr>
        <p:txBody>
          <a:bodyPr vert="horz" wrap="square" lIns="0" tIns="86360" rIns="0" bIns="0" rtlCol="0">
            <a:spAutoFit/>
          </a:bodyPr>
          <a:lstStyle/>
          <a:p>
            <a:pPr marL="469900" indent="-457200">
              <a:lnSpc>
                <a:spcPct val="100000"/>
              </a:lnSpc>
              <a:spcBef>
                <a:spcPts val="680"/>
              </a:spcBef>
              <a:buSzPct val="72916"/>
              <a:buChar char="•"/>
              <a:tabLst>
                <a:tab pos="469900" algn="l"/>
                <a:tab pos="470534" algn="l"/>
              </a:tabLst>
            </a:pPr>
            <a:r>
              <a:rPr sz="2400" spc="-55" dirty="0">
                <a:solidFill>
                  <a:srgbClr val="57575B"/>
                </a:solidFill>
                <a:latin typeface="Arial"/>
                <a:cs typeface="Arial"/>
              </a:rPr>
              <a:t>Total </a:t>
            </a:r>
            <a:r>
              <a:rPr sz="2400" spc="-5" dirty="0">
                <a:solidFill>
                  <a:srgbClr val="57575B"/>
                </a:solidFill>
                <a:latin typeface="Arial"/>
                <a:cs typeface="Arial"/>
              </a:rPr>
              <a:t>number </a:t>
            </a:r>
            <a:r>
              <a:rPr sz="2400" dirty="0">
                <a:solidFill>
                  <a:srgbClr val="57575B"/>
                </a:solidFill>
                <a:latin typeface="Arial"/>
                <a:cs typeface="Arial"/>
              </a:rPr>
              <a:t>of </a:t>
            </a:r>
            <a:r>
              <a:rPr sz="2400" spc="-5" dirty="0">
                <a:solidFill>
                  <a:srgbClr val="57575B"/>
                </a:solidFill>
                <a:latin typeface="Arial"/>
                <a:cs typeface="Arial"/>
              </a:rPr>
              <a:t>foundations:</a:t>
            </a:r>
            <a:r>
              <a:rPr sz="2400" spc="45" dirty="0">
                <a:solidFill>
                  <a:srgbClr val="57575B"/>
                </a:solidFill>
                <a:latin typeface="Arial"/>
                <a:cs typeface="Arial"/>
              </a:rPr>
              <a:t> </a:t>
            </a:r>
            <a:r>
              <a:rPr sz="2400" dirty="0">
                <a:solidFill>
                  <a:srgbClr val="57575B"/>
                </a:solidFill>
                <a:latin typeface="Arial"/>
                <a:cs typeface="Arial"/>
              </a:rPr>
              <a:t>2,181</a:t>
            </a:r>
            <a:endParaRPr sz="2400">
              <a:latin typeface="Arial"/>
              <a:cs typeface="Arial"/>
            </a:endParaRPr>
          </a:p>
          <a:p>
            <a:pPr marL="469900" indent="-457200">
              <a:lnSpc>
                <a:spcPct val="100000"/>
              </a:lnSpc>
              <a:spcBef>
                <a:spcPts val="575"/>
              </a:spcBef>
              <a:buSzPct val="72916"/>
              <a:buChar char="•"/>
              <a:tabLst>
                <a:tab pos="469900" algn="l"/>
                <a:tab pos="470534" algn="l"/>
              </a:tabLst>
            </a:pPr>
            <a:r>
              <a:rPr sz="2400" spc="-55" dirty="0">
                <a:solidFill>
                  <a:srgbClr val="57575B"/>
                </a:solidFill>
                <a:latin typeface="Arial"/>
                <a:cs typeface="Arial"/>
              </a:rPr>
              <a:t>Total </a:t>
            </a:r>
            <a:r>
              <a:rPr sz="2400" dirty="0">
                <a:solidFill>
                  <a:srgbClr val="57575B"/>
                </a:solidFill>
                <a:latin typeface="Arial"/>
                <a:cs typeface="Arial"/>
              </a:rPr>
              <a:t>assets: </a:t>
            </a:r>
            <a:r>
              <a:rPr sz="2400" spc="-5" dirty="0">
                <a:solidFill>
                  <a:srgbClr val="57575B"/>
                </a:solidFill>
                <a:latin typeface="Arial"/>
                <a:cs typeface="Arial"/>
              </a:rPr>
              <a:t>$23.1</a:t>
            </a:r>
            <a:r>
              <a:rPr sz="2400" spc="40" dirty="0">
                <a:solidFill>
                  <a:srgbClr val="57575B"/>
                </a:solidFill>
                <a:latin typeface="Arial"/>
                <a:cs typeface="Arial"/>
              </a:rPr>
              <a:t> </a:t>
            </a:r>
            <a:r>
              <a:rPr sz="2400" spc="-5" dirty="0">
                <a:solidFill>
                  <a:srgbClr val="57575B"/>
                </a:solidFill>
                <a:latin typeface="Arial"/>
                <a:cs typeface="Arial"/>
              </a:rPr>
              <a:t>Billion</a:t>
            </a:r>
            <a:endParaRPr sz="2400">
              <a:latin typeface="Arial"/>
              <a:cs typeface="Arial"/>
            </a:endParaRPr>
          </a:p>
          <a:p>
            <a:pPr marL="469900" indent="-457200">
              <a:lnSpc>
                <a:spcPct val="100000"/>
              </a:lnSpc>
              <a:spcBef>
                <a:spcPts val="580"/>
              </a:spcBef>
              <a:buSzPct val="72916"/>
              <a:buChar char="•"/>
              <a:tabLst>
                <a:tab pos="469900" algn="l"/>
                <a:tab pos="470534" algn="l"/>
              </a:tabLst>
            </a:pPr>
            <a:r>
              <a:rPr sz="2400" spc="-5" dirty="0">
                <a:solidFill>
                  <a:srgbClr val="57575B"/>
                </a:solidFill>
                <a:latin typeface="Arial"/>
                <a:cs typeface="Arial"/>
              </a:rPr>
              <a:t>Annual giving: $1.6</a:t>
            </a:r>
            <a:r>
              <a:rPr sz="2400" spc="30" dirty="0">
                <a:solidFill>
                  <a:srgbClr val="57575B"/>
                </a:solidFill>
                <a:latin typeface="Arial"/>
                <a:cs typeface="Arial"/>
              </a:rPr>
              <a:t> </a:t>
            </a:r>
            <a:r>
              <a:rPr sz="2400" spc="-5" dirty="0">
                <a:solidFill>
                  <a:srgbClr val="57575B"/>
                </a:solidFill>
                <a:latin typeface="Arial"/>
                <a:cs typeface="Arial"/>
              </a:rPr>
              <a:t>Billion</a:t>
            </a:r>
            <a:endParaRPr sz="2400">
              <a:latin typeface="Arial"/>
              <a:cs typeface="Arial"/>
            </a:endParaRPr>
          </a:p>
          <a:p>
            <a:pPr marL="469900" indent="-457200">
              <a:lnSpc>
                <a:spcPct val="100000"/>
              </a:lnSpc>
              <a:spcBef>
                <a:spcPts val="575"/>
              </a:spcBef>
              <a:buSzPct val="72916"/>
              <a:buChar char="•"/>
              <a:tabLst>
                <a:tab pos="469900" algn="l"/>
                <a:tab pos="470534" algn="l"/>
              </a:tabLst>
            </a:pPr>
            <a:r>
              <a:rPr sz="2400" spc="-5" dirty="0">
                <a:solidFill>
                  <a:srgbClr val="57575B"/>
                </a:solidFill>
                <a:latin typeface="Arial"/>
                <a:cs typeface="Arial"/>
              </a:rPr>
              <a:t>Annual gifts received: $1.7</a:t>
            </a:r>
            <a:r>
              <a:rPr sz="2400" spc="40" dirty="0">
                <a:solidFill>
                  <a:srgbClr val="57575B"/>
                </a:solidFill>
                <a:latin typeface="Arial"/>
                <a:cs typeface="Arial"/>
              </a:rPr>
              <a:t> </a:t>
            </a:r>
            <a:r>
              <a:rPr sz="2400" spc="-5" dirty="0">
                <a:solidFill>
                  <a:srgbClr val="57575B"/>
                </a:solidFill>
                <a:latin typeface="Arial"/>
                <a:cs typeface="Arial"/>
              </a:rPr>
              <a:t>Billion</a:t>
            </a:r>
            <a:endParaRPr sz="2400">
              <a:latin typeface="Arial"/>
              <a:cs typeface="Arial"/>
            </a:endParaRPr>
          </a:p>
        </p:txBody>
      </p:sp>
      <p:sp>
        <p:nvSpPr>
          <p:cNvPr id="5" name="object 5"/>
          <p:cNvSpPr txBox="1"/>
          <p:nvPr/>
        </p:nvSpPr>
        <p:spPr>
          <a:xfrm>
            <a:off x="764540" y="3934764"/>
            <a:ext cx="94615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57575B"/>
                </a:solidFill>
                <a:latin typeface="Arial"/>
                <a:cs typeface="Arial"/>
              </a:rPr>
              <a:t>*As of</a:t>
            </a:r>
            <a:r>
              <a:rPr sz="1400" spc="-95" dirty="0">
                <a:solidFill>
                  <a:srgbClr val="57575B"/>
                </a:solidFill>
                <a:latin typeface="Arial"/>
                <a:cs typeface="Arial"/>
              </a:rPr>
              <a:t> </a:t>
            </a:r>
            <a:r>
              <a:rPr sz="1400" dirty="0">
                <a:solidFill>
                  <a:srgbClr val="57575B"/>
                </a:solidFill>
                <a:latin typeface="Arial"/>
                <a:cs typeface="Arial"/>
              </a:rPr>
              <a:t>2015</a:t>
            </a:r>
            <a:endParaRPr sz="1400">
              <a:latin typeface="Arial"/>
              <a:cs typeface="Arial"/>
            </a:endParaRPr>
          </a:p>
        </p:txBody>
      </p:sp>
      <p:sp>
        <p:nvSpPr>
          <p:cNvPr id="6" name="object 6"/>
          <p:cNvSpPr txBox="1">
            <a:spLocks noGrp="1"/>
          </p:cNvSpPr>
          <p:nvPr>
            <p:ph type="title"/>
          </p:nvPr>
        </p:nvSpPr>
        <p:spPr>
          <a:xfrm>
            <a:off x="764540" y="560019"/>
            <a:ext cx="7097395" cy="1002030"/>
          </a:xfrm>
          <a:prstGeom prst="rect">
            <a:avLst/>
          </a:prstGeom>
        </p:spPr>
        <p:txBody>
          <a:bodyPr vert="horz" wrap="square" lIns="0" tIns="13335" rIns="0" bIns="0" rtlCol="0">
            <a:spAutoFit/>
          </a:bodyPr>
          <a:lstStyle/>
          <a:p>
            <a:pPr marL="12700" marR="5080">
              <a:lnSpc>
                <a:spcPct val="100000"/>
              </a:lnSpc>
              <a:spcBef>
                <a:spcPts val="105"/>
              </a:spcBef>
            </a:pPr>
            <a:r>
              <a:rPr sz="3200" b="1" spc="-10" dirty="0">
                <a:solidFill>
                  <a:srgbClr val="184188"/>
                </a:solidFill>
                <a:latin typeface="Calibri"/>
                <a:cs typeface="Calibri"/>
              </a:rPr>
              <a:t>HOW </a:t>
            </a:r>
            <a:r>
              <a:rPr sz="3200" b="1" dirty="0">
                <a:solidFill>
                  <a:srgbClr val="184188"/>
                </a:solidFill>
                <a:latin typeface="Calibri"/>
                <a:cs typeface="Calibri"/>
              </a:rPr>
              <a:t>MANY </a:t>
            </a:r>
            <a:r>
              <a:rPr sz="3200" b="1" spc="-35" dirty="0">
                <a:solidFill>
                  <a:srgbClr val="184188"/>
                </a:solidFill>
                <a:latin typeface="Calibri"/>
                <a:cs typeface="Calibri"/>
              </a:rPr>
              <a:t>FOUNDATIONS </a:t>
            </a:r>
            <a:r>
              <a:rPr sz="3200" b="1" dirty="0">
                <a:solidFill>
                  <a:srgbClr val="184188"/>
                </a:solidFill>
                <a:latin typeface="Calibri"/>
                <a:cs typeface="Calibri"/>
              </a:rPr>
              <a:t>ARE </a:t>
            </a:r>
            <a:r>
              <a:rPr sz="3200" b="1" spc="-5" dirty="0">
                <a:solidFill>
                  <a:srgbClr val="184188"/>
                </a:solidFill>
                <a:latin typeface="Calibri"/>
                <a:cs typeface="Calibri"/>
              </a:rPr>
              <a:t>THERE </a:t>
            </a:r>
            <a:r>
              <a:rPr sz="3200" b="1" dirty="0">
                <a:solidFill>
                  <a:srgbClr val="184188"/>
                </a:solidFill>
                <a:latin typeface="Calibri"/>
                <a:cs typeface="Calibri"/>
              </a:rPr>
              <a:t>IN  </a:t>
            </a:r>
            <a:r>
              <a:rPr sz="3200" b="1" spc="-5" dirty="0">
                <a:solidFill>
                  <a:srgbClr val="184188"/>
                </a:solidFill>
                <a:latin typeface="Calibri"/>
                <a:cs typeface="Calibri"/>
              </a:rPr>
              <a:t>MICHIGAN?*</a:t>
            </a:r>
            <a:endParaRPr sz="3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08247" y="251459"/>
            <a:ext cx="4494276" cy="455676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81939" y="697433"/>
            <a:ext cx="1861820" cy="1490345"/>
          </a:xfrm>
          <a:prstGeom prst="rect">
            <a:avLst/>
          </a:prstGeom>
        </p:spPr>
        <p:txBody>
          <a:bodyPr vert="horz" wrap="square" lIns="0" tIns="13335" rIns="0" bIns="0" rtlCol="0">
            <a:spAutoFit/>
          </a:bodyPr>
          <a:lstStyle/>
          <a:p>
            <a:pPr marL="12700" marR="5080">
              <a:lnSpc>
                <a:spcPct val="100000"/>
              </a:lnSpc>
              <a:spcBef>
                <a:spcPts val="105"/>
              </a:spcBef>
            </a:pPr>
            <a:r>
              <a:rPr sz="3200" b="1" spc="-45" dirty="0">
                <a:solidFill>
                  <a:srgbClr val="184188"/>
                </a:solidFill>
                <a:latin typeface="Calibri"/>
                <a:cs typeface="Calibri"/>
              </a:rPr>
              <a:t>IMPACT  </a:t>
            </a:r>
            <a:r>
              <a:rPr sz="3200" b="1" dirty="0">
                <a:solidFill>
                  <a:srgbClr val="184188"/>
                </a:solidFill>
                <a:latin typeface="Calibri"/>
                <a:cs typeface="Calibri"/>
              </a:rPr>
              <a:t>INV</a:t>
            </a:r>
            <a:r>
              <a:rPr sz="3200" b="1" spc="-40" dirty="0">
                <a:solidFill>
                  <a:srgbClr val="184188"/>
                </a:solidFill>
                <a:latin typeface="Calibri"/>
                <a:cs typeface="Calibri"/>
              </a:rPr>
              <a:t>ES</a:t>
            </a:r>
            <a:r>
              <a:rPr sz="3200" b="1" spc="-5" dirty="0">
                <a:solidFill>
                  <a:srgbClr val="184188"/>
                </a:solidFill>
                <a:latin typeface="Calibri"/>
                <a:cs typeface="Calibri"/>
              </a:rPr>
              <a:t>TING  HUB</a:t>
            </a:r>
            <a:endParaRPr sz="3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1179957"/>
            <a:ext cx="7423784" cy="3323590"/>
          </a:xfrm>
          <a:prstGeom prst="rect">
            <a:avLst/>
          </a:prstGeom>
        </p:spPr>
        <p:txBody>
          <a:bodyPr vert="horz" wrap="square" lIns="0" tIns="43180" rIns="0" bIns="0" rtlCol="0">
            <a:spAutoFit/>
          </a:bodyPr>
          <a:lstStyle/>
          <a:p>
            <a:pPr marL="12700" marR="5080">
              <a:lnSpc>
                <a:spcPct val="90100"/>
              </a:lnSpc>
              <a:spcBef>
                <a:spcPts val="340"/>
              </a:spcBef>
            </a:pPr>
            <a:r>
              <a:rPr sz="2000" dirty="0">
                <a:solidFill>
                  <a:srgbClr val="57575B"/>
                </a:solidFill>
                <a:latin typeface="Arial"/>
                <a:cs typeface="Arial"/>
              </a:rPr>
              <a:t>Investments made with </a:t>
            </a:r>
            <a:r>
              <a:rPr sz="2000" spc="-5" dirty="0">
                <a:solidFill>
                  <a:srgbClr val="57575B"/>
                </a:solidFill>
                <a:latin typeface="Arial"/>
                <a:cs typeface="Arial"/>
              </a:rPr>
              <a:t>the </a:t>
            </a:r>
            <a:r>
              <a:rPr sz="2000" dirty="0">
                <a:solidFill>
                  <a:srgbClr val="57575B"/>
                </a:solidFill>
                <a:latin typeface="Arial"/>
                <a:cs typeface="Arial"/>
              </a:rPr>
              <a:t>intention to generate positive,  measurable social and environmental impact alongside a</a:t>
            </a:r>
            <a:r>
              <a:rPr sz="2000" spc="-130" dirty="0">
                <a:solidFill>
                  <a:srgbClr val="57575B"/>
                </a:solidFill>
                <a:latin typeface="Arial"/>
                <a:cs typeface="Arial"/>
              </a:rPr>
              <a:t> </a:t>
            </a:r>
            <a:r>
              <a:rPr sz="2000" dirty="0">
                <a:solidFill>
                  <a:srgbClr val="57575B"/>
                </a:solidFill>
                <a:latin typeface="Arial"/>
                <a:cs typeface="Arial"/>
              </a:rPr>
              <a:t>financial  return.</a:t>
            </a:r>
            <a:endParaRPr sz="2000">
              <a:latin typeface="Arial"/>
              <a:cs typeface="Arial"/>
            </a:endParaRPr>
          </a:p>
          <a:p>
            <a:pPr>
              <a:lnSpc>
                <a:spcPct val="100000"/>
              </a:lnSpc>
              <a:spcBef>
                <a:spcPts val="5"/>
              </a:spcBef>
            </a:pPr>
            <a:endParaRPr sz="2500">
              <a:latin typeface="Times New Roman"/>
              <a:cs typeface="Times New Roman"/>
            </a:endParaRPr>
          </a:p>
          <a:p>
            <a:pPr marL="12700">
              <a:lnSpc>
                <a:spcPts val="2280"/>
              </a:lnSpc>
            </a:pPr>
            <a:r>
              <a:rPr sz="2000" dirty="0">
                <a:solidFill>
                  <a:srgbClr val="57575B"/>
                </a:solidFill>
                <a:latin typeface="Arial"/>
                <a:cs typeface="Arial"/>
              </a:rPr>
              <a:t>Made in both emerging and developed markets as well as</a:t>
            </a:r>
            <a:r>
              <a:rPr sz="2000" spc="-175" dirty="0">
                <a:solidFill>
                  <a:srgbClr val="57575B"/>
                </a:solidFill>
                <a:latin typeface="Arial"/>
                <a:cs typeface="Arial"/>
              </a:rPr>
              <a:t> </a:t>
            </a:r>
            <a:r>
              <a:rPr sz="2000" dirty="0">
                <a:solidFill>
                  <a:srgbClr val="57575B"/>
                </a:solidFill>
                <a:latin typeface="Arial"/>
                <a:cs typeface="Arial"/>
              </a:rPr>
              <a:t>across</a:t>
            </a:r>
            <a:endParaRPr sz="2000">
              <a:latin typeface="Arial"/>
              <a:cs typeface="Arial"/>
            </a:endParaRPr>
          </a:p>
          <a:p>
            <a:pPr marL="12700">
              <a:lnSpc>
                <a:spcPts val="2280"/>
              </a:lnSpc>
            </a:pPr>
            <a:r>
              <a:rPr sz="2000" dirty="0">
                <a:solidFill>
                  <a:srgbClr val="57575B"/>
                </a:solidFill>
                <a:latin typeface="Arial"/>
                <a:cs typeface="Arial"/>
              </a:rPr>
              <a:t>all asset classes, including private and public</a:t>
            </a:r>
            <a:r>
              <a:rPr sz="2000" spc="-130" dirty="0">
                <a:solidFill>
                  <a:srgbClr val="57575B"/>
                </a:solidFill>
                <a:latin typeface="Arial"/>
                <a:cs typeface="Arial"/>
              </a:rPr>
              <a:t> </a:t>
            </a:r>
            <a:r>
              <a:rPr sz="2000" spc="-5" dirty="0">
                <a:solidFill>
                  <a:srgbClr val="57575B"/>
                </a:solidFill>
                <a:latin typeface="Arial"/>
                <a:cs typeface="Arial"/>
              </a:rPr>
              <a:t>markets.</a:t>
            </a:r>
            <a:endParaRPr sz="2000">
              <a:latin typeface="Arial"/>
              <a:cs typeface="Arial"/>
            </a:endParaRPr>
          </a:p>
          <a:p>
            <a:pPr>
              <a:lnSpc>
                <a:spcPct val="100000"/>
              </a:lnSpc>
              <a:spcBef>
                <a:spcPts val="5"/>
              </a:spcBef>
            </a:pPr>
            <a:endParaRPr sz="2500">
              <a:latin typeface="Times New Roman"/>
              <a:cs typeface="Times New Roman"/>
            </a:endParaRPr>
          </a:p>
          <a:p>
            <a:pPr marL="12700">
              <a:lnSpc>
                <a:spcPts val="2280"/>
              </a:lnSpc>
            </a:pPr>
            <a:r>
              <a:rPr sz="2000" spc="-35" dirty="0">
                <a:solidFill>
                  <a:srgbClr val="57575B"/>
                </a:solidFill>
                <a:latin typeface="Arial"/>
                <a:cs typeface="Arial"/>
              </a:rPr>
              <a:t>Target </a:t>
            </a:r>
            <a:r>
              <a:rPr sz="2000" dirty="0">
                <a:solidFill>
                  <a:srgbClr val="57575B"/>
                </a:solidFill>
                <a:latin typeface="Arial"/>
                <a:cs typeface="Arial"/>
              </a:rPr>
              <a:t>a range of financial returns from below market to</a:t>
            </a:r>
            <a:r>
              <a:rPr sz="2000" spc="-195" dirty="0">
                <a:solidFill>
                  <a:srgbClr val="57575B"/>
                </a:solidFill>
                <a:latin typeface="Arial"/>
                <a:cs typeface="Arial"/>
              </a:rPr>
              <a:t> </a:t>
            </a:r>
            <a:r>
              <a:rPr sz="2000" dirty="0">
                <a:solidFill>
                  <a:srgbClr val="57575B"/>
                </a:solidFill>
                <a:latin typeface="Arial"/>
                <a:cs typeface="Arial"/>
              </a:rPr>
              <a:t>market</a:t>
            </a:r>
            <a:endParaRPr sz="2000">
              <a:latin typeface="Arial"/>
              <a:cs typeface="Arial"/>
            </a:endParaRPr>
          </a:p>
          <a:p>
            <a:pPr marL="12700">
              <a:lnSpc>
                <a:spcPts val="2280"/>
              </a:lnSpc>
            </a:pPr>
            <a:r>
              <a:rPr sz="2000" dirty="0">
                <a:solidFill>
                  <a:srgbClr val="57575B"/>
                </a:solidFill>
                <a:latin typeface="Arial"/>
                <a:cs typeface="Arial"/>
              </a:rPr>
              <a:t>rate, depending on their strategic</a:t>
            </a:r>
            <a:r>
              <a:rPr sz="2000" spc="-140" dirty="0">
                <a:solidFill>
                  <a:srgbClr val="57575B"/>
                </a:solidFill>
                <a:latin typeface="Arial"/>
                <a:cs typeface="Arial"/>
              </a:rPr>
              <a:t> </a:t>
            </a:r>
            <a:r>
              <a:rPr sz="2000" dirty="0">
                <a:solidFill>
                  <a:srgbClr val="57575B"/>
                </a:solidFill>
                <a:latin typeface="Arial"/>
                <a:cs typeface="Arial"/>
              </a:rPr>
              <a:t>goals.</a:t>
            </a:r>
            <a:endParaRPr sz="2000">
              <a:latin typeface="Arial"/>
              <a:cs typeface="Arial"/>
            </a:endParaRPr>
          </a:p>
          <a:p>
            <a:pPr marL="3785235">
              <a:lnSpc>
                <a:spcPct val="100000"/>
              </a:lnSpc>
              <a:spcBef>
                <a:spcPts val="1960"/>
              </a:spcBef>
            </a:pPr>
            <a:r>
              <a:rPr sz="2000" spc="-5" dirty="0">
                <a:solidFill>
                  <a:srgbClr val="57575B"/>
                </a:solidFill>
                <a:latin typeface="Arial"/>
                <a:cs typeface="Arial"/>
              </a:rPr>
              <a:t>-</a:t>
            </a:r>
            <a:r>
              <a:rPr sz="1600" i="1" spc="-5" dirty="0">
                <a:solidFill>
                  <a:srgbClr val="57575B"/>
                </a:solidFill>
                <a:latin typeface="Arial"/>
                <a:cs typeface="Arial"/>
              </a:rPr>
              <a:t>Global Impact Investing</a:t>
            </a:r>
            <a:r>
              <a:rPr sz="1600" i="1" spc="5" dirty="0">
                <a:solidFill>
                  <a:srgbClr val="57575B"/>
                </a:solidFill>
                <a:latin typeface="Arial"/>
                <a:cs typeface="Arial"/>
              </a:rPr>
              <a:t> </a:t>
            </a:r>
            <a:r>
              <a:rPr sz="1600" i="1" spc="-5" dirty="0">
                <a:solidFill>
                  <a:srgbClr val="57575B"/>
                </a:solidFill>
                <a:latin typeface="Arial"/>
                <a:cs typeface="Arial"/>
              </a:rPr>
              <a:t>Network</a:t>
            </a:r>
            <a:endParaRPr sz="1600">
              <a:latin typeface="Arial"/>
              <a:cs typeface="Arial"/>
            </a:endParaRPr>
          </a:p>
        </p:txBody>
      </p:sp>
      <p:sp>
        <p:nvSpPr>
          <p:cNvPr id="5" name="object 5"/>
          <p:cNvSpPr txBox="1">
            <a:spLocks noGrp="1"/>
          </p:cNvSpPr>
          <p:nvPr>
            <p:ph type="title"/>
          </p:nvPr>
        </p:nvSpPr>
        <p:spPr>
          <a:xfrm>
            <a:off x="764540" y="468579"/>
            <a:ext cx="4982210" cy="514350"/>
          </a:xfrm>
          <a:prstGeom prst="rect">
            <a:avLst/>
          </a:prstGeom>
        </p:spPr>
        <p:txBody>
          <a:bodyPr vert="horz" wrap="square" lIns="0" tIns="13335" rIns="0" bIns="0" rtlCol="0">
            <a:spAutoFit/>
          </a:bodyPr>
          <a:lstStyle/>
          <a:p>
            <a:pPr marL="12700">
              <a:lnSpc>
                <a:spcPct val="100000"/>
              </a:lnSpc>
              <a:spcBef>
                <a:spcPts val="105"/>
              </a:spcBef>
            </a:pPr>
            <a:r>
              <a:rPr sz="3200" b="1" spc="-65" dirty="0">
                <a:solidFill>
                  <a:srgbClr val="184188"/>
                </a:solidFill>
                <a:latin typeface="Calibri"/>
                <a:cs typeface="Calibri"/>
              </a:rPr>
              <a:t>WHAT </a:t>
            </a:r>
            <a:r>
              <a:rPr sz="3200" b="1" dirty="0">
                <a:solidFill>
                  <a:srgbClr val="184188"/>
                </a:solidFill>
                <a:latin typeface="Calibri"/>
                <a:cs typeface="Calibri"/>
              </a:rPr>
              <a:t>IS </a:t>
            </a:r>
            <a:r>
              <a:rPr sz="3200" b="1" spc="-45" dirty="0">
                <a:solidFill>
                  <a:srgbClr val="184188"/>
                </a:solidFill>
                <a:latin typeface="Calibri"/>
                <a:cs typeface="Calibri"/>
              </a:rPr>
              <a:t>IMPACT</a:t>
            </a:r>
            <a:r>
              <a:rPr sz="3200" b="1" spc="5" dirty="0">
                <a:solidFill>
                  <a:srgbClr val="184188"/>
                </a:solidFill>
                <a:latin typeface="Calibri"/>
                <a:cs typeface="Calibri"/>
              </a:rPr>
              <a:t> </a:t>
            </a:r>
            <a:r>
              <a:rPr sz="3200" b="1" spc="-10" dirty="0">
                <a:solidFill>
                  <a:srgbClr val="184188"/>
                </a:solidFill>
                <a:latin typeface="Calibri"/>
                <a:cs typeface="Calibri"/>
              </a:rPr>
              <a:t>INVESTING?</a:t>
            </a:r>
            <a:endParaRPr sz="3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1322324"/>
            <a:ext cx="7504430" cy="2404110"/>
          </a:xfrm>
          <a:prstGeom prst="rect">
            <a:avLst/>
          </a:prstGeom>
        </p:spPr>
        <p:txBody>
          <a:bodyPr vert="horz" wrap="square" lIns="0" tIns="13335" rIns="0" bIns="0" rtlCol="0">
            <a:spAutoFit/>
          </a:bodyPr>
          <a:lstStyle/>
          <a:p>
            <a:pPr marL="469900" marR="5080" indent="-457200">
              <a:lnSpc>
                <a:spcPct val="100000"/>
              </a:lnSpc>
              <a:spcBef>
                <a:spcPts val="105"/>
              </a:spcBef>
              <a:buSzPct val="72500"/>
              <a:buChar char="•"/>
              <a:tabLst>
                <a:tab pos="469900" algn="l"/>
                <a:tab pos="470534" algn="l"/>
              </a:tabLst>
            </a:pPr>
            <a:r>
              <a:rPr sz="2000" dirty="0">
                <a:solidFill>
                  <a:srgbClr val="57575B"/>
                </a:solidFill>
                <a:latin typeface="Arial"/>
                <a:cs typeface="Arial"/>
              </a:rPr>
              <a:t>Investments can — and </a:t>
            </a:r>
            <a:r>
              <a:rPr sz="2000" spc="-5" dirty="0">
                <a:solidFill>
                  <a:srgbClr val="57575B"/>
                </a:solidFill>
                <a:latin typeface="Arial"/>
                <a:cs typeface="Arial"/>
              </a:rPr>
              <a:t>should — also </a:t>
            </a:r>
            <a:r>
              <a:rPr sz="2000" dirty="0">
                <a:solidFill>
                  <a:srgbClr val="57575B"/>
                </a:solidFill>
                <a:latin typeface="Arial"/>
                <a:cs typeface="Arial"/>
              </a:rPr>
              <a:t>seek to fuel</a:t>
            </a:r>
            <a:r>
              <a:rPr sz="2000" spc="-145" dirty="0">
                <a:solidFill>
                  <a:srgbClr val="57575B"/>
                </a:solidFill>
                <a:latin typeface="Arial"/>
                <a:cs typeface="Arial"/>
              </a:rPr>
              <a:t> </a:t>
            </a:r>
            <a:r>
              <a:rPr sz="2000" dirty="0">
                <a:solidFill>
                  <a:srgbClr val="57575B"/>
                </a:solidFill>
                <a:latin typeface="Arial"/>
                <a:cs typeface="Arial"/>
              </a:rPr>
              <a:t>meaningful,  sustainable social and environmental</a:t>
            </a:r>
            <a:r>
              <a:rPr sz="2000" spc="-110" dirty="0">
                <a:solidFill>
                  <a:srgbClr val="57575B"/>
                </a:solidFill>
                <a:latin typeface="Arial"/>
                <a:cs typeface="Arial"/>
              </a:rPr>
              <a:t> </a:t>
            </a:r>
            <a:r>
              <a:rPr sz="2000" dirty="0">
                <a:solidFill>
                  <a:srgbClr val="57575B"/>
                </a:solidFill>
                <a:latin typeface="Arial"/>
                <a:cs typeface="Arial"/>
              </a:rPr>
              <a:t>impact.</a:t>
            </a:r>
            <a:endParaRPr sz="2000">
              <a:latin typeface="Arial"/>
              <a:cs typeface="Arial"/>
            </a:endParaRPr>
          </a:p>
          <a:p>
            <a:pPr>
              <a:lnSpc>
                <a:spcPct val="100000"/>
              </a:lnSpc>
              <a:spcBef>
                <a:spcPts val="25"/>
              </a:spcBef>
              <a:buClr>
                <a:srgbClr val="57575B"/>
              </a:buClr>
              <a:buFont typeface="Arial"/>
              <a:buChar char="•"/>
            </a:pPr>
            <a:endParaRPr sz="2900">
              <a:latin typeface="Times New Roman"/>
              <a:cs typeface="Times New Roman"/>
            </a:endParaRPr>
          </a:p>
          <a:p>
            <a:pPr marL="469900" marR="242570" indent="-457200">
              <a:lnSpc>
                <a:spcPct val="100000"/>
              </a:lnSpc>
              <a:buSzPct val="72500"/>
              <a:buChar char="•"/>
              <a:tabLst>
                <a:tab pos="469900" algn="l"/>
                <a:tab pos="470534" algn="l"/>
              </a:tabLst>
            </a:pPr>
            <a:r>
              <a:rPr sz="2000" dirty="0">
                <a:solidFill>
                  <a:srgbClr val="57575B"/>
                </a:solidFill>
                <a:latin typeface="Arial"/>
                <a:cs typeface="Arial"/>
              </a:rPr>
              <a:t>The worlds most pressing needs require real capital </a:t>
            </a:r>
            <a:r>
              <a:rPr sz="2000" spc="-5" dirty="0">
                <a:solidFill>
                  <a:srgbClr val="57575B"/>
                </a:solidFill>
                <a:latin typeface="Arial"/>
                <a:cs typeface="Arial"/>
              </a:rPr>
              <a:t>to</a:t>
            </a:r>
            <a:r>
              <a:rPr sz="2000" spc="-160" dirty="0">
                <a:solidFill>
                  <a:srgbClr val="57575B"/>
                </a:solidFill>
                <a:latin typeface="Arial"/>
                <a:cs typeface="Arial"/>
              </a:rPr>
              <a:t> </a:t>
            </a:r>
            <a:r>
              <a:rPr sz="2000" spc="-10" dirty="0">
                <a:solidFill>
                  <a:srgbClr val="57575B"/>
                </a:solidFill>
                <a:latin typeface="Arial"/>
                <a:cs typeface="Arial"/>
              </a:rPr>
              <a:t>effect  </a:t>
            </a:r>
            <a:r>
              <a:rPr sz="2000" dirty="0">
                <a:solidFill>
                  <a:srgbClr val="57575B"/>
                </a:solidFill>
                <a:latin typeface="Arial"/>
                <a:cs typeface="Arial"/>
              </a:rPr>
              <a:t>change.</a:t>
            </a:r>
            <a:endParaRPr sz="2000">
              <a:latin typeface="Arial"/>
              <a:cs typeface="Arial"/>
            </a:endParaRPr>
          </a:p>
          <a:p>
            <a:pPr>
              <a:lnSpc>
                <a:spcPct val="100000"/>
              </a:lnSpc>
              <a:spcBef>
                <a:spcPts val="25"/>
              </a:spcBef>
              <a:buClr>
                <a:srgbClr val="57575B"/>
              </a:buClr>
              <a:buFont typeface="Arial"/>
              <a:buChar char="•"/>
            </a:pPr>
            <a:endParaRPr sz="2900">
              <a:latin typeface="Times New Roman"/>
              <a:cs typeface="Times New Roman"/>
            </a:endParaRPr>
          </a:p>
          <a:p>
            <a:pPr marL="469900" indent="-457200">
              <a:lnSpc>
                <a:spcPct val="100000"/>
              </a:lnSpc>
              <a:spcBef>
                <a:spcPts val="5"/>
              </a:spcBef>
              <a:buSzPct val="72500"/>
              <a:buChar char="•"/>
              <a:tabLst>
                <a:tab pos="469900" algn="l"/>
                <a:tab pos="470534" algn="l"/>
              </a:tabLst>
            </a:pPr>
            <a:r>
              <a:rPr sz="2000" dirty="0">
                <a:solidFill>
                  <a:srgbClr val="57575B"/>
                </a:solidFill>
                <a:latin typeface="Arial"/>
                <a:cs typeface="Arial"/>
              </a:rPr>
              <a:t>Philanthropic shift from charity </a:t>
            </a:r>
            <a:r>
              <a:rPr sz="2000" spc="-5" dirty="0">
                <a:solidFill>
                  <a:srgbClr val="57575B"/>
                </a:solidFill>
                <a:latin typeface="Arial"/>
                <a:cs typeface="Arial"/>
              </a:rPr>
              <a:t>to</a:t>
            </a:r>
            <a:r>
              <a:rPr sz="2000" spc="-125" dirty="0">
                <a:solidFill>
                  <a:srgbClr val="57575B"/>
                </a:solidFill>
                <a:latin typeface="Arial"/>
                <a:cs typeface="Arial"/>
              </a:rPr>
              <a:t> </a:t>
            </a:r>
            <a:r>
              <a:rPr sz="2000" dirty="0">
                <a:solidFill>
                  <a:srgbClr val="57575B"/>
                </a:solidFill>
                <a:latin typeface="Arial"/>
                <a:cs typeface="Arial"/>
              </a:rPr>
              <a:t>investment</a:t>
            </a:r>
            <a:endParaRPr sz="2000">
              <a:latin typeface="Arial"/>
              <a:cs typeface="Arial"/>
            </a:endParaRPr>
          </a:p>
        </p:txBody>
      </p:sp>
      <p:sp>
        <p:nvSpPr>
          <p:cNvPr id="5" name="object 5"/>
          <p:cNvSpPr txBox="1">
            <a:spLocks noGrp="1"/>
          </p:cNvSpPr>
          <p:nvPr>
            <p:ph type="title"/>
          </p:nvPr>
        </p:nvSpPr>
        <p:spPr>
          <a:xfrm>
            <a:off x="764540" y="468579"/>
            <a:ext cx="4383405"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184188"/>
                </a:solidFill>
                <a:latin typeface="Calibri"/>
                <a:cs typeface="Calibri"/>
              </a:rPr>
              <a:t>WHY </a:t>
            </a:r>
            <a:r>
              <a:rPr sz="3200" b="1" spc="-45" dirty="0">
                <a:solidFill>
                  <a:srgbClr val="184188"/>
                </a:solidFill>
                <a:latin typeface="Calibri"/>
                <a:cs typeface="Calibri"/>
              </a:rPr>
              <a:t>IMPACT</a:t>
            </a:r>
            <a:r>
              <a:rPr sz="3200" b="1" spc="-75" dirty="0">
                <a:solidFill>
                  <a:srgbClr val="184188"/>
                </a:solidFill>
                <a:latin typeface="Calibri"/>
                <a:cs typeface="Calibri"/>
              </a:rPr>
              <a:t> </a:t>
            </a:r>
            <a:r>
              <a:rPr sz="3200" b="1" spc="-10" dirty="0">
                <a:solidFill>
                  <a:srgbClr val="184188"/>
                </a:solidFill>
                <a:latin typeface="Calibri"/>
                <a:cs typeface="Calibri"/>
              </a:rPr>
              <a:t>INVESTING?</a:t>
            </a:r>
            <a:endParaRPr sz="3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1130934"/>
            <a:ext cx="7091680" cy="3215640"/>
          </a:xfrm>
          <a:prstGeom prst="rect">
            <a:avLst/>
          </a:prstGeom>
        </p:spPr>
        <p:txBody>
          <a:bodyPr vert="horz" wrap="square" lIns="0" tIns="12700" rIns="0" bIns="0" rtlCol="0">
            <a:spAutoFit/>
          </a:bodyPr>
          <a:lstStyle/>
          <a:p>
            <a:pPr marL="469900" marR="485775" indent="-457200">
              <a:lnSpc>
                <a:spcPct val="100000"/>
              </a:lnSpc>
              <a:spcBef>
                <a:spcPts val="100"/>
              </a:spcBef>
              <a:buSzPct val="72500"/>
              <a:buChar char="•"/>
              <a:tabLst>
                <a:tab pos="469900" algn="l"/>
                <a:tab pos="470534" algn="l"/>
              </a:tabLst>
            </a:pPr>
            <a:r>
              <a:rPr sz="2000" dirty="0">
                <a:solidFill>
                  <a:srgbClr val="57575B"/>
                </a:solidFill>
                <a:latin typeface="Arial"/>
                <a:cs typeface="Arial"/>
              </a:rPr>
              <a:t>Global impact investing market: </a:t>
            </a:r>
            <a:r>
              <a:rPr sz="3600" spc="-5" dirty="0">
                <a:solidFill>
                  <a:srgbClr val="281F9A"/>
                </a:solidFill>
                <a:latin typeface="Arial"/>
                <a:cs typeface="Arial"/>
              </a:rPr>
              <a:t>$502 </a:t>
            </a:r>
            <a:r>
              <a:rPr sz="2000" dirty="0">
                <a:solidFill>
                  <a:srgbClr val="57575B"/>
                </a:solidFill>
                <a:latin typeface="Arial"/>
                <a:cs typeface="Arial"/>
              </a:rPr>
              <a:t>billion</a:t>
            </a:r>
            <a:r>
              <a:rPr sz="2000" spc="-114" dirty="0">
                <a:solidFill>
                  <a:srgbClr val="57575B"/>
                </a:solidFill>
                <a:latin typeface="Arial"/>
                <a:cs typeface="Arial"/>
              </a:rPr>
              <a:t> </a:t>
            </a:r>
            <a:r>
              <a:rPr sz="2000" dirty="0">
                <a:solidFill>
                  <a:srgbClr val="57575B"/>
                </a:solidFill>
                <a:latin typeface="Arial"/>
                <a:cs typeface="Arial"/>
              </a:rPr>
              <a:t>under  management by </a:t>
            </a:r>
            <a:r>
              <a:rPr sz="3600" spc="-5" dirty="0">
                <a:solidFill>
                  <a:srgbClr val="00BCB7"/>
                </a:solidFill>
                <a:latin typeface="Arial"/>
                <a:cs typeface="Arial"/>
              </a:rPr>
              <a:t>1,340</a:t>
            </a:r>
            <a:r>
              <a:rPr sz="3600" spc="-525" dirty="0">
                <a:solidFill>
                  <a:srgbClr val="00BCB7"/>
                </a:solidFill>
                <a:latin typeface="Arial"/>
                <a:cs typeface="Arial"/>
              </a:rPr>
              <a:t> </a:t>
            </a:r>
            <a:r>
              <a:rPr sz="2000" dirty="0">
                <a:solidFill>
                  <a:srgbClr val="57575B"/>
                </a:solidFill>
                <a:latin typeface="Arial"/>
                <a:cs typeface="Arial"/>
              </a:rPr>
              <a:t>organizations.</a:t>
            </a:r>
            <a:endParaRPr sz="2000">
              <a:latin typeface="Arial"/>
              <a:cs typeface="Arial"/>
            </a:endParaRPr>
          </a:p>
          <a:p>
            <a:pPr marL="469900" marR="5080" indent="-457200">
              <a:lnSpc>
                <a:spcPct val="101000"/>
              </a:lnSpc>
              <a:spcBef>
                <a:spcPts val="819"/>
              </a:spcBef>
              <a:buSzPct val="73611"/>
              <a:buChar char="•"/>
              <a:tabLst>
                <a:tab pos="469900" algn="l"/>
                <a:tab pos="470534" algn="l"/>
              </a:tabLst>
            </a:pPr>
            <a:r>
              <a:rPr sz="3600" dirty="0">
                <a:solidFill>
                  <a:srgbClr val="281F9A"/>
                </a:solidFill>
                <a:latin typeface="Arial"/>
                <a:cs typeface="Arial"/>
              </a:rPr>
              <a:t>58%</a:t>
            </a:r>
            <a:r>
              <a:rPr sz="3600" spc="-465" dirty="0">
                <a:solidFill>
                  <a:srgbClr val="281F9A"/>
                </a:solidFill>
                <a:latin typeface="Arial"/>
                <a:cs typeface="Arial"/>
              </a:rPr>
              <a:t> </a:t>
            </a:r>
            <a:r>
              <a:rPr sz="2000" dirty="0">
                <a:solidFill>
                  <a:srgbClr val="57575B"/>
                </a:solidFill>
                <a:latin typeface="Arial"/>
                <a:cs typeface="Arial"/>
              </a:rPr>
              <a:t>of</a:t>
            </a:r>
            <a:r>
              <a:rPr sz="2000" spc="-25" dirty="0">
                <a:solidFill>
                  <a:srgbClr val="57575B"/>
                </a:solidFill>
                <a:latin typeface="Arial"/>
                <a:cs typeface="Arial"/>
              </a:rPr>
              <a:t> </a:t>
            </a:r>
            <a:r>
              <a:rPr sz="2000" dirty="0">
                <a:solidFill>
                  <a:srgbClr val="57575B"/>
                </a:solidFill>
                <a:latin typeface="Arial"/>
                <a:cs typeface="Arial"/>
              </a:rPr>
              <a:t>organizations</a:t>
            </a:r>
            <a:r>
              <a:rPr sz="2000" spc="-30" dirty="0">
                <a:solidFill>
                  <a:srgbClr val="57575B"/>
                </a:solidFill>
                <a:latin typeface="Arial"/>
                <a:cs typeface="Arial"/>
              </a:rPr>
              <a:t> </a:t>
            </a:r>
            <a:r>
              <a:rPr sz="2000" dirty="0">
                <a:solidFill>
                  <a:srgbClr val="57575B"/>
                </a:solidFill>
                <a:latin typeface="Arial"/>
                <a:cs typeface="Arial"/>
              </a:rPr>
              <a:t>located</a:t>
            </a:r>
            <a:r>
              <a:rPr sz="2000" spc="-35" dirty="0">
                <a:solidFill>
                  <a:srgbClr val="57575B"/>
                </a:solidFill>
                <a:latin typeface="Arial"/>
                <a:cs typeface="Arial"/>
              </a:rPr>
              <a:t> </a:t>
            </a:r>
            <a:r>
              <a:rPr sz="2000" dirty="0">
                <a:solidFill>
                  <a:srgbClr val="57575B"/>
                </a:solidFill>
                <a:latin typeface="Arial"/>
                <a:cs typeface="Arial"/>
              </a:rPr>
              <a:t>in </a:t>
            </a:r>
            <a:r>
              <a:rPr sz="2000" spc="-5" dirty="0">
                <a:solidFill>
                  <a:srgbClr val="57575B"/>
                </a:solidFill>
                <a:latin typeface="Arial"/>
                <a:cs typeface="Arial"/>
              </a:rPr>
              <a:t>the</a:t>
            </a:r>
            <a:r>
              <a:rPr sz="2000" spc="-20" dirty="0">
                <a:solidFill>
                  <a:srgbClr val="57575B"/>
                </a:solidFill>
                <a:latin typeface="Arial"/>
                <a:cs typeface="Arial"/>
              </a:rPr>
              <a:t> </a:t>
            </a:r>
            <a:r>
              <a:rPr sz="2000" dirty="0">
                <a:solidFill>
                  <a:srgbClr val="57575B"/>
                </a:solidFill>
                <a:latin typeface="Arial"/>
                <a:cs typeface="Arial"/>
              </a:rPr>
              <a:t>U.S.</a:t>
            </a:r>
            <a:r>
              <a:rPr sz="2000" spc="-10" dirty="0">
                <a:solidFill>
                  <a:srgbClr val="57575B"/>
                </a:solidFill>
                <a:latin typeface="Arial"/>
                <a:cs typeface="Arial"/>
              </a:rPr>
              <a:t> </a:t>
            </a:r>
            <a:r>
              <a:rPr sz="3600" dirty="0">
                <a:solidFill>
                  <a:srgbClr val="00BCB7"/>
                </a:solidFill>
                <a:latin typeface="Arial"/>
                <a:cs typeface="Arial"/>
              </a:rPr>
              <a:t>21%</a:t>
            </a:r>
            <a:r>
              <a:rPr sz="3600" spc="-465" dirty="0">
                <a:solidFill>
                  <a:srgbClr val="00BCB7"/>
                </a:solidFill>
                <a:latin typeface="Arial"/>
                <a:cs typeface="Arial"/>
              </a:rPr>
              <a:t> </a:t>
            </a:r>
            <a:r>
              <a:rPr sz="2000" dirty="0">
                <a:solidFill>
                  <a:srgbClr val="57575B"/>
                </a:solidFill>
                <a:latin typeface="Arial"/>
                <a:cs typeface="Arial"/>
              </a:rPr>
              <a:t>are</a:t>
            </a:r>
            <a:r>
              <a:rPr sz="2000" spc="-30" dirty="0">
                <a:solidFill>
                  <a:srgbClr val="57575B"/>
                </a:solidFill>
                <a:latin typeface="Arial"/>
                <a:cs typeface="Arial"/>
              </a:rPr>
              <a:t> </a:t>
            </a:r>
            <a:r>
              <a:rPr sz="2000" dirty="0">
                <a:solidFill>
                  <a:srgbClr val="57575B"/>
                </a:solidFill>
                <a:latin typeface="Arial"/>
                <a:cs typeface="Arial"/>
              </a:rPr>
              <a:t>in  Europe</a:t>
            </a:r>
            <a:endParaRPr sz="2000">
              <a:latin typeface="Arial"/>
              <a:cs typeface="Arial"/>
            </a:endParaRPr>
          </a:p>
          <a:p>
            <a:pPr marL="641985" marR="112395" lvl="1" indent="-286385">
              <a:lnSpc>
                <a:spcPct val="100000"/>
              </a:lnSpc>
              <a:spcBef>
                <a:spcPts val="400"/>
              </a:spcBef>
              <a:buSzPct val="75000"/>
              <a:buChar char="•"/>
              <a:tabLst>
                <a:tab pos="641985" algn="l"/>
                <a:tab pos="642620" algn="l"/>
              </a:tabLst>
            </a:pPr>
            <a:r>
              <a:rPr sz="1600" spc="-5" dirty="0">
                <a:solidFill>
                  <a:srgbClr val="57575B"/>
                </a:solidFill>
                <a:latin typeface="Arial"/>
                <a:cs typeface="Arial"/>
              </a:rPr>
              <a:t>asset managers, foundations, banks, development finance </a:t>
            </a:r>
            <a:r>
              <a:rPr sz="1600" dirty="0">
                <a:solidFill>
                  <a:srgbClr val="57575B"/>
                </a:solidFill>
                <a:latin typeface="Arial"/>
                <a:cs typeface="Arial"/>
              </a:rPr>
              <a:t>institutions,  </a:t>
            </a:r>
            <a:r>
              <a:rPr sz="1600" spc="-5" dirty="0">
                <a:solidFill>
                  <a:srgbClr val="57575B"/>
                </a:solidFill>
                <a:latin typeface="Arial"/>
                <a:cs typeface="Arial"/>
              </a:rPr>
              <a:t>family offices, pension funds, insurance</a:t>
            </a:r>
            <a:r>
              <a:rPr sz="1600" spc="20" dirty="0">
                <a:solidFill>
                  <a:srgbClr val="57575B"/>
                </a:solidFill>
                <a:latin typeface="Arial"/>
                <a:cs typeface="Arial"/>
              </a:rPr>
              <a:t> </a:t>
            </a:r>
            <a:r>
              <a:rPr sz="1600" spc="-5" dirty="0">
                <a:solidFill>
                  <a:srgbClr val="57575B"/>
                </a:solidFill>
                <a:latin typeface="Arial"/>
                <a:cs typeface="Arial"/>
              </a:rPr>
              <a:t>companies</a:t>
            </a:r>
            <a:endParaRPr sz="1600">
              <a:latin typeface="Arial"/>
              <a:cs typeface="Arial"/>
            </a:endParaRPr>
          </a:p>
          <a:p>
            <a:pPr>
              <a:lnSpc>
                <a:spcPct val="100000"/>
              </a:lnSpc>
              <a:spcBef>
                <a:spcPts val="45"/>
              </a:spcBef>
            </a:pPr>
            <a:endParaRPr sz="2300">
              <a:latin typeface="Times New Roman"/>
              <a:cs typeface="Times New Roman"/>
            </a:endParaRPr>
          </a:p>
          <a:p>
            <a:pPr marL="3785235">
              <a:lnSpc>
                <a:spcPct val="100000"/>
              </a:lnSpc>
            </a:pPr>
            <a:r>
              <a:rPr sz="1600" spc="-5" dirty="0">
                <a:solidFill>
                  <a:srgbClr val="57575B"/>
                </a:solidFill>
                <a:latin typeface="Arial"/>
                <a:cs typeface="Arial"/>
              </a:rPr>
              <a:t>-Global Impact Investing</a:t>
            </a:r>
            <a:r>
              <a:rPr sz="1600" spc="15" dirty="0">
                <a:solidFill>
                  <a:srgbClr val="57575B"/>
                </a:solidFill>
                <a:latin typeface="Arial"/>
                <a:cs typeface="Arial"/>
              </a:rPr>
              <a:t> </a:t>
            </a:r>
            <a:r>
              <a:rPr sz="1600" spc="-5" dirty="0">
                <a:solidFill>
                  <a:srgbClr val="57575B"/>
                </a:solidFill>
                <a:latin typeface="Arial"/>
                <a:cs typeface="Arial"/>
              </a:rPr>
              <a:t>Network</a:t>
            </a:r>
            <a:endParaRPr sz="1600">
              <a:latin typeface="Arial"/>
              <a:cs typeface="Arial"/>
            </a:endParaRPr>
          </a:p>
        </p:txBody>
      </p:sp>
      <p:sp>
        <p:nvSpPr>
          <p:cNvPr id="5" name="object 5"/>
          <p:cNvSpPr txBox="1"/>
          <p:nvPr/>
        </p:nvSpPr>
        <p:spPr>
          <a:xfrm>
            <a:off x="764540" y="468579"/>
            <a:ext cx="4839970"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184188"/>
                </a:solidFill>
                <a:latin typeface="Calibri"/>
                <a:cs typeface="Calibri"/>
              </a:rPr>
              <a:t>WHO IS </a:t>
            </a:r>
            <a:r>
              <a:rPr sz="3200" b="1" spc="-45" dirty="0">
                <a:solidFill>
                  <a:srgbClr val="184188"/>
                </a:solidFill>
                <a:latin typeface="Calibri"/>
                <a:cs typeface="Calibri"/>
              </a:rPr>
              <a:t>IMPACT</a:t>
            </a:r>
            <a:r>
              <a:rPr sz="3200" b="1" spc="-70" dirty="0">
                <a:solidFill>
                  <a:srgbClr val="184188"/>
                </a:solidFill>
                <a:latin typeface="Calibri"/>
                <a:cs typeface="Calibri"/>
              </a:rPr>
              <a:t> </a:t>
            </a:r>
            <a:r>
              <a:rPr sz="3200" b="1" spc="-10" dirty="0">
                <a:solidFill>
                  <a:srgbClr val="184188"/>
                </a:solidFill>
                <a:latin typeface="Calibri"/>
                <a:cs typeface="Calibri"/>
              </a:rPr>
              <a:t>INVESTING?</a:t>
            </a:r>
            <a:endParaRPr sz="3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4337303"/>
            <a:ext cx="1187196" cy="594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4540" y="468579"/>
            <a:ext cx="5435600" cy="514350"/>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184188"/>
                </a:solidFill>
                <a:latin typeface="Calibri"/>
                <a:cs typeface="Calibri"/>
              </a:rPr>
              <a:t>HOW </a:t>
            </a:r>
            <a:r>
              <a:rPr sz="3200" b="1" spc="-45" dirty="0">
                <a:solidFill>
                  <a:srgbClr val="184188"/>
                </a:solidFill>
                <a:latin typeface="Calibri"/>
                <a:cs typeface="Calibri"/>
              </a:rPr>
              <a:t>TO </a:t>
            </a:r>
            <a:r>
              <a:rPr sz="3200" b="1" dirty="0">
                <a:solidFill>
                  <a:srgbClr val="184188"/>
                </a:solidFill>
                <a:latin typeface="Calibri"/>
                <a:cs typeface="Calibri"/>
              </a:rPr>
              <a:t>DO </a:t>
            </a:r>
            <a:r>
              <a:rPr sz="3200" b="1" spc="-45" dirty="0">
                <a:solidFill>
                  <a:srgbClr val="184188"/>
                </a:solidFill>
                <a:latin typeface="Calibri"/>
                <a:cs typeface="Calibri"/>
              </a:rPr>
              <a:t>IMPACT</a:t>
            </a:r>
            <a:r>
              <a:rPr sz="3200" b="1" spc="-30" dirty="0">
                <a:solidFill>
                  <a:srgbClr val="184188"/>
                </a:solidFill>
                <a:latin typeface="Calibri"/>
                <a:cs typeface="Calibri"/>
              </a:rPr>
              <a:t> </a:t>
            </a:r>
            <a:r>
              <a:rPr sz="3200" b="1" spc="-10" dirty="0">
                <a:solidFill>
                  <a:srgbClr val="184188"/>
                </a:solidFill>
                <a:latin typeface="Calibri"/>
                <a:cs typeface="Calibri"/>
              </a:rPr>
              <a:t>INVESTING</a:t>
            </a:r>
            <a:endParaRPr sz="3200">
              <a:latin typeface="Calibri"/>
              <a:cs typeface="Calibri"/>
            </a:endParaRPr>
          </a:p>
        </p:txBody>
      </p:sp>
      <p:sp>
        <p:nvSpPr>
          <p:cNvPr id="5" name="object 5"/>
          <p:cNvSpPr txBox="1">
            <a:spLocks noGrp="1"/>
          </p:cNvSpPr>
          <p:nvPr>
            <p:ph type="body" idx="1"/>
          </p:nvPr>
        </p:nvSpPr>
        <p:spPr>
          <a:prstGeom prst="rect">
            <a:avLst/>
          </a:prstGeom>
        </p:spPr>
        <p:txBody>
          <a:bodyPr vert="horz" wrap="square" lIns="0" tIns="71120" rIns="0" bIns="0" rtlCol="0">
            <a:spAutoFit/>
          </a:bodyPr>
          <a:lstStyle/>
          <a:p>
            <a:pPr marL="146050">
              <a:lnSpc>
                <a:spcPct val="100000"/>
              </a:lnSpc>
              <a:spcBef>
                <a:spcPts val="560"/>
              </a:spcBef>
            </a:pPr>
            <a:r>
              <a:rPr spc="-10" dirty="0"/>
              <a:t>Invest </a:t>
            </a:r>
            <a:r>
              <a:rPr spc="-5" dirty="0"/>
              <a:t>through intermediary or</a:t>
            </a:r>
            <a:r>
              <a:rPr spc="105" dirty="0"/>
              <a:t> </a:t>
            </a:r>
            <a:r>
              <a:rPr dirty="0"/>
              <a:t>fund:</a:t>
            </a:r>
          </a:p>
          <a:p>
            <a:pPr marL="603250" indent="-457200">
              <a:lnSpc>
                <a:spcPct val="100000"/>
              </a:lnSpc>
              <a:spcBef>
                <a:spcPts val="459"/>
              </a:spcBef>
              <a:buSzPct val="73684"/>
              <a:buChar char="•"/>
              <a:tabLst>
                <a:tab pos="603250" algn="l"/>
                <a:tab pos="603885" algn="l"/>
              </a:tabLst>
            </a:pPr>
            <a:r>
              <a:rPr b="0" spc="-5" dirty="0">
                <a:solidFill>
                  <a:srgbClr val="57575B"/>
                </a:solidFill>
                <a:latin typeface="Arial"/>
                <a:cs typeface="Arial"/>
              </a:rPr>
              <a:t>Invest in publicly traded fixed income</a:t>
            </a:r>
            <a:r>
              <a:rPr b="0" spc="155" dirty="0">
                <a:solidFill>
                  <a:srgbClr val="57575B"/>
                </a:solidFill>
                <a:latin typeface="Arial"/>
                <a:cs typeface="Arial"/>
              </a:rPr>
              <a:t> </a:t>
            </a:r>
            <a:r>
              <a:rPr b="0" spc="-5" dirty="0">
                <a:solidFill>
                  <a:srgbClr val="57575B"/>
                </a:solidFill>
                <a:latin typeface="Arial"/>
                <a:cs typeface="Arial"/>
              </a:rPr>
              <a:t>securities</a:t>
            </a:r>
          </a:p>
          <a:p>
            <a:pPr marL="603250" indent="-457200">
              <a:lnSpc>
                <a:spcPct val="100000"/>
              </a:lnSpc>
              <a:spcBef>
                <a:spcPts val="455"/>
              </a:spcBef>
              <a:buSzPct val="73684"/>
              <a:buChar char="•"/>
              <a:tabLst>
                <a:tab pos="603250" algn="l"/>
                <a:tab pos="603885" algn="l"/>
              </a:tabLst>
            </a:pPr>
            <a:r>
              <a:rPr b="0" spc="-5" dirty="0">
                <a:solidFill>
                  <a:srgbClr val="57575B"/>
                </a:solidFill>
                <a:latin typeface="Arial"/>
                <a:cs typeface="Arial"/>
              </a:rPr>
              <a:t>Make a loan to a Community Development Financial</a:t>
            </a:r>
            <a:r>
              <a:rPr b="0" spc="250" dirty="0">
                <a:solidFill>
                  <a:srgbClr val="57575B"/>
                </a:solidFill>
                <a:latin typeface="Arial"/>
                <a:cs typeface="Arial"/>
              </a:rPr>
              <a:t> </a:t>
            </a:r>
            <a:r>
              <a:rPr b="0" spc="-5" dirty="0">
                <a:solidFill>
                  <a:srgbClr val="57575B"/>
                </a:solidFill>
                <a:latin typeface="Arial"/>
                <a:cs typeface="Arial"/>
              </a:rPr>
              <a:t>Intermediary</a:t>
            </a:r>
          </a:p>
          <a:p>
            <a:pPr marL="603250" indent="-457200">
              <a:lnSpc>
                <a:spcPct val="100000"/>
              </a:lnSpc>
              <a:spcBef>
                <a:spcPts val="455"/>
              </a:spcBef>
              <a:buSzPct val="73684"/>
              <a:buChar char="•"/>
              <a:tabLst>
                <a:tab pos="603250" algn="l"/>
                <a:tab pos="603885" algn="l"/>
              </a:tabLst>
            </a:pPr>
            <a:r>
              <a:rPr b="0" spc="-5" dirty="0">
                <a:solidFill>
                  <a:srgbClr val="57575B"/>
                </a:solidFill>
                <a:latin typeface="Arial"/>
                <a:cs typeface="Arial"/>
              </a:rPr>
              <a:t>Provide a</a:t>
            </a:r>
            <a:r>
              <a:rPr b="0" spc="35" dirty="0">
                <a:solidFill>
                  <a:srgbClr val="57575B"/>
                </a:solidFill>
                <a:latin typeface="Arial"/>
                <a:cs typeface="Arial"/>
              </a:rPr>
              <a:t> </a:t>
            </a:r>
            <a:r>
              <a:rPr b="0" spc="-5" dirty="0">
                <a:solidFill>
                  <a:srgbClr val="57575B"/>
                </a:solidFill>
                <a:latin typeface="Arial"/>
                <a:cs typeface="Arial"/>
              </a:rPr>
              <a:t>guarantee</a:t>
            </a:r>
          </a:p>
          <a:p>
            <a:pPr marL="3514090">
              <a:lnSpc>
                <a:spcPct val="100000"/>
              </a:lnSpc>
              <a:spcBef>
                <a:spcPts val="1705"/>
              </a:spcBef>
            </a:pPr>
            <a:r>
              <a:rPr sz="2000" dirty="0">
                <a:solidFill>
                  <a:srgbClr val="00BCB7"/>
                </a:solidFill>
              </a:rPr>
              <a:t>Direct</a:t>
            </a:r>
            <a:r>
              <a:rPr sz="2000" spc="-25" dirty="0">
                <a:solidFill>
                  <a:srgbClr val="00BCB7"/>
                </a:solidFill>
              </a:rPr>
              <a:t> </a:t>
            </a:r>
            <a:r>
              <a:rPr sz="2000" dirty="0">
                <a:solidFill>
                  <a:srgbClr val="00BCB7"/>
                </a:solidFill>
              </a:rPr>
              <a:t>investments:</a:t>
            </a:r>
            <a:endParaRPr sz="2000"/>
          </a:p>
          <a:p>
            <a:pPr marL="3971290" lvl="1" indent="-457200">
              <a:lnSpc>
                <a:spcPct val="100000"/>
              </a:lnSpc>
              <a:spcBef>
                <a:spcPts val="240"/>
              </a:spcBef>
              <a:buSzPct val="72500"/>
              <a:buChar char="•"/>
              <a:tabLst>
                <a:tab pos="3970654" algn="l"/>
                <a:tab pos="3971290" algn="l"/>
              </a:tabLst>
            </a:pPr>
            <a:r>
              <a:rPr sz="2000" dirty="0">
                <a:solidFill>
                  <a:srgbClr val="57575B"/>
                </a:solidFill>
                <a:latin typeface="Arial"/>
                <a:cs typeface="Arial"/>
              </a:rPr>
              <a:t>Directly making</a:t>
            </a:r>
            <a:r>
              <a:rPr sz="2000" spc="-55" dirty="0">
                <a:solidFill>
                  <a:srgbClr val="57575B"/>
                </a:solidFill>
                <a:latin typeface="Arial"/>
                <a:cs typeface="Arial"/>
              </a:rPr>
              <a:t> </a:t>
            </a:r>
            <a:r>
              <a:rPr sz="2000" dirty="0">
                <a:solidFill>
                  <a:srgbClr val="57575B"/>
                </a:solidFill>
                <a:latin typeface="Arial"/>
                <a:cs typeface="Arial"/>
              </a:rPr>
              <a:t>loans</a:t>
            </a:r>
            <a:endParaRPr sz="2000">
              <a:latin typeface="Arial"/>
              <a:cs typeface="Arial"/>
            </a:endParaRPr>
          </a:p>
          <a:p>
            <a:pPr marL="3971290" lvl="1" indent="-457200">
              <a:lnSpc>
                <a:spcPct val="100000"/>
              </a:lnSpc>
              <a:spcBef>
                <a:spcPts val="240"/>
              </a:spcBef>
              <a:buSzPct val="72500"/>
              <a:buChar char="•"/>
              <a:tabLst>
                <a:tab pos="3970654" algn="l"/>
                <a:tab pos="3971290" algn="l"/>
              </a:tabLst>
            </a:pPr>
            <a:r>
              <a:rPr sz="2000" dirty="0">
                <a:solidFill>
                  <a:srgbClr val="57575B"/>
                </a:solidFill>
                <a:latin typeface="Arial"/>
                <a:cs typeface="Arial"/>
              </a:rPr>
              <a:t>Operating </a:t>
            </a:r>
            <a:r>
              <a:rPr sz="2000" spc="-5" dirty="0">
                <a:solidFill>
                  <a:srgbClr val="57575B"/>
                </a:solidFill>
                <a:latin typeface="Arial"/>
                <a:cs typeface="Arial"/>
              </a:rPr>
              <a:t>revolving </a:t>
            </a:r>
            <a:r>
              <a:rPr sz="2000" dirty="0">
                <a:solidFill>
                  <a:srgbClr val="57575B"/>
                </a:solidFill>
                <a:latin typeface="Arial"/>
                <a:cs typeface="Arial"/>
              </a:rPr>
              <a:t>loan</a:t>
            </a:r>
            <a:r>
              <a:rPr sz="2000" spc="-60" dirty="0">
                <a:solidFill>
                  <a:srgbClr val="57575B"/>
                </a:solidFill>
                <a:latin typeface="Arial"/>
                <a:cs typeface="Arial"/>
              </a:rPr>
              <a:t> </a:t>
            </a:r>
            <a:r>
              <a:rPr sz="2000" dirty="0">
                <a:solidFill>
                  <a:srgbClr val="57575B"/>
                </a:solidFill>
                <a:latin typeface="Arial"/>
                <a:cs typeface="Arial"/>
              </a:rPr>
              <a:t>funds</a:t>
            </a:r>
            <a:endParaRPr sz="2000">
              <a:latin typeface="Arial"/>
              <a:cs typeface="Arial"/>
            </a:endParaRPr>
          </a:p>
          <a:p>
            <a:pPr marL="3971290" lvl="1" indent="-457200">
              <a:lnSpc>
                <a:spcPct val="100000"/>
              </a:lnSpc>
              <a:spcBef>
                <a:spcPts val="240"/>
              </a:spcBef>
              <a:buSzPct val="72500"/>
              <a:buChar char="•"/>
              <a:tabLst>
                <a:tab pos="3970654" algn="l"/>
                <a:tab pos="3971290" algn="l"/>
              </a:tabLst>
            </a:pPr>
            <a:r>
              <a:rPr sz="2000" dirty="0">
                <a:solidFill>
                  <a:srgbClr val="57575B"/>
                </a:solidFill>
                <a:latin typeface="Arial"/>
                <a:cs typeface="Arial"/>
              </a:rPr>
              <a:t>Funding pay for success</a:t>
            </a:r>
            <a:r>
              <a:rPr sz="2000" spc="-114" dirty="0">
                <a:solidFill>
                  <a:srgbClr val="57575B"/>
                </a:solidFill>
                <a:latin typeface="Arial"/>
                <a:cs typeface="Arial"/>
              </a:rPr>
              <a:t> </a:t>
            </a:r>
            <a:r>
              <a:rPr sz="2000" dirty="0">
                <a:solidFill>
                  <a:srgbClr val="57575B"/>
                </a:solidFill>
                <a:latin typeface="Arial"/>
                <a:cs typeface="Arial"/>
              </a:rPr>
              <a:t>programs</a:t>
            </a:r>
            <a:endParaRPr sz="2000">
              <a:latin typeface="Arial"/>
              <a:cs typeface="Arial"/>
            </a:endParaRPr>
          </a:p>
          <a:p>
            <a:pPr marL="3971290" lvl="1" indent="-457200">
              <a:lnSpc>
                <a:spcPct val="100000"/>
              </a:lnSpc>
              <a:spcBef>
                <a:spcPts val="240"/>
              </a:spcBef>
              <a:buSzPct val="72500"/>
              <a:buChar char="•"/>
              <a:tabLst>
                <a:tab pos="3970654" algn="l"/>
                <a:tab pos="3971290" algn="l"/>
              </a:tabLst>
            </a:pPr>
            <a:r>
              <a:rPr sz="2000" dirty="0">
                <a:solidFill>
                  <a:srgbClr val="57575B"/>
                </a:solidFill>
                <a:latin typeface="Arial"/>
                <a:cs typeface="Arial"/>
              </a:rPr>
              <a:t>Making direct equity</a:t>
            </a:r>
            <a:r>
              <a:rPr sz="2000" spc="-90" dirty="0">
                <a:solidFill>
                  <a:srgbClr val="57575B"/>
                </a:solidFill>
                <a:latin typeface="Arial"/>
                <a:cs typeface="Arial"/>
              </a:rPr>
              <a:t> </a:t>
            </a:r>
            <a:r>
              <a:rPr sz="2000" dirty="0">
                <a:solidFill>
                  <a:srgbClr val="57575B"/>
                </a:solidFill>
                <a:latin typeface="Arial"/>
                <a:cs typeface="Arial"/>
              </a:rPr>
              <a:t>investments</a:t>
            </a:r>
            <a:endParaRPr sz="2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1300</Words>
  <Application>Microsoft Office PowerPoint</Application>
  <PresentationFormat>On-screen Show (16:9)</PresentationFormat>
  <Paragraphs>184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IMPACT INVESTING</vt:lpstr>
      <vt:lpstr>COUNCIL OF MICHIGAN FOUNDATIONS</vt:lpstr>
      <vt:lpstr>CMF MEMBERS</vt:lpstr>
      <vt:lpstr>HOW MANY FOUNDATIONS ARE THERE IN  MICHIGAN?*</vt:lpstr>
      <vt:lpstr>IMPACT  INVESTING  HUB</vt:lpstr>
      <vt:lpstr>WHAT IS IMPACT INVESTING?</vt:lpstr>
      <vt:lpstr>WHY IMPACT INVESTING?</vt:lpstr>
      <vt:lpstr>PowerPoint Presentation</vt:lpstr>
      <vt:lpstr>HOW TO DO IMPACT INVESTING</vt:lpstr>
      <vt:lpstr>IMPACT INVESTING IN THE COMMUNITY</vt:lpstr>
      <vt:lpstr>PowerPoint Presentation</vt:lpstr>
      <vt:lpstr>PowerPoint Presentation</vt:lpstr>
      <vt:lpstr>CUMULATIVE LOAN ACTIVITY 1994-2018</vt:lpstr>
      <vt:lpstr>MAX M. &amp; MARJORIE S. FISHER FOUNDATION &amp;  IMPACT INVESTING</vt:lpstr>
      <vt:lpstr>FISHER FOUNDATION &amp;  REBEL NELL</vt:lpstr>
      <vt:lpstr>PowerPoint Presentation</vt:lpstr>
      <vt:lpstr>WHO ARE WE:</vt:lpstr>
      <vt:lpstr>The Problem:</vt:lpstr>
      <vt:lpstr>Solution:</vt:lpstr>
      <vt:lpstr>Supportive Services:</vt:lpstr>
      <vt:lpstr>HOW IT WORKS</vt:lpstr>
      <vt:lpstr>PowerPoint Presentation</vt:lpstr>
      <vt:lpstr>OUR PRODUCT: JEWELRY FROM FALLEN GRAFFTI</vt:lpstr>
      <vt:lpstr>PowerPoint Presentation</vt:lpstr>
      <vt:lpstr>MORE THAN ONE WAY TO LEAVE A LEGACY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Meade</dc:creator>
  <cp:lastModifiedBy>Susan</cp:lastModifiedBy>
  <cp:revision>1</cp:revision>
  <dcterms:created xsi:type="dcterms:W3CDTF">2019-09-24T16:45:31Z</dcterms:created>
  <dcterms:modified xsi:type="dcterms:W3CDTF">2019-10-03T16:25:22Z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2019-09-23T00:00:00Z</vt:filetime>
  </property>
  <property fmtid="{D5CDD505-2E9C-101B-9397-08002B2CF9AE}" pid="3" name="Creator">
    <vt:lpwstr>Microsoft® PowerPoint® for Office 365</vt:lpwstr>
  </property>
  <property fmtid="{D5CDD505-2E9C-101B-9397-08002B2CF9AE}" pid="4" name="LastSaved">
    <vt:filetime>2019-09-24T00:00:00Z</vt:filetime>
  </property>
</Properties>
</file>