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331" r:id="rId3"/>
    <p:sldId id="305" r:id="rId4"/>
    <p:sldId id="280" r:id="rId5"/>
    <p:sldId id="303" r:id="rId6"/>
    <p:sldId id="267" r:id="rId7"/>
    <p:sldId id="257" r:id="rId8"/>
    <p:sldId id="258" r:id="rId9"/>
    <p:sldId id="259" r:id="rId10"/>
    <p:sldId id="262" r:id="rId11"/>
    <p:sldId id="263" r:id="rId12"/>
    <p:sldId id="261" r:id="rId13"/>
    <p:sldId id="323" r:id="rId14"/>
    <p:sldId id="324" r:id="rId15"/>
    <p:sldId id="294" r:id="rId16"/>
    <p:sldId id="282" r:id="rId17"/>
    <p:sldId id="322" r:id="rId18"/>
    <p:sldId id="283" r:id="rId19"/>
    <p:sldId id="312" r:id="rId20"/>
    <p:sldId id="286" r:id="rId21"/>
    <p:sldId id="288" r:id="rId22"/>
    <p:sldId id="327" r:id="rId23"/>
    <p:sldId id="293" r:id="rId24"/>
    <p:sldId id="328" r:id="rId25"/>
    <p:sldId id="315" r:id="rId26"/>
    <p:sldId id="316" r:id="rId27"/>
    <p:sldId id="318" r:id="rId28"/>
    <p:sldId id="317" r:id="rId29"/>
    <p:sldId id="319" r:id="rId30"/>
    <p:sldId id="276" r:id="rId31"/>
    <p:sldId id="285" r:id="rId32"/>
    <p:sldId id="289" r:id="rId33"/>
    <p:sldId id="290" r:id="rId34"/>
    <p:sldId id="329" r:id="rId35"/>
    <p:sldId id="321" r:id="rId36"/>
    <p:sldId id="320"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1307" autoAdjust="0"/>
  </p:normalViewPr>
  <p:slideViewPr>
    <p:cSldViewPr>
      <p:cViewPr>
        <p:scale>
          <a:sx n="84" d="100"/>
          <a:sy n="84" d="100"/>
        </p:scale>
        <p:origin x="-1092"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91" d="100"/>
          <a:sy n="91" d="100"/>
        </p:scale>
        <p:origin x="369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5332120308334001"/>
          <c:h val="0.85362278652557555"/>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1-83BE-4BFE-9124-310455532658}"/>
              </c:ext>
            </c:extLst>
          </c:dPt>
          <c:dPt>
            <c:idx val="2"/>
            <c:invertIfNegative val="0"/>
            <c:bubble3D val="0"/>
            <c:spPr>
              <a:solidFill>
                <a:schemeClr val="tx2">
                  <a:lumMod val="60000"/>
                  <a:lumOff val="40000"/>
                </a:schemeClr>
              </a:solidFill>
              <a:ln>
                <a:noFill/>
              </a:ln>
              <a:effectLst/>
            </c:spPr>
            <c:extLst xmlns:c16r2="http://schemas.microsoft.com/office/drawing/2015/06/chart">
              <c:ext xmlns:c16="http://schemas.microsoft.com/office/drawing/2014/chart" uri="{C3380CC4-5D6E-409C-BE32-E72D297353CC}">
                <c16:uniqueId val="{00000003-83BE-4BFE-9124-31045553265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Sheet1!$A$1:$C$1</c:f>
              <c:strCache>
                <c:ptCount val="3"/>
                <c:pt idx="0">
                  <c:v>S &amp; P 500</c:v>
                </c:pt>
                <c:pt idx="1">
                  <c:v>Equity Mutual Fund</c:v>
                </c:pt>
                <c:pt idx="2">
                  <c:v>Equity Fund Investor</c:v>
                </c:pt>
              </c:strCache>
            </c:strRef>
          </c:cat>
          <c:val>
            <c:numRef>
              <c:f>Sheet1!$A$2:$C$2</c:f>
              <c:numCache>
                <c:formatCode>0.00%</c:formatCode>
                <c:ptCount val="3"/>
                <c:pt idx="0">
                  <c:v>6.6900000000000001E-2</c:v>
                </c:pt>
                <c:pt idx="1">
                  <c:v>6.2600000000000003E-2</c:v>
                </c:pt>
                <c:pt idx="2">
                  <c:v>4.8599999999999997E-2</c:v>
                </c:pt>
              </c:numCache>
            </c:numRef>
          </c:val>
          <c:extLst xmlns:c16r2="http://schemas.microsoft.com/office/drawing/2015/06/chart">
            <c:ext xmlns:c16="http://schemas.microsoft.com/office/drawing/2014/chart" uri="{C3380CC4-5D6E-409C-BE32-E72D297353CC}">
              <c16:uniqueId val="{00000004-83BE-4BFE-9124-310455532658}"/>
            </c:ext>
          </c:extLst>
        </c:ser>
        <c:dLbls>
          <c:dLblPos val="outEnd"/>
          <c:showLegendKey val="0"/>
          <c:showVal val="1"/>
          <c:showCatName val="0"/>
          <c:showSerName val="0"/>
          <c:showPercent val="0"/>
          <c:showBubbleSize val="0"/>
        </c:dLbls>
        <c:gapWidth val="100"/>
        <c:overlap val="-24"/>
        <c:axId val="134849280"/>
        <c:axId val="134869376"/>
      </c:barChart>
      <c:catAx>
        <c:axId val="1348492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34869376"/>
        <c:crosses val="autoZero"/>
        <c:auto val="1"/>
        <c:lblAlgn val="ctr"/>
        <c:lblOffset val="100"/>
        <c:noMultiLvlLbl val="0"/>
      </c:catAx>
      <c:valAx>
        <c:axId val="134869376"/>
        <c:scaling>
          <c:orientation val="minMax"/>
        </c:scaling>
        <c:delete val="1"/>
        <c:axPos val="l"/>
        <c:numFmt formatCode="0.00%" sourceLinked="1"/>
        <c:majorTickMark val="none"/>
        <c:minorTickMark val="none"/>
        <c:tickLblPos val="nextTo"/>
        <c:crossAx val="134849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32556493680608E-2"/>
          <c:y val="3.1202150449649767E-2"/>
          <c:w val="0.90415729445778459"/>
          <c:h val="0.71155007107452928"/>
        </c:manualLayout>
      </c:layout>
      <c:lineChart>
        <c:grouping val="standard"/>
        <c:varyColors val="0"/>
        <c:ser>
          <c:idx val="0"/>
          <c:order val="0"/>
          <c:tx>
            <c:strRef>
              <c:f>Sheet1!$B$1</c:f>
              <c:strCache>
                <c:ptCount val="1"/>
                <c:pt idx="0">
                  <c:v>Lower Bound</c:v>
                </c:pt>
              </c:strCache>
            </c:strRef>
          </c:tx>
          <c:cat>
            <c:numRef>
              <c:f>Sheet1!$A$2:$A$41</c:f>
              <c:numCache>
                <c:formatCode>mmm\-yy</c:formatCode>
                <c:ptCount val="40"/>
                <c:pt idx="0">
                  <c:v>37043</c:v>
                </c:pt>
                <c:pt idx="1">
                  <c:v>37135</c:v>
                </c:pt>
                <c:pt idx="2">
                  <c:v>37226</c:v>
                </c:pt>
                <c:pt idx="3">
                  <c:v>37316</c:v>
                </c:pt>
                <c:pt idx="4">
                  <c:v>37408</c:v>
                </c:pt>
                <c:pt idx="5">
                  <c:v>37500</c:v>
                </c:pt>
                <c:pt idx="6">
                  <c:v>37591</c:v>
                </c:pt>
                <c:pt idx="7">
                  <c:v>37681</c:v>
                </c:pt>
                <c:pt idx="8">
                  <c:v>37773</c:v>
                </c:pt>
                <c:pt idx="9">
                  <c:v>37865</c:v>
                </c:pt>
                <c:pt idx="10">
                  <c:v>37956</c:v>
                </c:pt>
                <c:pt idx="11">
                  <c:v>38047</c:v>
                </c:pt>
                <c:pt idx="12">
                  <c:v>38139</c:v>
                </c:pt>
                <c:pt idx="13">
                  <c:v>38231</c:v>
                </c:pt>
                <c:pt idx="14">
                  <c:v>38322</c:v>
                </c:pt>
                <c:pt idx="15">
                  <c:v>38412</c:v>
                </c:pt>
                <c:pt idx="16">
                  <c:v>38504</c:v>
                </c:pt>
                <c:pt idx="17">
                  <c:v>38596</c:v>
                </c:pt>
                <c:pt idx="18">
                  <c:v>38687</c:v>
                </c:pt>
                <c:pt idx="19">
                  <c:v>38777</c:v>
                </c:pt>
                <c:pt idx="20">
                  <c:v>38869</c:v>
                </c:pt>
                <c:pt idx="21">
                  <c:v>38961</c:v>
                </c:pt>
                <c:pt idx="22">
                  <c:v>39052</c:v>
                </c:pt>
                <c:pt idx="23">
                  <c:v>39142</c:v>
                </c:pt>
                <c:pt idx="24">
                  <c:v>39234</c:v>
                </c:pt>
                <c:pt idx="25">
                  <c:v>39326</c:v>
                </c:pt>
                <c:pt idx="26">
                  <c:v>39417</c:v>
                </c:pt>
                <c:pt idx="27">
                  <c:v>39508</c:v>
                </c:pt>
                <c:pt idx="28">
                  <c:v>39600</c:v>
                </c:pt>
                <c:pt idx="29">
                  <c:v>39692</c:v>
                </c:pt>
                <c:pt idx="30">
                  <c:v>39783</c:v>
                </c:pt>
                <c:pt idx="31">
                  <c:v>39873</c:v>
                </c:pt>
                <c:pt idx="32">
                  <c:v>39965</c:v>
                </c:pt>
                <c:pt idx="33">
                  <c:v>40057</c:v>
                </c:pt>
                <c:pt idx="34">
                  <c:v>40148</c:v>
                </c:pt>
                <c:pt idx="35">
                  <c:v>40238</c:v>
                </c:pt>
                <c:pt idx="36">
                  <c:v>40330</c:v>
                </c:pt>
                <c:pt idx="37">
                  <c:v>40422</c:v>
                </c:pt>
                <c:pt idx="38">
                  <c:v>40513</c:v>
                </c:pt>
                <c:pt idx="39">
                  <c:v>40603</c:v>
                </c:pt>
              </c:numCache>
            </c:numRef>
          </c:cat>
          <c:val>
            <c:numRef>
              <c:f>Sheet1!$B$2:$B$41</c:f>
              <c:numCache>
                <c:formatCode>0.0%</c:formatCode>
                <c:ptCount val="40"/>
                <c:pt idx="0">
                  <c:v>-2.7E-2</c:v>
                </c:pt>
                <c:pt idx="1">
                  <c:v>-0.05</c:v>
                </c:pt>
                <c:pt idx="2">
                  <c:v>-4.3999999999999997E-2</c:v>
                </c:pt>
                <c:pt idx="3">
                  <c:v>-5.0000000000000001E-3</c:v>
                </c:pt>
                <c:pt idx="4">
                  <c:v>-3.4000000000000002E-2</c:v>
                </c:pt>
                <c:pt idx="5">
                  <c:v>-4.2999999999999997E-2</c:v>
                </c:pt>
                <c:pt idx="6">
                  <c:v>-2.1999999999999999E-2</c:v>
                </c:pt>
                <c:pt idx="7">
                  <c:v>-7.0999999999999994E-2</c:v>
                </c:pt>
                <c:pt idx="8">
                  <c:v>-1.7000000000000001E-2</c:v>
                </c:pt>
                <c:pt idx="9">
                  <c:v>1.0999999999999999E-2</c:v>
                </c:pt>
                <c:pt idx="10">
                  <c:v>1.0999999999999999E-2</c:v>
                </c:pt>
                <c:pt idx="11">
                  <c:v>-0.01</c:v>
                </c:pt>
                <c:pt idx="12">
                  <c:v>-6.0000000000000001E-3</c:v>
                </c:pt>
                <c:pt idx="13">
                  <c:v>-8.0000000000000002E-3</c:v>
                </c:pt>
                <c:pt idx="14">
                  <c:v>-3.0000000000000001E-3</c:v>
                </c:pt>
                <c:pt idx="15">
                  <c:v>-7.0000000000000001E-3</c:v>
                </c:pt>
                <c:pt idx="16">
                  <c:v>-1.0999999999999999E-2</c:v>
                </c:pt>
                <c:pt idx="17">
                  <c:v>-0.01</c:v>
                </c:pt>
                <c:pt idx="18">
                  <c:v>-8.9999999999999993E-3</c:v>
                </c:pt>
                <c:pt idx="19">
                  <c:v>-7.0000000000000001E-3</c:v>
                </c:pt>
                <c:pt idx="20">
                  <c:v>-2E-3</c:v>
                </c:pt>
                <c:pt idx="21">
                  <c:v>-1.0999999999999999E-2</c:v>
                </c:pt>
                <c:pt idx="22">
                  <c:v>-2E-3</c:v>
                </c:pt>
                <c:pt idx="23">
                  <c:v>3.0000000000000001E-5</c:v>
                </c:pt>
                <c:pt idx="24">
                  <c:v>2E-3</c:v>
                </c:pt>
                <c:pt idx="25">
                  <c:v>-1.2999999999999999E-2</c:v>
                </c:pt>
                <c:pt idx="26">
                  <c:v>-3.1E-2</c:v>
                </c:pt>
                <c:pt idx="27">
                  <c:v>-4.8000000000000001E-2</c:v>
                </c:pt>
                <c:pt idx="28">
                  <c:v>-3.3000000000000002E-2</c:v>
                </c:pt>
                <c:pt idx="29">
                  <c:v>-3.9E-2</c:v>
                </c:pt>
                <c:pt idx="30">
                  <c:v>-7.8E-2</c:v>
                </c:pt>
                <c:pt idx="31">
                  <c:v>-0.10199999999999999</c:v>
                </c:pt>
                <c:pt idx="32">
                  <c:v>-4.2000000000000003E-2</c:v>
                </c:pt>
                <c:pt idx="33">
                  <c:v>-3.5999999999999997E-2</c:v>
                </c:pt>
                <c:pt idx="34">
                  <c:v>-3.6999999999999998E-2</c:v>
                </c:pt>
                <c:pt idx="35">
                  <c:v>-4.7E-2</c:v>
                </c:pt>
                <c:pt idx="36">
                  <c:v>-5.8000000000000003E-2</c:v>
                </c:pt>
                <c:pt idx="37">
                  <c:v>-7.0999999999999994E-2</c:v>
                </c:pt>
                <c:pt idx="38">
                  <c:v>-3.3000000000000002E-2</c:v>
                </c:pt>
                <c:pt idx="39">
                  <c:v>-3.9E-2</c:v>
                </c:pt>
              </c:numCache>
            </c:numRef>
          </c:val>
          <c:smooth val="0"/>
          <c:extLst xmlns:c16r2="http://schemas.microsoft.com/office/drawing/2015/06/chart">
            <c:ext xmlns:c16="http://schemas.microsoft.com/office/drawing/2014/chart" uri="{C3380CC4-5D6E-409C-BE32-E72D297353CC}">
              <c16:uniqueId val="{00000000-0625-45E8-A2DD-F1B0F637E49B}"/>
            </c:ext>
          </c:extLst>
        </c:ser>
        <c:ser>
          <c:idx val="1"/>
          <c:order val="1"/>
          <c:tx>
            <c:strRef>
              <c:f>Sheet1!$C$1</c:f>
              <c:strCache>
                <c:ptCount val="1"/>
                <c:pt idx="0">
                  <c:v>Expectation</c:v>
                </c:pt>
              </c:strCache>
            </c:strRef>
          </c:tx>
          <c:cat>
            <c:numRef>
              <c:f>Sheet1!$A$2:$A$41</c:f>
              <c:numCache>
                <c:formatCode>mmm\-yy</c:formatCode>
                <c:ptCount val="40"/>
                <c:pt idx="0">
                  <c:v>37043</c:v>
                </c:pt>
                <c:pt idx="1">
                  <c:v>37135</c:v>
                </c:pt>
                <c:pt idx="2">
                  <c:v>37226</c:v>
                </c:pt>
                <c:pt idx="3">
                  <c:v>37316</c:v>
                </c:pt>
                <c:pt idx="4">
                  <c:v>37408</c:v>
                </c:pt>
                <c:pt idx="5">
                  <c:v>37500</c:v>
                </c:pt>
                <c:pt idx="6">
                  <c:v>37591</c:v>
                </c:pt>
                <c:pt idx="7">
                  <c:v>37681</c:v>
                </c:pt>
                <c:pt idx="8">
                  <c:v>37773</c:v>
                </c:pt>
                <c:pt idx="9">
                  <c:v>37865</c:v>
                </c:pt>
                <c:pt idx="10">
                  <c:v>37956</c:v>
                </c:pt>
                <c:pt idx="11">
                  <c:v>38047</c:v>
                </c:pt>
                <c:pt idx="12">
                  <c:v>38139</c:v>
                </c:pt>
                <c:pt idx="13">
                  <c:v>38231</c:v>
                </c:pt>
                <c:pt idx="14">
                  <c:v>38322</c:v>
                </c:pt>
                <c:pt idx="15">
                  <c:v>38412</c:v>
                </c:pt>
                <c:pt idx="16">
                  <c:v>38504</c:v>
                </c:pt>
                <c:pt idx="17">
                  <c:v>38596</c:v>
                </c:pt>
                <c:pt idx="18">
                  <c:v>38687</c:v>
                </c:pt>
                <c:pt idx="19">
                  <c:v>38777</c:v>
                </c:pt>
                <c:pt idx="20">
                  <c:v>38869</c:v>
                </c:pt>
                <c:pt idx="21">
                  <c:v>38961</c:v>
                </c:pt>
                <c:pt idx="22">
                  <c:v>39052</c:v>
                </c:pt>
                <c:pt idx="23">
                  <c:v>39142</c:v>
                </c:pt>
                <c:pt idx="24">
                  <c:v>39234</c:v>
                </c:pt>
                <c:pt idx="25">
                  <c:v>39326</c:v>
                </c:pt>
                <c:pt idx="26">
                  <c:v>39417</c:v>
                </c:pt>
                <c:pt idx="27">
                  <c:v>39508</c:v>
                </c:pt>
                <c:pt idx="28">
                  <c:v>39600</c:v>
                </c:pt>
                <c:pt idx="29">
                  <c:v>39692</c:v>
                </c:pt>
                <c:pt idx="30">
                  <c:v>39783</c:v>
                </c:pt>
                <c:pt idx="31">
                  <c:v>39873</c:v>
                </c:pt>
                <c:pt idx="32">
                  <c:v>39965</c:v>
                </c:pt>
                <c:pt idx="33">
                  <c:v>40057</c:v>
                </c:pt>
                <c:pt idx="34">
                  <c:v>40148</c:v>
                </c:pt>
                <c:pt idx="35">
                  <c:v>40238</c:v>
                </c:pt>
                <c:pt idx="36">
                  <c:v>40330</c:v>
                </c:pt>
                <c:pt idx="37">
                  <c:v>40422</c:v>
                </c:pt>
                <c:pt idx="38">
                  <c:v>40513</c:v>
                </c:pt>
                <c:pt idx="39">
                  <c:v>40603</c:v>
                </c:pt>
              </c:numCache>
            </c:numRef>
          </c:cat>
          <c:val>
            <c:numRef>
              <c:f>Sheet1!$C$2:$C$41</c:f>
            </c:numRef>
          </c:val>
          <c:smooth val="0"/>
          <c:extLst xmlns:c16r2="http://schemas.microsoft.com/office/drawing/2015/06/chart">
            <c:ext xmlns:c16="http://schemas.microsoft.com/office/drawing/2014/chart" uri="{C3380CC4-5D6E-409C-BE32-E72D297353CC}">
              <c16:uniqueId val="{00000001-0625-45E8-A2DD-F1B0F637E49B}"/>
            </c:ext>
          </c:extLst>
        </c:ser>
        <c:ser>
          <c:idx val="2"/>
          <c:order val="2"/>
          <c:tx>
            <c:strRef>
              <c:f>Sheet1!$D$1</c:f>
              <c:strCache>
                <c:ptCount val="1"/>
                <c:pt idx="0">
                  <c:v>Upper Bound</c:v>
                </c:pt>
              </c:strCache>
            </c:strRef>
          </c:tx>
          <c:cat>
            <c:numRef>
              <c:f>Sheet1!$A$2:$A$41</c:f>
              <c:numCache>
                <c:formatCode>mmm\-yy</c:formatCode>
                <c:ptCount val="40"/>
                <c:pt idx="0">
                  <c:v>37043</c:v>
                </c:pt>
                <c:pt idx="1">
                  <c:v>37135</c:v>
                </c:pt>
                <c:pt idx="2">
                  <c:v>37226</c:v>
                </c:pt>
                <c:pt idx="3">
                  <c:v>37316</c:v>
                </c:pt>
                <c:pt idx="4">
                  <c:v>37408</c:v>
                </c:pt>
                <c:pt idx="5">
                  <c:v>37500</c:v>
                </c:pt>
                <c:pt idx="6">
                  <c:v>37591</c:v>
                </c:pt>
                <c:pt idx="7">
                  <c:v>37681</c:v>
                </c:pt>
                <c:pt idx="8">
                  <c:v>37773</c:v>
                </c:pt>
                <c:pt idx="9">
                  <c:v>37865</c:v>
                </c:pt>
                <c:pt idx="10">
                  <c:v>37956</c:v>
                </c:pt>
                <c:pt idx="11">
                  <c:v>38047</c:v>
                </c:pt>
                <c:pt idx="12">
                  <c:v>38139</c:v>
                </c:pt>
                <c:pt idx="13">
                  <c:v>38231</c:v>
                </c:pt>
                <c:pt idx="14">
                  <c:v>38322</c:v>
                </c:pt>
                <c:pt idx="15">
                  <c:v>38412</c:v>
                </c:pt>
                <c:pt idx="16">
                  <c:v>38504</c:v>
                </c:pt>
                <c:pt idx="17">
                  <c:v>38596</c:v>
                </c:pt>
                <c:pt idx="18">
                  <c:v>38687</c:v>
                </c:pt>
                <c:pt idx="19">
                  <c:v>38777</c:v>
                </c:pt>
                <c:pt idx="20">
                  <c:v>38869</c:v>
                </c:pt>
                <c:pt idx="21">
                  <c:v>38961</c:v>
                </c:pt>
                <c:pt idx="22">
                  <c:v>39052</c:v>
                </c:pt>
                <c:pt idx="23">
                  <c:v>39142</c:v>
                </c:pt>
                <c:pt idx="24">
                  <c:v>39234</c:v>
                </c:pt>
                <c:pt idx="25">
                  <c:v>39326</c:v>
                </c:pt>
                <c:pt idx="26">
                  <c:v>39417</c:v>
                </c:pt>
                <c:pt idx="27">
                  <c:v>39508</c:v>
                </c:pt>
                <c:pt idx="28">
                  <c:v>39600</c:v>
                </c:pt>
                <c:pt idx="29">
                  <c:v>39692</c:v>
                </c:pt>
                <c:pt idx="30">
                  <c:v>39783</c:v>
                </c:pt>
                <c:pt idx="31">
                  <c:v>39873</c:v>
                </c:pt>
                <c:pt idx="32">
                  <c:v>39965</c:v>
                </c:pt>
                <c:pt idx="33">
                  <c:v>40057</c:v>
                </c:pt>
                <c:pt idx="34">
                  <c:v>40148</c:v>
                </c:pt>
                <c:pt idx="35">
                  <c:v>40238</c:v>
                </c:pt>
                <c:pt idx="36">
                  <c:v>40330</c:v>
                </c:pt>
                <c:pt idx="37">
                  <c:v>40422</c:v>
                </c:pt>
                <c:pt idx="38">
                  <c:v>40513</c:v>
                </c:pt>
                <c:pt idx="39">
                  <c:v>40603</c:v>
                </c:pt>
              </c:numCache>
            </c:numRef>
          </c:cat>
          <c:val>
            <c:numRef>
              <c:f>Sheet1!$D$2:$D$41</c:f>
              <c:numCache>
                <c:formatCode>0.0%</c:formatCode>
                <c:ptCount val="40"/>
                <c:pt idx="0">
                  <c:v>0.13700000000000001</c:v>
                </c:pt>
                <c:pt idx="1">
                  <c:v>0.129</c:v>
                </c:pt>
                <c:pt idx="2">
                  <c:v>0.14899999999999999</c:v>
                </c:pt>
                <c:pt idx="3">
                  <c:v>0.126</c:v>
                </c:pt>
                <c:pt idx="4">
                  <c:v>0.106</c:v>
                </c:pt>
                <c:pt idx="5">
                  <c:v>0.11</c:v>
                </c:pt>
                <c:pt idx="6">
                  <c:v>0.127</c:v>
                </c:pt>
                <c:pt idx="7">
                  <c:v>0.114</c:v>
                </c:pt>
                <c:pt idx="8">
                  <c:v>0.14599999999999999</c:v>
                </c:pt>
                <c:pt idx="9">
                  <c:v>0.128</c:v>
                </c:pt>
                <c:pt idx="10">
                  <c:v>0.151</c:v>
                </c:pt>
                <c:pt idx="11">
                  <c:v>0.14099999999999999</c:v>
                </c:pt>
                <c:pt idx="12">
                  <c:v>0.125</c:v>
                </c:pt>
                <c:pt idx="13">
                  <c:v>0.123</c:v>
                </c:pt>
                <c:pt idx="14">
                  <c:v>0.115</c:v>
                </c:pt>
                <c:pt idx="15">
                  <c:v>0.113</c:v>
                </c:pt>
                <c:pt idx="16">
                  <c:v>0.1</c:v>
                </c:pt>
                <c:pt idx="17">
                  <c:v>0.105</c:v>
                </c:pt>
                <c:pt idx="18">
                  <c:v>0.10299999999999999</c:v>
                </c:pt>
                <c:pt idx="19">
                  <c:v>0.115</c:v>
                </c:pt>
                <c:pt idx="20">
                  <c:v>0.109</c:v>
                </c:pt>
                <c:pt idx="21">
                  <c:v>0.105</c:v>
                </c:pt>
                <c:pt idx="22">
                  <c:v>0.11899999999999999</c:v>
                </c:pt>
                <c:pt idx="23">
                  <c:v>0.12</c:v>
                </c:pt>
                <c:pt idx="24">
                  <c:v>0.123</c:v>
                </c:pt>
                <c:pt idx="25">
                  <c:v>0.104</c:v>
                </c:pt>
                <c:pt idx="26">
                  <c:v>0.1</c:v>
                </c:pt>
                <c:pt idx="27">
                  <c:v>8.5000000000000006E-2</c:v>
                </c:pt>
                <c:pt idx="28">
                  <c:v>9.2999999999999999E-2</c:v>
                </c:pt>
                <c:pt idx="29">
                  <c:v>9.1999999999999998E-2</c:v>
                </c:pt>
                <c:pt idx="30">
                  <c:v>0.13100000000000001</c:v>
                </c:pt>
                <c:pt idx="31">
                  <c:v>0.108</c:v>
                </c:pt>
                <c:pt idx="32">
                  <c:v>0.14499999999999999</c:v>
                </c:pt>
                <c:pt idx="33">
                  <c:v>0.13900000000000001</c:v>
                </c:pt>
                <c:pt idx="34">
                  <c:v>0.126</c:v>
                </c:pt>
                <c:pt idx="35">
                  <c:v>0.11700000000000001</c:v>
                </c:pt>
                <c:pt idx="36">
                  <c:v>0.109</c:v>
                </c:pt>
                <c:pt idx="37">
                  <c:v>9.6000000000000002E-2</c:v>
                </c:pt>
                <c:pt idx="38">
                  <c:v>0.113</c:v>
                </c:pt>
                <c:pt idx="39">
                  <c:v>0.124</c:v>
                </c:pt>
              </c:numCache>
            </c:numRef>
          </c:val>
          <c:smooth val="0"/>
          <c:extLst xmlns:c16r2="http://schemas.microsoft.com/office/drawing/2015/06/chart">
            <c:ext xmlns:c16="http://schemas.microsoft.com/office/drawing/2014/chart" uri="{C3380CC4-5D6E-409C-BE32-E72D297353CC}">
              <c16:uniqueId val="{00000002-0625-45E8-A2DD-F1B0F637E49B}"/>
            </c:ext>
          </c:extLst>
        </c:ser>
        <c:ser>
          <c:idx val="3"/>
          <c:order val="3"/>
          <c:tx>
            <c:strRef>
              <c:f>Sheet1!$E$1</c:f>
              <c:strCache>
                <c:ptCount val="1"/>
                <c:pt idx="0">
                  <c:v>S&amp;P 500 Return</c:v>
                </c:pt>
              </c:strCache>
            </c:strRef>
          </c:tx>
          <c:cat>
            <c:numRef>
              <c:f>Sheet1!$A$2:$A$41</c:f>
              <c:numCache>
                <c:formatCode>mmm\-yy</c:formatCode>
                <c:ptCount val="40"/>
                <c:pt idx="0">
                  <c:v>37043</c:v>
                </c:pt>
                <c:pt idx="1">
                  <c:v>37135</c:v>
                </c:pt>
                <c:pt idx="2">
                  <c:v>37226</c:v>
                </c:pt>
                <c:pt idx="3">
                  <c:v>37316</c:v>
                </c:pt>
                <c:pt idx="4">
                  <c:v>37408</c:v>
                </c:pt>
                <c:pt idx="5">
                  <c:v>37500</c:v>
                </c:pt>
                <c:pt idx="6">
                  <c:v>37591</c:v>
                </c:pt>
                <c:pt idx="7">
                  <c:v>37681</c:v>
                </c:pt>
                <c:pt idx="8">
                  <c:v>37773</c:v>
                </c:pt>
                <c:pt idx="9">
                  <c:v>37865</c:v>
                </c:pt>
                <c:pt idx="10">
                  <c:v>37956</c:v>
                </c:pt>
                <c:pt idx="11">
                  <c:v>38047</c:v>
                </c:pt>
                <c:pt idx="12">
                  <c:v>38139</c:v>
                </c:pt>
                <c:pt idx="13">
                  <c:v>38231</c:v>
                </c:pt>
                <c:pt idx="14">
                  <c:v>38322</c:v>
                </c:pt>
                <c:pt idx="15">
                  <c:v>38412</c:v>
                </c:pt>
                <c:pt idx="16">
                  <c:v>38504</c:v>
                </c:pt>
                <c:pt idx="17">
                  <c:v>38596</c:v>
                </c:pt>
                <c:pt idx="18">
                  <c:v>38687</c:v>
                </c:pt>
                <c:pt idx="19">
                  <c:v>38777</c:v>
                </c:pt>
                <c:pt idx="20">
                  <c:v>38869</c:v>
                </c:pt>
                <c:pt idx="21">
                  <c:v>38961</c:v>
                </c:pt>
                <c:pt idx="22">
                  <c:v>39052</c:v>
                </c:pt>
                <c:pt idx="23">
                  <c:v>39142</c:v>
                </c:pt>
                <c:pt idx="24">
                  <c:v>39234</c:v>
                </c:pt>
                <c:pt idx="25">
                  <c:v>39326</c:v>
                </c:pt>
                <c:pt idx="26">
                  <c:v>39417</c:v>
                </c:pt>
                <c:pt idx="27">
                  <c:v>39508</c:v>
                </c:pt>
                <c:pt idx="28">
                  <c:v>39600</c:v>
                </c:pt>
                <c:pt idx="29">
                  <c:v>39692</c:v>
                </c:pt>
                <c:pt idx="30">
                  <c:v>39783</c:v>
                </c:pt>
                <c:pt idx="31">
                  <c:v>39873</c:v>
                </c:pt>
                <c:pt idx="32">
                  <c:v>39965</c:v>
                </c:pt>
                <c:pt idx="33">
                  <c:v>40057</c:v>
                </c:pt>
                <c:pt idx="34">
                  <c:v>40148</c:v>
                </c:pt>
                <c:pt idx="35">
                  <c:v>40238</c:v>
                </c:pt>
                <c:pt idx="36">
                  <c:v>40330</c:v>
                </c:pt>
                <c:pt idx="37">
                  <c:v>40422</c:v>
                </c:pt>
                <c:pt idx="38">
                  <c:v>40513</c:v>
                </c:pt>
                <c:pt idx="39">
                  <c:v>40603</c:v>
                </c:pt>
              </c:numCache>
            </c:numRef>
          </c:cat>
          <c:val>
            <c:numRef>
              <c:f>Sheet1!$E$2:$E$41</c:f>
              <c:numCache>
                <c:formatCode>0.0%</c:formatCode>
                <c:ptCount val="40"/>
                <c:pt idx="0">
                  <c:v>-0.19500000000000001</c:v>
                </c:pt>
                <c:pt idx="1">
                  <c:v>-0.188</c:v>
                </c:pt>
                <c:pt idx="2">
                  <c:v>-0.17100000000000001</c:v>
                </c:pt>
                <c:pt idx="3">
                  <c:v>-0.307</c:v>
                </c:pt>
                <c:pt idx="4">
                  <c:v>-7.0999999999999994E-2</c:v>
                </c:pt>
                <c:pt idx="5">
                  <c:v>0.16200000000000001</c:v>
                </c:pt>
                <c:pt idx="6">
                  <c:v>0.16200000000000001</c:v>
                </c:pt>
                <c:pt idx="7">
                  <c:v>0.29899999999999999</c:v>
                </c:pt>
                <c:pt idx="8">
                  <c:v>0.13300000000000001</c:v>
                </c:pt>
                <c:pt idx="9">
                  <c:v>0.109</c:v>
                </c:pt>
                <c:pt idx="10">
                  <c:v>0.113</c:v>
                </c:pt>
                <c:pt idx="11">
                  <c:v>5.8999999999999997E-2</c:v>
                </c:pt>
                <c:pt idx="12">
                  <c:v>5.8000000000000003E-2</c:v>
                </c:pt>
                <c:pt idx="13">
                  <c:v>9.0999999999999998E-2</c:v>
                </c:pt>
                <c:pt idx="14">
                  <c:v>5.5E-2</c:v>
                </c:pt>
                <c:pt idx="15">
                  <c:v>8.6999999999999994E-2</c:v>
                </c:pt>
                <c:pt idx="16">
                  <c:v>5.7000000000000002E-2</c:v>
                </c:pt>
                <c:pt idx="17">
                  <c:v>7.4999999999999997E-2</c:v>
                </c:pt>
                <c:pt idx="18">
                  <c:v>0.126</c:v>
                </c:pt>
                <c:pt idx="19">
                  <c:v>0.13100000000000001</c:v>
                </c:pt>
                <c:pt idx="20">
                  <c:v>0.21299999999999999</c:v>
                </c:pt>
                <c:pt idx="21">
                  <c:v>9.8000000000000004E-2</c:v>
                </c:pt>
                <c:pt idx="22">
                  <c:v>2.5999999999999999E-2</c:v>
                </c:pt>
                <c:pt idx="23">
                  <c:v>-1.6E-2</c:v>
                </c:pt>
                <c:pt idx="24">
                  <c:v>-0.09</c:v>
                </c:pt>
                <c:pt idx="25">
                  <c:v>-0.14899999999999999</c:v>
                </c:pt>
                <c:pt idx="26">
                  <c:v>-0.40100000000000002</c:v>
                </c:pt>
                <c:pt idx="27">
                  <c:v>-0.47199999999999998</c:v>
                </c:pt>
                <c:pt idx="28">
                  <c:v>-0.30499999999999999</c:v>
                </c:pt>
                <c:pt idx="29">
                  <c:v>-0.19900000000000001</c:v>
                </c:pt>
                <c:pt idx="30">
                  <c:v>0.23899999999999999</c:v>
                </c:pt>
                <c:pt idx="31">
                  <c:v>0.46800000000000003</c:v>
                </c:pt>
                <c:pt idx="32">
                  <c:v>0.184</c:v>
                </c:pt>
                <c:pt idx="33">
                  <c:v>5.1999999999999998E-2</c:v>
                </c:pt>
                <c:pt idx="34">
                  <c:v>0.11899999999999999</c:v>
                </c:pt>
                <c:pt idx="35">
                  <c:v>0.184</c:v>
                </c:pt>
                <c:pt idx="36">
                  <c:v>0.191</c:v>
                </c:pt>
                <c:pt idx="37">
                  <c:v>7.3999999999999996E-2</c:v>
                </c:pt>
                <c:pt idx="38">
                  <c:v>0.114</c:v>
                </c:pt>
                <c:pt idx="39">
                  <c:v>0.14899999999999999</c:v>
                </c:pt>
              </c:numCache>
            </c:numRef>
          </c:val>
          <c:smooth val="0"/>
          <c:extLst xmlns:c16r2="http://schemas.microsoft.com/office/drawing/2015/06/chart">
            <c:ext xmlns:c16="http://schemas.microsoft.com/office/drawing/2014/chart" uri="{C3380CC4-5D6E-409C-BE32-E72D297353CC}">
              <c16:uniqueId val="{00000003-0625-45E8-A2DD-F1B0F637E49B}"/>
            </c:ext>
          </c:extLst>
        </c:ser>
        <c:dLbls>
          <c:showLegendKey val="0"/>
          <c:showVal val="0"/>
          <c:showCatName val="0"/>
          <c:showSerName val="0"/>
          <c:showPercent val="0"/>
          <c:showBubbleSize val="0"/>
        </c:dLbls>
        <c:marker val="1"/>
        <c:smooth val="0"/>
        <c:axId val="144475264"/>
        <c:axId val="144476800"/>
      </c:lineChart>
      <c:dateAx>
        <c:axId val="144475264"/>
        <c:scaling>
          <c:orientation val="minMax"/>
        </c:scaling>
        <c:delete val="0"/>
        <c:axPos val="b"/>
        <c:numFmt formatCode="mmm\-yy" sourceLinked="0"/>
        <c:majorTickMark val="out"/>
        <c:minorTickMark val="none"/>
        <c:tickLblPos val="low"/>
        <c:txPr>
          <a:bodyPr/>
          <a:lstStyle/>
          <a:p>
            <a:pPr>
              <a:defRPr sz="1200">
                <a:solidFill>
                  <a:schemeClr val="bg1">
                    <a:lumMod val="50000"/>
                  </a:schemeClr>
                </a:solidFill>
              </a:defRPr>
            </a:pPr>
            <a:endParaRPr lang="en-US"/>
          </a:p>
        </c:txPr>
        <c:crossAx val="144476800"/>
        <c:crosses val="autoZero"/>
        <c:auto val="1"/>
        <c:lblOffset val="100"/>
        <c:baseTimeUnit val="months"/>
        <c:majorUnit val="9"/>
        <c:majorTimeUnit val="months"/>
      </c:dateAx>
      <c:valAx>
        <c:axId val="144476800"/>
        <c:scaling>
          <c:orientation val="minMax"/>
          <c:max val="0.5"/>
          <c:min val="-0.5"/>
        </c:scaling>
        <c:delete val="0"/>
        <c:axPos val="l"/>
        <c:numFmt formatCode="0%" sourceLinked="0"/>
        <c:majorTickMark val="out"/>
        <c:minorTickMark val="none"/>
        <c:tickLblPos val="nextTo"/>
        <c:txPr>
          <a:bodyPr/>
          <a:lstStyle/>
          <a:p>
            <a:pPr>
              <a:defRPr sz="1200"/>
            </a:pPr>
            <a:endParaRPr lang="en-US"/>
          </a:p>
        </c:txPr>
        <c:crossAx val="144475264"/>
        <c:crosses val="autoZero"/>
        <c:crossBetween val="between"/>
        <c:majorUnit val="0.5"/>
      </c:valAx>
    </c:plotArea>
    <c:legend>
      <c:legendPos val="b"/>
      <c:layout>
        <c:manualLayout>
          <c:xMode val="edge"/>
          <c:yMode val="edge"/>
          <c:x val="0.16539975672935622"/>
          <c:y val="0.84590410025217988"/>
          <c:w val="0.6692004865412875"/>
          <c:h val="7.670965708928492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55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619" y="0"/>
            <a:ext cx="3037212" cy="465500"/>
          </a:xfrm>
          <a:prstGeom prst="rect">
            <a:avLst/>
          </a:prstGeom>
        </p:spPr>
        <p:txBody>
          <a:bodyPr vert="horz" lIns="91440" tIns="45720" rIns="91440" bIns="45720" rtlCol="0"/>
          <a:lstStyle>
            <a:lvl1pPr algn="r">
              <a:defRPr sz="1200"/>
            </a:lvl1pPr>
          </a:lstStyle>
          <a:p>
            <a:fld id="{0FF1A4F3-E4F3-42A4-B0F4-032B071472E7}" type="datetimeFigureOut">
              <a:rPr lang="en-US" smtClean="0"/>
              <a:t>1/21/2022</a:t>
            </a:fld>
            <a:endParaRPr lang="en-US"/>
          </a:p>
        </p:txBody>
      </p:sp>
      <p:sp>
        <p:nvSpPr>
          <p:cNvPr id="4" name="Footer Placeholder 3"/>
          <p:cNvSpPr>
            <a:spLocks noGrp="1"/>
          </p:cNvSpPr>
          <p:nvPr>
            <p:ph type="ftr" sz="quarter" idx="2"/>
          </p:nvPr>
        </p:nvSpPr>
        <p:spPr>
          <a:xfrm>
            <a:off x="0" y="8829202"/>
            <a:ext cx="3037212" cy="4655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619" y="8829202"/>
            <a:ext cx="3037212" cy="465500"/>
          </a:xfrm>
          <a:prstGeom prst="rect">
            <a:avLst/>
          </a:prstGeom>
        </p:spPr>
        <p:txBody>
          <a:bodyPr vert="horz" lIns="91440" tIns="45720" rIns="91440" bIns="45720" rtlCol="0" anchor="b"/>
          <a:lstStyle>
            <a:lvl1pPr algn="r">
              <a:defRPr sz="1200"/>
            </a:lvl1pPr>
          </a:lstStyle>
          <a:p>
            <a:fld id="{DA9EF58B-7631-494A-8D80-17C8CFDE1684}" type="slidenum">
              <a:rPr lang="en-US" smtClean="0"/>
              <a:t>‹#›</a:t>
            </a:fld>
            <a:endParaRPr lang="en-US"/>
          </a:p>
        </p:txBody>
      </p:sp>
    </p:spTree>
    <p:extLst>
      <p:ext uri="{BB962C8B-B14F-4D97-AF65-F5344CB8AC3E}">
        <p14:creationId xmlns:p14="http://schemas.microsoft.com/office/powerpoint/2010/main" val="1895179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idx="1"/>
          </p:nvPr>
        </p:nvSpPr>
        <p:spPr>
          <a:xfrm>
            <a:off x="3970939" y="0"/>
            <a:ext cx="3037841" cy="464820"/>
          </a:xfrm>
          <a:prstGeom prst="rect">
            <a:avLst/>
          </a:prstGeom>
        </p:spPr>
        <p:txBody>
          <a:bodyPr vert="horz" lIns="93973" tIns="46986" rIns="93973" bIns="46986" rtlCol="0"/>
          <a:lstStyle>
            <a:lvl1pPr algn="r">
              <a:defRPr sz="1200"/>
            </a:lvl1pPr>
          </a:lstStyle>
          <a:p>
            <a:fld id="{E973F11C-5F0C-4B66-896A-69193805195F}" type="datetimeFigureOut">
              <a:rPr lang="en-US" smtClean="0"/>
              <a:t>1/21/2022</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973" tIns="46986" rIns="93973" bIns="46986"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1" cy="464820"/>
          </a:xfrm>
          <a:prstGeom prst="rect">
            <a:avLst/>
          </a:prstGeom>
        </p:spPr>
        <p:txBody>
          <a:bodyPr vert="horz" lIns="93973" tIns="46986" rIns="93973" bIns="469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1" cy="464820"/>
          </a:xfrm>
          <a:prstGeom prst="rect">
            <a:avLst/>
          </a:prstGeom>
        </p:spPr>
        <p:txBody>
          <a:bodyPr vert="horz" lIns="93973" tIns="46986" rIns="93973" bIns="46986" rtlCol="0" anchor="b"/>
          <a:lstStyle>
            <a:lvl1pPr algn="r">
              <a:defRPr sz="1200"/>
            </a:lvl1pPr>
          </a:lstStyle>
          <a:p>
            <a:fld id="{C8207E89-2ABE-4063-A6D9-5988DDB814D5}" type="slidenum">
              <a:rPr lang="en-US" smtClean="0"/>
              <a:t>‹#›</a:t>
            </a:fld>
            <a:endParaRPr lang="en-US" dirty="0"/>
          </a:p>
        </p:txBody>
      </p:sp>
    </p:spTree>
    <p:extLst>
      <p:ext uri="{BB962C8B-B14F-4D97-AF65-F5344CB8AC3E}">
        <p14:creationId xmlns:p14="http://schemas.microsoft.com/office/powerpoint/2010/main" val="1696098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will be uncomfortable, especially if you like black and white conversations and want to only deal with this work and decision making Logically/rationally. There is a difference between logical humans and human beings. Behavioral Finance is how human beings make decisions.  </a:t>
            </a:r>
          </a:p>
        </p:txBody>
      </p:sp>
      <p:sp>
        <p:nvSpPr>
          <p:cNvPr id="4" name="Slide Number Placeholder 3"/>
          <p:cNvSpPr>
            <a:spLocks noGrp="1"/>
          </p:cNvSpPr>
          <p:nvPr>
            <p:ph type="sldNum" sz="quarter" idx="5"/>
          </p:nvPr>
        </p:nvSpPr>
        <p:spPr/>
        <p:txBody>
          <a:bodyPr/>
          <a:lstStyle/>
          <a:p>
            <a:fld id="{C8207E89-2ABE-4063-A6D9-5988DDB814D5}" type="slidenum">
              <a:rPr lang="en-US" smtClean="0"/>
              <a:t>1</a:t>
            </a:fld>
            <a:endParaRPr lang="en-US" dirty="0"/>
          </a:p>
        </p:txBody>
      </p:sp>
    </p:spTree>
    <p:extLst>
      <p:ext uri="{BB962C8B-B14F-4D97-AF65-F5344CB8AC3E}">
        <p14:creationId xmlns:p14="http://schemas.microsoft.com/office/powerpoint/2010/main" val="306038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in which people categorize and evaluate economic outcomes, dividing current and future assets into separate groups. Rationally, all dollars should be fungible. Instead, Thaler found that we make decisions treating income and spending in different ways.  This violates the principle of fungibility – all money is just money when it is spent. Let me give you an example. </a:t>
            </a:r>
          </a:p>
        </p:txBody>
      </p:sp>
      <p:sp>
        <p:nvSpPr>
          <p:cNvPr id="4" name="Slide Number Placeholder 3"/>
          <p:cNvSpPr>
            <a:spLocks noGrp="1"/>
          </p:cNvSpPr>
          <p:nvPr>
            <p:ph type="sldNum" sz="quarter" idx="5"/>
          </p:nvPr>
        </p:nvSpPr>
        <p:spPr/>
        <p:txBody>
          <a:bodyPr/>
          <a:lstStyle/>
          <a:p>
            <a:fld id="{C8207E89-2ABE-4063-A6D9-5988DDB814D5}" type="slidenum">
              <a:rPr lang="en-US" smtClean="0"/>
              <a:t>10</a:t>
            </a:fld>
            <a:endParaRPr lang="en-US" dirty="0"/>
          </a:p>
        </p:txBody>
      </p:sp>
    </p:spTree>
    <p:extLst>
      <p:ext uri="{BB962C8B-B14F-4D97-AF65-F5344CB8AC3E}">
        <p14:creationId xmlns:p14="http://schemas.microsoft.com/office/powerpoint/2010/main" val="419951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Bias are dispositions or tendencies which affect our judgement. Biases often reinforce the heuristics (mental short cuts) we use to categorize information. Kahneman and Tversky – focused on mental short cuts and examined how humans dealt with the presence and influence of cognitive and emotional biases. Bias means strong preference. Cognitive biases are similar to anchoring or availability heuristics – errors in thinking/rational – something often associated with a memory and how we interpret information.  Emotional Bias occurs when we have strong feelings about something that is rational to us, but not to the world around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11</a:t>
            </a:fld>
            <a:endParaRPr lang="en-US" dirty="0"/>
          </a:p>
        </p:txBody>
      </p:sp>
    </p:spTree>
    <p:extLst>
      <p:ext uri="{BB962C8B-B14F-4D97-AF65-F5344CB8AC3E}">
        <p14:creationId xmlns:p14="http://schemas.microsoft.com/office/powerpoint/2010/main" val="3917272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Framing postulates that how something is presented influences the choices people make. One of the strongest biases found by Kahneman and Tversky</a:t>
            </a:r>
          </a:p>
          <a:p>
            <a:endParaRPr lang="en-US" dirty="0"/>
          </a:p>
          <a:p>
            <a:r>
              <a:rPr lang="en-US" dirty="0"/>
              <a:t>An anecdotal story illustrates this the best for me – Rosser Reeves (1910-1984) an ad man behind slogans like “melts in your mouth not in your hands” and “I like Ike”. He was walking in Central Park with a colleague on beautiful spring day. </a:t>
            </a:r>
          </a:p>
        </p:txBody>
      </p:sp>
      <p:sp>
        <p:nvSpPr>
          <p:cNvPr id="4" name="Slide Number Placeholder 3"/>
          <p:cNvSpPr>
            <a:spLocks noGrp="1"/>
          </p:cNvSpPr>
          <p:nvPr>
            <p:ph type="sldNum" sz="quarter" idx="5"/>
          </p:nvPr>
        </p:nvSpPr>
        <p:spPr/>
        <p:txBody>
          <a:bodyPr/>
          <a:lstStyle/>
          <a:p>
            <a:fld id="{C8207E89-2ABE-4063-A6D9-5988DDB814D5}" type="slidenum">
              <a:rPr lang="en-US" smtClean="0"/>
              <a:t>12</a:t>
            </a:fld>
            <a:endParaRPr lang="en-US" dirty="0"/>
          </a:p>
        </p:txBody>
      </p:sp>
    </p:spTree>
    <p:extLst>
      <p:ext uri="{BB962C8B-B14F-4D97-AF65-F5344CB8AC3E}">
        <p14:creationId xmlns:p14="http://schemas.microsoft.com/office/powerpoint/2010/main" val="285719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beautiful spring day while walking in Central Park with a colleague, He came upon a blind man seated with a handmade sign in front of him that read, “I am blind”. Reeves saw there was precious little in the hat laying in front of the man and turned to his companion and wagered that he could easily have the hat overflowing sign. Reeves explained to the blind man who hew was – a famous copy writer- and claimed he could increase the donations if he could change the sign. The blind man agreed and Reeves added the four words. Almost immediately, people stopped, took out their wallets and gave money. Before long, the hat was overflowing with cash. 	</a:t>
            </a:r>
          </a:p>
        </p:txBody>
      </p:sp>
      <p:sp>
        <p:nvSpPr>
          <p:cNvPr id="4" name="Slide Number Placeholder 3"/>
          <p:cNvSpPr>
            <a:spLocks noGrp="1"/>
          </p:cNvSpPr>
          <p:nvPr>
            <p:ph type="sldNum" sz="quarter" idx="5"/>
          </p:nvPr>
        </p:nvSpPr>
        <p:spPr/>
        <p:txBody>
          <a:bodyPr/>
          <a:lstStyle/>
          <a:p>
            <a:fld id="{C8207E89-2ABE-4063-A6D9-5988DDB814D5}" type="slidenum">
              <a:rPr lang="en-US" smtClean="0"/>
              <a:t>13</a:t>
            </a:fld>
            <a:endParaRPr lang="en-US" dirty="0"/>
          </a:p>
        </p:txBody>
      </p:sp>
    </p:spTree>
    <p:extLst>
      <p:ext uri="{BB962C8B-B14F-4D97-AF65-F5344CB8AC3E}">
        <p14:creationId xmlns:p14="http://schemas.microsoft.com/office/powerpoint/2010/main" val="2628051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words Reeves added? “It is springtime and.” So, the full sign read: It is springtime and I am blind. The power of contrast made this example so very powerful. It can impact decision making and how we are “nudged” to make decisions. Richard Thaler.</a:t>
            </a:r>
          </a:p>
          <a:p>
            <a:endParaRPr lang="en-US" dirty="0"/>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14</a:t>
            </a:fld>
            <a:endParaRPr lang="en-US" dirty="0"/>
          </a:p>
        </p:txBody>
      </p:sp>
    </p:spTree>
    <p:extLst>
      <p:ext uri="{BB962C8B-B14F-4D97-AF65-F5344CB8AC3E}">
        <p14:creationId xmlns:p14="http://schemas.microsoft.com/office/powerpoint/2010/main" val="500259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608320" cy="4414177"/>
          </a:xfrm>
        </p:spPr>
        <p:txBody>
          <a:bodyPr/>
          <a:lstStyle/>
          <a:p>
            <a:r>
              <a:rPr lang="en-US" dirty="0"/>
              <a:t>Narrow framing is the process of making decisions in isolation – rather than considering the full context. </a:t>
            </a:r>
          </a:p>
          <a:p>
            <a:endParaRPr lang="en-US" dirty="0"/>
          </a:p>
          <a:p>
            <a:r>
              <a:rPr lang="en-US" dirty="0"/>
              <a:t>Kehneman and Dave Lovollo’s study found –  Timid Choices &amp; Bold Forecasts – 1993 </a:t>
            </a:r>
          </a:p>
          <a:p>
            <a:r>
              <a:rPr lang="en-US" dirty="0"/>
              <a:t>A bunch of executives in a publishing firm met with CEO and offered an investment opportunity that will yield one of 2 payoffs.</a:t>
            </a:r>
          </a:p>
          <a:p>
            <a:endParaRPr lang="en-US" dirty="0"/>
          </a:p>
          <a:p>
            <a:pPr marL="228600" indent="-228600">
              <a:buAutoNum type="arabicPeriod"/>
            </a:pPr>
            <a:r>
              <a:rPr lang="en-US" dirty="0"/>
              <a:t>50% of the time will make $2M or 2. 50% will lose $1M. The company was large enough to absorb a $1M loss. The CEO asked who would take on the project. Out of 23 executives only three were willing to take it on. </a:t>
            </a:r>
          </a:p>
          <a:p>
            <a:pPr marL="228600" indent="-228600">
              <a:buAutoNum type="arabicPeriod"/>
            </a:pPr>
            <a:endParaRPr lang="en-US" dirty="0"/>
          </a:p>
          <a:p>
            <a:pPr marL="228600" indent="-228600">
              <a:buAutoNum type="arabicPeriod"/>
            </a:pPr>
            <a:r>
              <a:rPr lang="en-US" dirty="0"/>
              <a:t>Then they asked the CEO how many of the projects would he like to take on.  He answered all of them. 23 projects could earn $11.5 million overall. Chance of losing money overall is less than 5%. </a:t>
            </a:r>
          </a:p>
          <a:p>
            <a:pPr marL="228600" indent="-228600">
              <a:buAutoNum type="arabicPeriod"/>
            </a:pPr>
            <a:endParaRPr lang="en-US" dirty="0"/>
          </a:p>
          <a:p>
            <a:pPr marL="228600" indent="-228600">
              <a:buAutoNum type="arabicPeriod"/>
            </a:pPr>
            <a:r>
              <a:rPr lang="en-US" dirty="0"/>
              <a:t>They had a problem. You’re only getting three because each manager is rewarded only for their performance. If their project failed could lose job. The executives has no incentive to see how this could benefit profitability overall. </a:t>
            </a:r>
          </a:p>
          <a:p>
            <a:endParaRPr lang="en-US" dirty="0"/>
          </a:p>
          <a:p>
            <a:r>
              <a:rPr lang="en-US" dirty="0"/>
              <a:t>More current studies show that narrow framing occurs when both regret and accessibility are taken into account. Regret is the pain we feel if we could have had a better outcome from a different choice. </a:t>
            </a:r>
          </a:p>
          <a:p>
            <a:endParaRPr lang="en-US" dirty="0"/>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15</a:t>
            </a:fld>
            <a:endParaRPr lang="en-US" dirty="0"/>
          </a:p>
        </p:txBody>
      </p:sp>
    </p:spTree>
    <p:extLst>
      <p:ext uri="{BB962C8B-B14F-4D97-AF65-F5344CB8AC3E}">
        <p14:creationId xmlns:p14="http://schemas.microsoft.com/office/powerpoint/2010/main" val="3132287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a:p>
            <a:pPr>
              <a:buFontTx/>
              <a:buNone/>
            </a:pPr>
            <a:r>
              <a:rPr lang="en-US" dirty="0"/>
              <a:t>People are more afraid of loss than of missing out on gain.</a:t>
            </a:r>
          </a:p>
          <a:p>
            <a:pPr>
              <a:buFontTx/>
              <a:buChar char="•"/>
            </a:pPr>
            <a:r>
              <a:rPr lang="en-US" dirty="0"/>
              <a:t>“More money has probably been lost by investors holding a stock they really did not want until they could ‘at least come out even’ than from any other single reason.”  Phillip Fisher, </a:t>
            </a:r>
            <a:r>
              <a:rPr lang="en-US" i="1" dirty="0"/>
              <a:t>Common Stocks and Uncommon Profits.</a:t>
            </a:r>
          </a:p>
          <a:p>
            <a:pPr>
              <a:buFontTx/>
              <a:buChar char="•"/>
            </a:pPr>
            <a:endParaRPr lang="en-US" dirty="0"/>
          </a:p>
          <a:p>
            <a:pPr>
              <a:buFontTx/>
              <a:buChar char="•"/>
            </a:pPr>
            <a:r>
              <a:rPr lang="en-US" dirty="0"/>
              <a:t>Loss aversion, like many of the biases, occurs on a spectrum.  The dollar amount in the example makes a difference and each individual is going to have his or her own price point that drives the decision to flip.  This is actually a good way to gauge risk tolerance.</a:t>
            </a:r>
            <a:endParaRPr lang="en-US" b="1" dirty="0"/>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16</a:t>
            </a:fld>
            <a:endParaRPr lang="en-US" dirty="0"/>
          </a:p>
        </p:txBody>
      </p:sp>
    </p:spTree>
    <p:extLst>
      <p:ext uri="{BB962C8B-B14F-4D97-AF65-F5344CB8AC3E}">
        <p14:creationId xmlns:p14="http://schemas.microsoft.com/office/powerpoint/2010/main" val="169014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Polling question at the beginning. </a:t>
            </a:r>
          </a:p>
          <a:p>
            <a:pPr>
              <a:buFontTx/>
              <a:buNone/>
            </a:pPr>
            <a:endParaRPr lang="en-US" dirty="0"/>
          </a:p>
          <a:p>
            <a:pPr>
              <a:buFontTx/>
              <a:buNone/>
            </a:pPr>
            <a:endParaRPr lang="en-US" dirty="0"/>
          </a:p>
          <a:p>
            <a:pPr>
              <a:buFontTx/>
              <a:buNone/>
            </a:pPr>
            <a:r>
              <a:rPr lang="en-US" dirty="0"/>
              <a:t>This example, from Daniel Kahneman and Amos Tversky’s landmark paper, </a:t>
            </a:r>
            <a:r>
              <a:rPr lang="en-US" sz="1100" i="1" dirty="0">
                <a:latin typeface="Arial" pitchFamily="34" charset="0"/>
                <a:ea typeface="ＭＳ Ｐゴシック" charset="0"/>
                <a:cs typeface="ＭＳ Ｐゴシック" charset="0"/>
              </a:rPr>
              <a:t>Prospect Theory: An analysis of Decision under Risk,</a:t>
            </a:r>
            <a:r>
              <a:rPr lang="en-US" dirty="0"/>
              <a:t> demonstrates how people are more worried about losing that they are of missing out on a gain.</a:t>
            </a:r>
          </a:p>
          <a:p>
            <a:pPr>
              <a:buFontTx/>
              <a:buNone/>
            </a:pPr>
            <a:endParaRPr lang="en-US" dirty="0"/>
          </a:p>
          <a:p>
            <a:pPr>
              <a:buFontTx/>
              <a:buNone/>
            </a:pPr>
            <a:r>
              <a:rPr lang="en-US" dirty="0"/>
              <a:t>In both groups, the choices would have resulted in EXACTLY the same outcome.  However, when given the choice 84% of participants in Example 1 chose (a) a certain gain, while 64% of participants in Example 2 chose option (b), accepting the risk to potentially lost $1,000.  The study concluded that individuals are less willing to take on additional risk for a prospective gain than to avoid a potential loss.</a:t>
            </a:r>
          </a:p>
          <a:p>
            <a:pPr>
              <a:buFontTx/>
              <a:buNone/>
            </a:pPr>
            <a:endParaRPr lang="en-US" dirty="0"/>
          </a:p>
          <a:p>
            <a:pPr>
              <a:buFontTx/>
              <a:buNone/>
            </a:pPr>
            <a:r>
              <a:rPr lang="en-US" dirty="0"/>
              <a:t>Bottom line:  People are more afraid of loss than of missing out on gain.</a:t>
            </a:r>
          </a:p>
          <a:p>
            <a:pPr>
              <a:buFontTx/>
              <a:buChar char="•"/>
            </a:pPr>
            <a:r>
              <a:rPr lang="en-US" dirty="0"/>
              <a:t>“More money has probably been lost by investors holding a stock they really did not want until they could ‘at least come out even’ than from any other single reason.”  Phillip Fisher, </a:t>
            </a:r>
            <a:r>
              <a:rPr lang="en-US" i="1" dirty="0"/>
              <a:t>Common Stocks and Uncommon Profits.</a:t>
            </a:r>
          </a:p>
          <a:p>
            <a:pPr>
              <a:buFontTx/>
              <a:buChar char="•"/>
            </a:pPr>
            <a:endParaRPr lang="en-US" dirty="0"/>
          </a:p>
          <a:p>
            <a:pPr>
              <a:buFontTx/>
              <a:buChar char="•"/>
            </a:pPr>
            <a:r>
              <a:rPr lang="en-US" dirty="0"/>
              <a:t>Loss aversion, like many of the biases, occurs on a spectrum.  The dollar amount in the example makes a difference and each individual is going to have his or her own price point that drives the decision to flip.  This is actually a good way to gauge risk tolerance.</a:t>
            </a:r>
            <a:endParaRPr lang="en-US" b="1" dirty="0"/>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17</a:t>
            </a:fld>
            <a:endParaRPr lang="en-US" dirty="0"/>
          </a:p>
        </p:txBody>
      </p:sp>
    </p:spTree>
    <p:extLst>
      <p:ext uri="{BB962C8B-B14F-4D97-AF65-F5344CB8AC3E}">
        <p14:creationId xmlns:p14="http://schemas.microsoft.com/office/powerpoint/2010/main" val="1513101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answer to myopic loss aversion: help the client to ignore the constant media barrage about markets and only look at portfolios once a quarter or even less often. Help clients to focus on the bigger picture – progress towards their goals. </a:t>
            </a:r>
          </a:p>
          <a:p>
            <a:endParaRPr lang="en-US" dirty="0"/>
          </a:p>
          <a:p>
            <a:r>
              <a:rPr lang="en-US" dirty="0"/>
              <a:t>Study found that those investors that checked their investments 8 or more times a year only placed 41% into equities</a:t>
            </a:r>
          </a:p>
          <a:p>
            <a:r>
              <a:rPr lang="en-US" dirty="0"/>
              <a:t>1 time a year put in 70%. </a:t>
            </a:r>
          </a:p>
          <a:p>
            <a:endParaRPr lang="en-US" dirty="0"/>
          </a:p>
          <a:p>
            <a:r>
              <a:rPr lang="en-US" dirty="0"/>
              <a:t>Students given the job of investment for and endowment got paid for their performance. 2 portfolios – varied how often they could see the performance. It changed the policy of funds only reporting their returns once a year vs quarterly or daily. People stayed invested longer in the portfolio when they didn’t look as often. </a:t>
            </a:r>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18</a:t>
            </a:fld>
            <a:endParaRPr lang="en-US" dirty="0"/>
          </a:p>
        </p:txBody>
      </p:sp>
    </p:spTree>
    <p:extLst>
      <p:ext uri="{BB962C8B-B14F-4D97-AF65-F5344CB8AC3E}">
        <p14:creationId xmlns:p14="http://schemas.microsoft.com/office/powerpoint/2010/main" val="3903668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Overconfidence can have tragic consequences take the unsuccessful launch of Challenger in 1986 – NASA estimated chances of failure were one in 100K. This is like sending the space shuttle up every day for 300 years and only losing one. They exaggerated safety to the point of fantasy. We need to actually look at the question differently in decision making . Jim Collins wrote in “How the Mighty Fall” They asked “Can you prove it is unsafe?” Rather than ask “Is it safe to launch?”. </a:t>
            </a:r>
          </a:p>
          <a:p>
            <a:endParaRPr lang="en-US" sz="800" dirty="0"/>
          </a:p>
          <a:p>
            <a:r>
              <a:rPr lang="en-US" sz="800" dirty="0"/>
              <a:t>This chart illustrates how even financial experts are subject to overconfidence.</a:t>
            </a:r>
          </a:p>
          <a:p>
            <a:r>
              <a:rPr lang="en-US" sz="800" dirty="0"/>
              <a:t>An annual survey asks CFOs to give their forecast for the returns of the S&amp;P 500 for the next 12 months. In addition, the CFOs are asked to give a worst and best case scenario for the market over the next 12 months. They are asked for a lower and upper bound, such that they are 90% sure the market return will be greater than their lower bound and 90% sure it will be less than their upper bound. In other words, they are giving their 80% confidence intervals.</a:t>
            </a:r>
          </a:p>
          <a:p>
            <a:endParaRPr lang="en-US" sz="800" dirty="0"/>
          </a:p>
          <a:p>
            <a:r>
              <a:rPr lang="en-US" sz="800" dirty="0"/>
              <a:t>The results are striking. If the CFOs’ confidence is properly calibrated, the actual market returns will fall within their 80% confidence interval 80% of the time. Over the 10 years of this study, the market’s returns fell within the CFOs’ intervals less than 40% of the time. The CFOs’ confidence intervals are too narrow; they do not allow for enough uncertainty about the future. In other words, they are overconfident.</a:t>
            </a:r>
          </a:p>
          <a:p>
            <a:endParaRPr lang="en-US" sz="800" dirty="0"/>
          </a:p>
          <a:p>
            <a:r>
              <a:rPr lang="en-US" sz="800" dirty="0"/>
              <a:t>Average confidence interval: -3% to 12%, with a 6% average expectation</a:t>
            </a:r>
            <a:r>
              <a:rPr lang="en-US" sz="900" dirty="0"/>
              <a:t>.</a:t>
            </a:r>
          </a:p>
          <a:p>
            <a:endParaRPr lang="en-US" sz="1000" dirty="0"/>
          </a:p>
          <a:p>
            <a:r>
              <a:rPr lang="en-US" sz="1000" dirty="0"/>
              <a:t>We need to get it right and THINK the right way. </a:t>
            </a:r>
          </a:p>
          <a:p>
            <a:endParaRPr lang="en-US" dirty="0"/>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19</a:t>
            </a:fld>
            <a:endParaRPr lang="en-US" dirty="0"/>
          </a:p>
        </p:txBody>
      </p:sp>
    </p:spTree>
    <p:extLst>
      <p:ext uri="{BB962C8B-B14F-4D97-AF65-F5344CB8AC3E}">
        <p14:creationId xmlns:p14="http://schemas.microsoft.com/office/powerpoint/2010/main" val="101971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only credential that is multidisciplinary. It takes all of our expertise to find the best solutions for our clients. Being an AEP® is one of the greatest honors I’ve received because the professionals I share this designation with. People like Martin Shenkman, Hart </a:t>
            </a:r>
            <a:r>
              <a:rPr lang="en-US" dirty="0" err="1"/>
              <a:t>Axley</a:t>
            </a:r>
            <a:r>
              <a:rPr lang="en-US" dirty="0"/>
              <a:t>, Joanna </a:t>
            </a:r>
            <a:r>
              <a:rPr lang="en-US" dirty="0" err="1"/>
              <a:t>Averett</a:t>
            </a:r>
            <a:r>
              <a:rPr lang="en-US" dirty="0"/>
              <a:t> and so many more. This is the collaboration designation. </a:t>
            </a:r>
          </a:p>
        </p:txBody>
      </p:sp>
      <p:sp>
        <p:nvSpPr>
          <p:cNvPr id="4" name="Slide Number Placeholder 3"/>
          <p:cNvSpPr>
            <a:spLocks noGrp="1"/>
          </p:cNvSpPr>
          <p:nvPr>
            <p:ph type="sldNum" sz="quarter" idx="5"/>
          </p:nvPr>
        </p:nvSpPr>
        <p:spPr/>
        <p:txBody>
          <a:bodyPr/>
          <a:lstStyle/>
          <a:p>
            <a:fld id="{DC88EF34-9FEA-42EB-A870-96E8EF1D55C0}" type="slidenum">
              <a:rPr lang="en-US" smtClean="0"/>
              <a:t>2</a:t>
            </a:fld>
            <a:endParaRPr lang="en-US" dirty="0"/>
          </a:p>
        </p:txBody>
      </p:sp>
    </p:spTree>
    <p:extLst>
      <p:ext uri="{BB962C8B-B14F-4D97-AF65-F5344CB8AC3E}">
        <p14:creationId xmlns:p14="http://schemas.microsoft.com/office/powerpoint/2010/main" val="1963252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study of 120 female college students, Weinstein found that all the students believed themselves to be more likely than their peers to have a gifted child, to live past 80 and get a good job offer after graduation. At the same time, they thought themselves less likely than their peers to become an alcoholic, attempt suicide or divorce after a few years of marriage. Part of the reason for these beliefs stems from our egocentrism, focusing more on ourselves that on those to whom we are comparing our ourselves; and part stems from self-enhancement, or the need to protect our self esteem.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93% of drivers be above average drivers? No – half of all drivers (at least 49% ) must be below average drivers. </a:t>
            </a:r>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20</a:t>
            </a:fld>
            <a:endParaRPr lang="en-US" dirty="0"/>
          </a:p>
        </p:txBody>
      </p:sp>
    </p:spTree>
    <p:extLst>
      <p:ext uri="{BB962C8B-B14F-4D97-AF65-F5344CB8AC3E}">
        <p14:creationId xmlns:p14="http://schemas.microsoft.com/office/powerpoint/2010/main" val="623212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people during election campaigns, reporters working on stories, conspiracy theorists, even physicians – there may be a tendency to select the facts which confirm what we already believe and filter out contradictory facts even though they may be extremely relevant.</a:t>
            </a:r>
          </a:p>
          <a:p>
            <a:endParaRPr lang="en-US" dirty="0"/>
          </a:p>
          <a:p>
            <a:r>
              <a:rPr lang="en-US" dirty="0"/>
              <a:t>Doctors begin to diagnose patients the moment they meet them. Even before conducting an examination – they are interpreting a patient’s appearance – complexion, tilt of head, movements of eyes and mouth, the way they are seated or standing, sound of the breathing. These conclusions evolve as they listen to the heart, or press on the liver – Their hunches are developed from incomplete information . This is especially true for emergency room physicians. They must rely on heuristics to save lives.  How a doctor/ advisors think can affect their success as much as how much they know, or how much experience they have. </a:t>
            </a:r>
          </a:p>
          <a:p>
            <a:endParaRPr lang="en-US" dirty="0"/>
          </a:p>
          <a:p>
            <a:r>
              <a:rPr lang="en-US" dirty="0"/>
              <a:t>We can deal with confirmation bias by seeking information that challenges our assumption and evaluate it fairly. Can’t do this on our own. Need to look at alternate scenarios. </a:t>
            </a:r>
          </a:p>
          <a:p>
            <a:endParaRPr lang="en-US" dirty="0"/>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21</a:t>
            </a:fld>
            <a:endParaRPr lang="en-US" dirty="0"/>
          </a:p>
        </p:txBody>
      </p:sp>
    </p:spTree>
    <p:extLst>
      <p:ext uri="{BB962C8B-B14F-4D97-AF65-F5344CB8AC3E}">
        <p14:creationId xmlns:p14="http://schemas.microsoft.com/office/powerpoint/2010/main" val="1178129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This is another egocentric bias – people’s tendency to g I've greater value to what they own simply because they own it. </a:t>
            </a:r>
          </a:p>
          <a:p>
            <a:endParaRPr lang="en-US" sz="800" dirty="0"/>
          </a:p>
          <a:p>
            <a:r>
              <a:rPr lang="en-US" sz="800" dirty="0"/>
              <a:t>Richard Thaler, David Kahneman and Jack Knetsch found that students wo were told they were actual owners of mugs in the possession would often not sell at a reasonable price. That is they asked 3xs more that students who didn’t own the mug were willing to pay – an indication of the strength of the endowment effect. The presence of an association between one’s self and the object, when combined with a consideration of selling the object leads in effect to a treat against the self. </a:t>
            </a:r>
          </a:p>
          <a:p>
            <a:endParaRPr lang="en-US" sz="800" dirty="0"/>
          </a:p>
          <a:p>
            <a:r>
              <a:rPr lang="en-US" sz="800" dirty="0"/>
              <a:t> The endowment effect concerns people’s tendency to give greater value to what they own, simply because they own it.</a:t>
            </a:r>
          </a:p>
          <a:p>
            <a:endParaRPr lang="en-US" sz="800" dirty="0"/>
          </a:p>
          <a:p>
            <a:r>
              <a:rPr lang="en-US" sz="800" dirty="0"/>
              <a:t>To the owner of an object, the psychological effect of its loss is greater than a gain of the same amount. This is an egocentric bias.</a:t>
            </a:r>
          </a:p>
          <a:p>
            <a:endParaRPr lang="en-US" sz="800" dirty="0"/>
          </a:p>
          <a:p>
            <a:r>
              <a:rPr lang="en-US" sz="800" dirty="0"/>
              <a:t>Richard Rosset, economist and wine collector. Told Richard Thaler this story – He had bottle in his cellar purchased a long time ago for $10 and were now worth over $100. A wine merchant, Woody, was willing to buy some at current prices.  Richard R said he would drink the bottles for special occasions but would never spend $100 on a bottle of wine. He didn’t sell any to Woody. This is illogical. If he is willing to drink a bottle that he could sell for $100, then drinking it has to be work more than $100. But then, why wouldn’t he be willing to buy such a bottle? This involves opportunity cost – what you give up by doing it. Giving up the opportunity to sell something doesn’t hurt as much as taking them money out of your wallet to pay for it.  The endowment effect has a pronounced influence on our behavior. </a:t>
            </a:r>
          </a:p>
          <a:p>
            <a:endParaRPr lang="en-US" sz="800" dirty="0"/>
          </a:p>
          <a:p>
            <a:r>
              <a:rPr lang="en-US" sz="800" dirty="0"/>
              <a:t>Thaler was at Cornell – bought mugs with Cornell insignia . Put a coffee mug in front of every other student. Students with a mug were sellers and the one’s w/o were buyers. Everyone inspected the mugs so that they had equal information. Did the experiment four times and pick one trial to “count”. There were 22 students.  In the markets/trials there were four, one, two and two – not close to eleven.  Those who got the mugs were reluctant to sell them. The median reservation price for sellers was $5.25 and buyers were $2.75 to $2.25. The ones without a mug were not eager to buy. In experiments with tokens, pens and wine, the ratio of sellers to buyers prices were 2:1. </a:t>
            </a:r>
          </a:p>
          <a:p>
            <a:endParaRPr lang="en-US" sz="800" dirty="0"/>
          </a:p>
          <a:p>
            <a:r>
              <a:rPr lang="en-US" sz="800" dirty="0"/>
              <a:t>People have a tendency to stick with what they have. Besides loss aversion there is also inertia – keeping the status quo- forces to inhibit change. </a:t>
            </a:r>
          </a:p>
          <a:p>
            <a:endParaRPr lang="en-US" sz="800" dirty="0"/>
          </a:p>
          <a:p>
            <a:r>
              <a:rPr lang="en-US" sz="800" dirty="0"/>
              <a:t>1990 -97 saw a similar effect in the Boston condo market. As prices for condos fell, owners kept their asking prices much higher than actual market prices and were less likely to sell that the owners who weren’t living there. The same applies to long term  stockholders – Ownership extends an implicit value to what is owned. </a:t>
            </a:r>
          </a:p>
          <a:p>
            <a:r>
              <a:rPr lang="en-US" sz="800" dirty="0"/>
              <a:t>Loss aversion – the psychological effect of its loss is greater than a gain of the same amount –is linked to fear. </a:t>
            </a:r>
          </a:p>
        </p:txBody>
      </p:sp>
      <p:sp>
        <p:nvSpPr>
          <p:cNvPr id="4" name="Slide Number Placeholder 3"/>
          <p:cNvSpPr>
            <a:spLocks noGrp="1"/>
          </p:cNvSpPr>
          <p:nvPr>
            <p:ph type="sldNum" sz="quarter" idx="5"/>
          </p:nvPr>
        </p:nvSpPr>
        <p:spPr/>
        <p:txBody>
          <a:bodyPr/>
          <a:lstStyle/>
          <a:p>
            <a:fld id="{C8207E89-2ABE-4063-A6D9-5988DDB814D5}" type="slidenum">
              <a:rPr lang="en-US" smtClean="0"/>
              <a:t>22</a:t>
            </a:fld>
            <a:endParaRPr lang="en-US" dirty="0"/>
          </a:p>
        </p:txBody>
      </p:sp>
    </p:spTree>
    <p:extLst>
      <p:ext uri="{BB962C8B-B14F-4D97-AF65-F5344CB8AC3E}">
        <p14:creationId xmlns:p14="http://schemas.microsoft.com/office/powerpoint/2010/main" val="2632626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knew it all along – a form of memory distortion, we misremember. For example: In a moment we judge probability at 60%. Looking back we think it was 80%. Eventually the belief becomes “ I knew it was going to happen.” Eventually we move the distorted memory into predictability. This is normal – we tie something we learn to something related. One thing strengthens another. Leads to self confidence that we can predict the future. We pay less attention to alternatives. </a:t>
            </a:r>
          </a:p>
        </p:txBody>
      </p:sp>
      <p:sp>
        <p:nvSpPr>
          <p:cNvPr id="4" name="Slide Number Placeholder 3"/>
          <p:cNvSpPr>
            <a:spLocks noGrp="1"/>
          </p:cNvSpPr>
          <p:nvPr>
            <p:ph type="sldNum" sz="quarter" idx="5"/>
          </p:nvPr>
        </p:nvSpPr>
        <p:spPr/>
        <p:txBody>
          <a:bodyPr/>
          <a:lstStyle/>
          <a:p>
            <a:fld id="{C8207E89-2ABE-4063-A6D9-5988DDB814D5}" type="slidenum">
              <a:rPr lang="en-US" smtClean="0"/>
              <a:t>23</a:t>
            </a:fld>
            <a:endParaRPr lang="en-US" dirty="0"/>
          </a:p>
        </p:txBody>
      </p:sp>
    </p:spTree>
    <p:extLst>
      <p:ext uri="{BB962C8B-B14F-4D97-AF65-F5344CB8AC3E}">
        <p14:creationId xmlns:p14="http://schemas.microsoft.com/office/powerpoint/2010/main" val="2104413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028">
              <a:defRPr/>
            </a:pPr>
            <a:r>
              <a:rPr lang="en-US" sz="800" dirty="0">
                <a:solidFill>
                  <a:srgbClr val="000000"/>
                </a:solidFill>
              </a:rPr>
              <a:t>The experiment asked 8 members (1 test and 7 in the know) to answer a simple question – determine which of three lines is the same length as the test line.  For the first few trials, 7 members in the know would give the correct, obvious answer.  After these trials, the 7 members would begin making mistakes.</a:t>
            </a:r>
          </a:p>
          <a:p>
            <a:pPr defTabSz="941028">
              <a:defRPr/>
            </a:pPr>
            <a:endParaRPr lang="en-US" sz="800" dirty="0">
              <a:solidFill>
                <a:srgbClr val="000000"/>
              </a:solidFill>
            </a:endParaRPr>
          </a:p>
          <a:p>
            <a:pPr defTabSz="941028">
              <a:defRPr/>
            </a:pPr>
            <a:r>
              <a:rPr lang="en-US" sz="800" dirty="0">
                <a:solidFill>
                  <a:srgbClr val="000000"/>
                </a:solidFill>
              </a:rPr>
              <a:t>When the other 7 members made an obvious mistake, 33% of test members gave that same wrong answer.</a:t>
            </a:r>
          </a:p>
          <a:p>
            <a:pPr defTabSz="941028">
              <a:defRPr/>
            </a:pPr>
            <a:endParaRPr lang="en-US" sz="800" dirty="0">
              <a:solidFill>
                <a:srgbClr val="000000"/>
              </a:solidFill>
            </a:endParaRPr>
          </a:p>
          <a:p>
            <a:pPr defTabSz="941028">
              <a:defRPr/>
            </a:pPr>
            <a:r>
              <a:rPr lang="en-US" sz="800" dirty="0">
                <a:solidFill>
                  <a:srgbClr val="000000"/>
                </a:solidFill>
              </a:rPr>
              <a:t>Why did 33% of test subjects go with the wrong answers?</a:t>
            </a:r>
          </a:p>
          <a:p>
            <a:pPr defTabSz="941028">
              <a:defRPr/>
            </a:pPr>
            <a:r>
              <a:rPr lang="en-US" sz="800" dirty="0">
                <a:solidFill>
                  <a:srgbClr val="000000"/>
                </a:solidFill>
              </a:rPr>
              <a:t>Perception – unaware that the majority distorted their estimates</a:t>
            </a:r>
          </a:p>
          <a:p>
            <a:pPr defTabSz="941028">
              <a:defRPr/>
            </a:pPr>
            <a:r>
              <a:rPr lang="en-US" sz="800" dirty="0">
                <a:solidFill>
                  <a:srgbClr val="000000"/>
                </a:solidFill>
              </a:rPr>
              <a:t>Judgment – conclude that their perceptions are inaccurate and the group is right</a:t>
            </a:r>
          </a:p>
          <a:p>
            <a:pPr defTabSz="941028">
              <a:defRPr/>
            </a:pPr>
            <a:r>
              <a:rPr lang="en-US" sz="800" dirty="0">
                <a:solidFill>
                  <a:srgbClr val="000000"/>
                </a:solidFill>
              </a:rPr>
              <a:t>Action – suppress own views and knowingly go with the majority</a:t>
            </a:r>
          </a:p>
          <a:p>
            <a:pPr defTabSz="941028">
              <a:defRPr/>
            </a:pPr>
            <a:endParaRPr lang="en-US" sz="800" dirty="0">
              <a:solidFill>
                <a:srgbClr val="000000"/>
              </a:solidFill>
            </a:endParaRPr>
          </a:p>
          <a:p>
            <a:pPr defTabSz="941028">
              <a:defRPr/>
            </a:pPr>
            <a:r>
              <a:rPr lang="en-US" sz="800" dirty="0">
                <a:solidFill>
                  <a:srgbClr val="000000"/>
                </a:solidFill>
              </a:rPr>
              <a:t>Studies have shown that, even if investors could make a good investing choice on their own, they’re led to make negative decisions if they see their peers making bad choices. In one study, researchers showed them scary movies to make them a little anxious. Then, they told participants that hypothetical stock prices were falling and asked them to choose whether to sell their shares. Some participants were told that prices were falling because their friends were also scared and selling. Others were told that the stock prices they saw were set by computers. The ones who thought their friends were selling were likelier to sell the stocks themselves.</a:t>
            </a:r>
          </a:p>
          <a:p>
            <a:pPr defTabSz="941028">
              <a:defRPr/>
            </a:pPr>
            <a:endParaRPr lang="en-US" dirty="0">
              <a:solidFill>
                <a:srgbClr val="000000"/>
              </a:solidFill>
            </a:endParaRPr>
          </a:p>
          <a:p>
            <a:pPr defTabSz="941028">
              <a:defRPr/>
            </a:pPr>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24</a:t>
            </a:fld>
            <a:endParaRPr lang="en-US" dirty="0"/>
          </a:p>
        </p:txBody>
      </p:sp>
    </p:spTree>
    <p:extLst>
      <p:ext uri="{BB962C8B-B14F-4D97-AF65-F5344CB8AC3E}">
        <p14:creationId xmlns:p14="http://schemas.microsoft.com/office/powerpoint/2010/main" val="2827364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 P/E high – paying a lot per $ of earnings – EPS grow quickly to justify price – i.e. Amazon If earnings fail to grow, price will fall</a:t>
            </a:r>
          </a:p>
          <a:p>
            <a:r>
              <a:rPr lang="en-US" i="1" dirty="0"/>
              <a:t>If P/E low  mkt forecast eps will remain low or fall – if earnings rebound or remain stable the price will increase</a:t>
            </a:r>
          </a:p>
          <a:p>
            <a:endParaRPr lang="en-US" i="1" dirty="0"/>
          </a:p>
        </p:txBody>
      </p:sp>
      <p:sp>
        <p:nvSpPr>
          <p:cNvPr id="4" name="Slide Number Placeholder 3"/>
          <p:cNvSpPr>
            <a:spLocks noGrp="1"/>
          </p:cNvSpPr>
          <p:nvPr>
            <p:ph type="sldNum" sz="quarter" idx="5"/>
          </p:nvPr>
        </p:nvSpPr>
        <p:spPr/>
        <p:txBody>
          <a:bodyPr/>
          <a:lstStyle/>
          <a:p>
            <a:fld id="{C8207E89-2ABE-4063-A6D9-5988DDB814D5}" type="slidenum">
              <a:rPr lang="en-US" smtClean="0"/>
              <a:t>25</a:t>
            </a:fld>
            <a:endParaRPr lang="en-US" dirty="0"/>
          </a:p>
        </p:txBody>
      </p:sp>
    </p:spTree>
    <p:extLst>
      <p:ext uri="{BB962C8B-B14F-4D97-AF65-F5344CB8AC3E}">
        <p14:creationId xmlns:p14="http://schemas.microsoft.com/office/powerpoint/2010/main" val="34159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Go back to EMH – the market determines the only price and all the information is available. Interesting that Robert Shiller noticed that markets are too volatile – social phenomena might influence stock prices just as much as they do fashion trends, i.e. hemlines with no apparent reason. Keynes was writing about “animal spirits” optimism and pessimism which affected markets – clearly contradicting claims for market rationality and efficiency. Keynes noted that many of our positive decisions to do something – involved what he called ‘spontaneous optimism , rather than a calculated weighing of quantitative benefits divided by quantitative probabilities. 2009 – economists George </a:t>
            </a:r>
            <a:r>
              <a:rPr lang="en-US" sz="1000" dirty="0" err="1"/>
              <a:t>Akerlof</a:t>
            </a:r>
            <a:r>
              <a:rPr lang="en-US" sz="1000" dirty="0"/>
              <a:t> and Robert Schiller argue persuasively that economic decision makers are not rational actors but often exhibit intuitive, emotional and irrational characteristics . An emotional state or feeling involving the expectation of a positive future figures prominently in business and investing.  Utter lack of confidence has had disastrous effects – 1890s, 1929 depressions, 2008-2009, today?. These reflect “herd thinking” following the crowd – momentum investing in spite of information to the contrary. </a:t>
            </a:r>
          </a:p>
          <a:p>
            <a:endParaRPr lang="en-US" sz="1000" dirty="0"/>
          </a:p>
          <a:p>
            <a:r>
              <a:rPr lang="en-US" sz="1000" dirty="0"/>
              <a:t>“Social contagion suggests that emotions, ideas and behavioral attitudes can indeed be catching or infectious.” Are we in the midst of a bubble now? Some would say so. Our Global Investment Committee has been talking about “Animal Spirits” since the beginning of 2018. Our analysis is that the market is only running on momentum with the economic news consistently more negative than positive. The chance of recession over the past six months has grown from about 13% to over 50% by some estimations. There are many warning signs.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26</a:t>
            </a:fld>
            <a:endParaRPr lang="en-US" dirty="0"/>
          </a:p>
        </p:txBody>
      </p:sp>
    </p:spTree>
    <p:extLst>
      <p:ext uri="{BB962C8B-B14F-4D97-AF65-F5344CB8AC3E}">
        <p14:creationId xmlns:p14="http://schemas.microsoft.com/office/powerpoint/2010/main" val="2419552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IPO came out at $95 per share. Should be $143. No stock price can be negative. Why would someone pay $95 for a part of a company and rather than $82.00 for both. Violation of the law of one price. Due to the fact of supply and demand. Not enough shares of Palm to satisfy demand. Lesson prices can get out of whack.  </a:t>
            </a:r>
          </a:p>
        </p:txBody>
      </p:sp>
      <p:sp>
        <p:nvSpPr>
          <p:cNvPr id="4" name="Slide Number Placeholder 3"/>
          <p:cNvSpPr>
            <a:spLocks noGrp="1"/>
          </p:cNvSpPr>
          <p:nvPr>
            <p:ph type="sldNum" sz="quarter" idx="5"/>
          </p:nvPr>
        </p:nvSpPr>
        <p:spPr/>
        <p:txBody>
          <a:bodyPr/>
          <a:lstStyle/>
          <a:p>
            <a:fld id="{C8207E89-2ABE-4063-A6D9-5988DDB814D5}" type="slidenum">
              <a:rPr lang="en-US" smtClean="0"/>
              <a:t>27</a:t>
            </a:fld>
            <a:endParaRPr lang="en-US" dirty="0"/>
          </a:p>
        </p:txBody>
      </p:sp>
    </p:spTree>
    <p:extLst>
      <p:ext uri="{BB962C8B-B14F-4D97-AF65-F5344CB8AC3E}">
        <p14:creationId xmlns:p14="http://schemas.microsoft.com/office/powerpoint/2010/main" val="270044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Closed End Funds have two prices – one is the Market price ( price that it trades at) and the other is the Net Asset value.  Net Asset Value is the value of the underlying investments in the closed end fund i.e. a closed end fund of REITs will total the value of all the REITs in the closed end fund as they are traded everyday. </a:t>
            </a:r>
          </a:p>
          <a:p>
            <a:endParaRPr lang="en-US" dirty="0"/>
          </a:p>
          <a:p>
            <a:r>
              <a:rPr lang="en-US" dirty="0"/>
              <a:t>Efficient Market Hypothesis – Rational Financial Markets would say there can’t be two prices. Not possible. All the information is available so the NAV and Market Price are exactly the same. But they are not. </a:t>
            </a:r>
          </a:p>
          <a:p>
            <a:endParaRPr lang="en-US" dirty="0"/>
          </a:p>
          <a:p>
            <a:r>
              <a:rPr lang="en-US" dirty="0"/>
              <a:t>Behavioral Finance Explains difference in NAV and Mkt price of CEFs. The average discount on CEPFs was correlated to the difference in returns btwn small and large co stocks. The greater the discount, the larger the difference in returns btwn the two types of stocks. </a:t>
            </a:r>
          </a:p>
        </p:txBody>
      </p:sp>
      <p:sp>
        <p:nvSpPr>
          <p:cNvPr id="4" name="Slide Number Placeholder 3"/>
          <p:cNvSpPr>
            <a:spLocks noGrp="1"/>
          </p:cNvSpPr>
          <p:nvPr>
            <p:ph type="sldNum" sz="quarter" idx="5"/>
          </p:nvPr>
        </p:nvSpPr>
        <p:spPr/>
        <p:txBody>
          <a:bodyPr/>
          <a:lstStyle/>
          <a:p>
            <a:fld id="{C8207E89-2ABE-4063-A6D9-5988DDB814D5}" type="slidenum">
              <a:rPr lang="en-US" smtClean="0"/>
              <a:t>28</a:t>
            </a:fld>
            <a:endParaRPr lang="en-US" dirty="0"/>
          </a:p>
        </p:txBody>
      </p:sp>
    </p:spTree>
    <p:extLst>
      <p:ext uri="{BB962C8B-B14F-4D97-AF65-F5344CB8AC3E}">
        <p14:creationId xmlns:p14="http://schemas.microsoft.com/office/powerpoint/2010/main" val="1691545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29</a:t>
            </a:fld>
            <a:endParaRPr lang="en-US" dirty="0"/>
          </a:p>
        </p:txBody>
      </p:sp>
    </p:spTree>
    <p:extLst>
      <p:ext uri="{BB962C8B-B14F-4D97-AF65-F5344CB8AC3E}">
        <p14:creationId xmlns:p14="http://schemas.microsoft.com/office/powerpoint/2010/main" val="253166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These</a:t>
            </a:r>
            <a:r>
              <a:rPr lang="en-US" baseline="0" dirty="0"/>
              <a:t> numbers hold up for basically any year amount for any period…</a:t>
            </a:r>
            <a:endParaRPr lang="en-US" dirty="0"/>
          </a:p>
          <a:p>
            <a:pPr>
              <a:defRPr/>
            </a:pPr>
            <a:endParaRPr lang="en-US" dirty="0"/>
          </a:p>
          <a:p>
            <a:pPr>
              <a:defRPr/>
            </a:pPr>
            <a:r>
              <a:rPr lang="en-US" dirty="0"/>
              <a:t>Beyond the qualitative value of a coherent financial strategy, there is quantitative evidence we can use to demonstrate the benefits of professional advice.</a:t>
            </a:r>
          </a:p>
          <a:p>
            <a:pPr>
              <a:defRPr/>
            </a:pPr>
            <a:endParaRPr lang="en-US" dirty="0"/>
          </a:p>
          <a:p>
            <a:pPr defTabSz="939602" eaLnBrk="0" fontAlgn="base" hangingPunct="0">
              <a:spcBef>
                <a:spcPct val="30000"/>
              </a:spcBef>
              <a:spcAft>
                <a:spcPct val="0"/>
              </a:spcAft>
              <a:defRPr/>
            </a:pPr>
            <a:r>
              <a:rPr lang="en-US" dirty="0"/>
              <a:t>This chart presents an analysis of Equity Investor Returns versus Equity Mutual Fund Returns using data from Morningstar Associates over a 15 year period. These returns represent the average returns of Large Cap Blend mutual funds with available data in the Morningstar database.</a:t>
            </a:r>
          </a:p>
          <a:p>
            <a:pPr>
              <a:defRPr/>
            </a:pPr>
            <a:endParaRPr lang="en-US" dirty="0"/>
          </a:p>
          <a:p>
            <a:pPr>
              <a:defRPr/>
            </a:pPr>
            <a:r>
              <a:rPr lang="en-US" dirty="0"/>
              <a:t>In this sample, the average Investor Return, as defined by Morningstar, was 4.86% per year, while the average Mutual Fund Return was 6.26% per year. The difference is explained by the movement of investor dollars into and out of the equity mutual funds.</a:t>
            </a:r>
          </a:p>
          <a:p>
            <a:pPr>
              <a:defRPr/>
            </a:pPr>
            <a:endParaRPr lang="en-US" dirty="0"/>
          </a:p>
          <a:p>
            <a:pPr>
              <a:defRPr/>
            </a:pPr>
            <a:r>
              <a:rPr lang="en-US" dirty="0"/>
              <a:t>In this sample, poor market timing decisions by investors caused them to underperform their mutual funds by 140 basis points per year.</a:t>
            </a:r>
          </a:p>
          <a:p>
            <a:pPr>
              <a:defRPr/>
            </a:pPr>
            <a:endParaRPr lang="en-US" dirty="0"/>
          </a:p>
          <a:p>
            <a:pPr>
              <a:defRPr/>
            </a:pPr>
            <a:r>
              <a:rPr lang="en-US" dirty="0"/>
              <a:t>A Financial Advisor can provide the investment discipline needed to avoid this common investment mistake.</a:t>
            </a:r>
          </a:p>
          <a:p>
            <a:pPr>
              <a:defRPr/>
            </a:pPr>
            <a:endParaRPr lang="en-US" dirty="0"/>
          </a:p>
          <a:p>
            <a:pPr>
              <a:defRPr/>
            </a:pPr>
            <a:r>
              <a:rPr lang="en-US" dirty="0"/>
              <a:t>While the average mutual fund’s performance was more in line with the returns delivered by the S&amp;P 500, the Investor Returns lag significantly behind.</a:t>
            </a:r>
          </a:p>
        </p:txBody>
      </p:sp>
      <p:sp>
        <p:nvSpPr>
          <p:cNvPr id="4" name="Slide Number Placeholder 3"/>
          <p:cNvSpPr>
            <a:spLocks noGrp="1"/>
          </p:cNvSpPr>
          <p:nvPr>
            <p:ph type="sldNum" sz="quarter" idx="5"/>
          </p:nvPr>
        </p:nvSpPr>
        <p:spPr/>
        <p:txBody>
          <a:bodyPr/>
          <a:lstStyle/>
          <a:p>
            <a:fld id="{C8207E89-2ABE-4063-A6D9-5988DDB814D5}" type="slidenum">
              <a:rPr lang="en-US" smtClean="0"/>
              <a:t>3</a:t>
            </a:fld>
            <a:endParaRPr lang="en-US" dirty="0"/>
          </a:p>
        </p:txBody>
      </p:sp>
    </p:spTree>
    <p:extLst>
      <p:ext uri="{BB962C8B-B14F-4D97-AF65-F5344CB8AC3E}">
        <p14:creationId xmlns:p14="http://schemas.microsoft.com/office/powerpoint/2010/main" val="2623545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advisors we can help off set the cognitive and emotional pulls in their decision making. We need to help our clients define a decision making process – i.e. focusing on their goals not the benchmarks. Not everyone has access to all of the same information at the same time. –This contradicts the efficient markets theses – Adam Smit’s invisible had, guiding free markets to efficient outcomes, does not always hold true. Individuals do not always make the best decisions for themselves.</a:t>
            </a:r>
          </a:p>
        </p:txBody>
      </p:sp>
      <p:sp>
        <p:nvSpPr>
          <p:cNvPr id="4" name="Slide Number Placeholder 3"/>
          <p:cNvSpPr>
            <a:spLocks noGrp="1"/>
          </p:cNvSpPr>
          <p:nvPr>
            <p:ph type="sldNum" sz="quarter" idx="5"/>
          </p:nvPr>
        </p:nvSpPr>
        <p:spPr/>
        <p:txBody>
          <a:bodyPr/>
          <a:lstStyle/>
          <a:p>
            <a:fld id="{C8207E89-2ABE-4063-A6D9-5988DDB814D5}" type="slidenum">
              <a:rPr lang="en-US" smtClean="0"/>
              <a:t>30</a:t>
            </a:fld>
            <a:endParaRPr lang="en-US" dirty="0"/>
          </a:p>
        </p:txBody>
      </p:sp>
    </p:spTree>
    <p:extLst>
      <p:ext uri="{BB962C8B-B14F-4D97-AF65-F5344CB8AC3E}">
        <p14:creationId xmlns:p14="http://schemas.microsoft.com/office/powerpoint/2010/main" val="3884605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loss aversion and fear:  education and time are twin allies in mitigating loss aversion. </a:t>
            </a:r>
          </a:p>
          <a:p>
            <a:endParaRPr lang="en-US" dirty="0"/>
          </a:p>
          <a:p>
            <a:r>
              <a:rPr lang="en-US" dirty="0"/>
              <a:t>Engage in a conscious effort to affirm the clie3nt’s sense of self prior to any transaction will reduce the endowment effect. </a:t>
            </a:r>
          </a:p>
          <a:p>
            <a:r>
              <a:rPr lang="en-US" b="1" dirty="0">
                <a:latin typeface="Arial" charset="0"/>
                <a:ea typeface="+mn-ea"/>
                <a:cs typeface="+mn-cs"/>
              </a:rPr>
              <a:t>Education about</a:t>
            </a:r>
            <a:r>
              <a:rPr lang="en-US" b="1" baseline="0" dirty="0">
                <a:latin typeface="Arial" charset="0"/>
                <a:ea typeface="+mn-ea"/>
                <a:cs typeface="+mn-cs"/>
              </a:rPr>
              <a:t> the different biases + instituting planning and processes for decisions results in thoughtful investing.</a:t>
            </a:r>
            <a:endParaRPr lang="en-US" b="1" dirty="0">
              <a:latin typeface="Arial" charset="0"/>
              <a:ea typeface="+mn-ea"/>
              <a:cs typeface="+mn-cs"/>
            </a:endParaRPr>
          </a:p>
          <a:p>
            <a:endParaRPr lang="en-US" dirty="0">
              <a:latin typeface="Arial" charset="0"/>
              <a:ea typeface="+mn-ea"/>
              <a:cs typeface="+mn-cs"/>
            </a:endParaRPr>
          </a:p>
          <a:p>
            <a:r>
              <a:rPr lang="en-US" dirty="0">
                <a:latin typeface="Arial" charset="0"/>
                <a:ea typeface="+mn-ea"/>
                <a:cs typeface="+mn-cs"/>
              </a:rPr>
              <a:t>High</a:t>
            </a:r>
            <a:r>
              <a:rPr lang="en-US" baseline="0" dirty="0">
                <a:latin typeface="Arial" charset="0"/>
                <a:ea typeface="+mn-ea"/>
                <a:cs typeface="+mn-cs"/>
              </a:rPr>
              <a:t> b</a:t>
            </a:r>
            <a:r>
              <a:rPr lang="en-US" dirty="0">
                <a:latin typeface="Arial" charset="0"/>
                <a:ea typeface="+mn-ea"/>
                <a:cs typeface="+mn-cs"/>
              </a:rPr>
              <a:t>ias</a:t>
            </a:r>
            <a:r>
              <a:rPr lang="en-US" baseline="0" dirty="0">
                <a:latin typeface="Arial" charset="0"/>
                <a:ea typeface="+mn-ea"/>
                <a:cs typeface="+mn-cs"/>
              </a:rPr>
              <a:t> awareness combined with a low effect of biases on decision making results in intelligent investing.  Low bias awareness leaves you vulnerable to your own biases and those of others.  High bias effect on decisions causes distortions in objectivity.  Must develop the are of metacognition – the ability to know what we know and don’t know. </a:t>
            </a:r>
          </a:p>
          <a:p>
            <a:endParaRPr lang="en-US" baseline="0" dirty="0">
              <a:latin typeface="Arial" charset="0"/>
              <a:ea typeface="+mn-ea"/>
              <a:cs typeface="+mn-cs"/>
            </a:endParaRPr>
          </a:p>
          <a:p>
            <a:r>
              <a:rPr lang="en-US" baseline="0" dirty="0">
                <a:latin typeface="Arial" charset="0"/>
                <a:ea typeface="+mn-ea"/>
                <a:cs typeface="+mn-cs"/>
              </a:rPr>
              <a:t>Remember!  Knowledge regarding behavioral finance concepts does not make one immune from the effects of those biases.  Financial advisors, despite being more educated about biases, often fall prey to the same pitfalls as those who are oblivious.</a:t>
            </a:r>
          </a:p>
          <a:p>
            <a:endParaRPr lang="en-US" baseline="0" dirty="0">
              <a:latin typeface="Arial" charset="0"/>
              <a:ea typeface="+mn-ea"/>
              <a:cs typeface="+mn-cs"/>
            </a:endParaRPr>
          </a:p>
          <a:p>
            <a:pPr defTabSz="914306">
              <a:defRPr/>
            </a:pPr>
            <a:r>
              <a:rPr lang="en-US" baseline="0" dirty="0">
                <a:latin typeface="Arial" charset="0"/>
                <a:ea typeface="+mn-ea"/>
                <a:cs typeface="+mn-cs"/>
              </a:rPr>
              <a:t>EDUCATION RAISES AWARENESS AND PLANNING/PROCESSES LOWER BIAS EFFECT ON DECISIONS. </a:t>
            </a:r>
            <a:r>
              <a:rPr lang="en-US" dirty="0"/>
              <a:t>Education around behavioral finance biases coupled with planning and standardized processes raise bias awareness and lower bias effect on decisions. </a:t>
            </a:r>
          </a:p>
          <a:p>
            <a:endParaRPr lang="en-US" dirty="0"/>
          </a:p>
          <a:p>
            <a:r>
              <a:rPr lang="en-US" dirty="0"/>
              <a:t>Remind clients of the goals this partnership is trying to achieve</a:t>
            </a:r>
          </a:p>
          <a:p>
            <a:endParaRPr lang="en-US" dirty="0"/>
          </a:p>
          <a:p>
            <a:r>
              <a:rPr lang="en-US" dirty="0"/>
              <a:t>Establish an environment that is focused on the client’s goas, and the coherent, logical decision-making process. </a:t>
            </a:r>
          </a:p>
        </p:txBody>
      </p:sp>
      <p:sp>
        <p:nvSpPr>
          <p:cNvPr id="4" name="Slide Number Placeholder 3"/>
          <p:cNvSpPr>
            <a:spLocks noGrp="1"/>
          </p:cNvSpPr>
          <p:nvPr>
            <p:ph type="sldNum" sz="quarter" idx="5"/>
          </p:nvPr>
        </p:nvSpPr>
        <p:spPr/>
        <p:txBody>
          <a:bodyPr/>
          <a:lstStyle/>
          <a:p>
            <a:fld id="{C8207E89-2ABE-4063-A6D9-5988DDB814D5}" type="slidenum">
              <a:rPr lang="en-US" smtClean="0"/>
              <a:t>31</a:t>
            </a:fld>
            <a:endParaRPr lang="en-US" dirty="0"/>
          </a:p>
        </p:txBody>
      </p:sp>
    </p:spTree>
    <p:extLst>
      <p:ext uri="{BB962C8B-B14F-4D97-AF65-F5344CB8AC3E}">
        <p14:creationId xmlns:p14="http://schemas.microsoft.com/office/powerpoint/2010/main" val="26601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32</a:t>
            </a:fld>
            <a:endParaRPr lang="en-US" dirty="0"/>
          </a:p>
        </p:txBody>
      </p:sp>
    </p:spTree>
    <p:extLst>
      <p:ext uri="{BB962C8B-B14F-4D97-AF65-F5344CB8AC3E}">
        <p14:creationId xmlns:p14="http://schemas.microsoft.com/office/powerpoint/2010/main" val="95924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Ulysses strategy = names after the famed Greek hero who embarked on an epic adventure to return home after the Trojan War. (Ulysses is the Roman name of Odysseus, hero of Homer’s Odyssey.)</a:t>
            </a:r>
          </a:p>
          <a:p>
            <a:endParaRPr lang="en-US" dirty="0"/>
          </a:p>
          <a:p>
            <a:r>
              <a:rPr lang="en-US" dirty="0"/>
              <a:t>The strategy seeks to get individuals to pre-commit to certain course of action with agreed-upon actions if there were any future wavering in that pre-commitment. i.e. a commitment to rebalance portfolios. </a:t>
            </a:r>
          </a:p>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33</a:t>
            </a:fld>
            <a:endParaRPr lang="en-US" dirty="0"/>
          </a:p>
        </p:txBody>
      </p:sp>
    </p:spTree>
    <p:extLst>
      <p:ext uri="{BB962C8B-B14F-4D97-AF65-F5344CB8AC3E}">
        <p14:creationId xmlns:p14="http://schemas.microsoft.com/office/powerpoint/2010/main" val="2482177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34</a:t>
            </a:fld>
            <a:endParaRPr lang="en-US" dirty="0"/>
          </a:p>
        </p:txBody>
      </p:sp>
    </p:spTree>
    <p:extLst>
      <p:ext uri="{BB962C8B-B14F-4D97-AF65-F5344CB8AC3E}">
        <p14:creationId xmlns:p14="http://schemas.microsoft.com/office/powerpoint/2010/main" val="3010784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35</a:t>
            </a:fld>
            <a:endParaRPr lang="en-US" dirty="0"/>
          </a:p>
        </p:txBody>
      </p:sp>
    </p:spTree>
    <p:extLst>
      <p:ext uri="{BB962C8B-B14F-4D97-AF65-F5344CB8AC3E}">
        <p14:creationId xmlns:p14="http://schemas.microsoft.com/office/powerpoint/2010/main" val="839966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07E89-2ABE-4063-A6D9-5988DDB814D5}" type="slidenum">
              <a:rPr lang="en-US" smtClean="0"/>
              <a:t>36</a:t>
            </a:fld>
            <a:endParaRPr lang="en-US" dirty="0"/>
          </a:p>
        </p:txBody>
      </p:sp>
    </p:spTree>
    <p:extLst>
      <p:ext uri="{BB962C8B-B14F-4D97-AF65-F5344CB8AC3E}">
        <p14:creationId xmlns:p14="http://schemas.microsoft.com/office/powerpoint/2010/main" val="4320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Add poll question.</a:t>
            </a:r>
          </a:p>
          <a:p>
            <a:endParaRPr lang="en-US" dirty="0"/>
          </a:p>
          <a:p>
            <a:r>
              <a:rPr lang="en-US" dirty="0"/>
              <a:t>Richard Thaler looked at the phenomenon of cab drivers who tend to stop driving after they have reached a certain level of income – that is after they’ve reached a mental account level. During rainy days, the drivers can reach their goal quickly and thus quit early. On slow days, however, it takes much longer. Interestingly, they work less hours when actually making money and more hours when it’s harder. This doesn’t seem to be a very rational choice. </a:t>
            </a:r>
          </a:p>
        </p:txBody>
      </p:sp>
      <p:sp>
        <p:nvSpPr>
          <p:cNvPr id="4" name="Slide Number Placeholder 3"/>
          <p:cNvSpPr>
            <a:spLocks noGrp="1"/>
          </p:cNvSpPr>
          <p:nvPr>
            <p:ph type="sldNum" sz="quarter" idx="5"/>
          </p:nvPr>
        </p:nvSpPr>
        <p:spPr/>
        <p:txBody>
          <a:bodyPr/>
          <a:lstStyle/>
          <a:p>
            <a:fld id="{C8207E89-2ABE-4063-A6D9-5988DDB814D5}" type="slidenum">
              <a:rPr lang="en-US" smtClean="0"/>
              <a:t>4</a:t>
            </a:fld>
            <a:endParaRPr lang="en-US" dirty="0"/>
          </a:p>
        </p:txBody>
      </p:sp>
    </p:spTree>
    <p:extLst>
      <p:ext uri="{BB962C8B-B14F-4D97-AF65-F5344CB8AC3E}">
        <p14:creationId xmlns:p14="http://schemas.microsoft.com/office/powerpoint/2010/main" val="123356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Amos Tversky and Daniel Kahneman were the first to study “Behavioral Finance” Richard Thayer worked with them and continued the study which eventually led to policy making that actually changes behavior – by creating nudges for people to do what is good for them. </a:t>
            </a:r>
          </a:p>
          <a:p>
            <a:endParaRPr lang="en-US" dirty="0"/>
          </a:p>
          <a:p>
            <a:r>
              <a:rPr lang="en-US" dirty="0"/>
              <a:t>Tversky and Kehneman were the creators of Prospect Theory – How people make choices. They learned that supposedly irrelevant factors are in fact highly relevant in predicting behavior. </a:t>
            </a:r>
          </a:p>
          <a:p>
            <a:endParaRPr lang="en-US" dirty="0"/>
          </a:p>
          <a:p>
            <a:r>
              <a:rPr lang="en-US" dirty="0"/>
              <a:t>They found that “economic models” make bad predictors because human beings aren’t rational in their decision making – we don’t follow economic models. All of those irrelevant factors according to the economic and financial experts are significant. </a:t>
            </a:r>
          </a:p>
        </p:txBody>
      </p:sp>
      <p:sp>
        <p:nvSpPr>
          <p:cNvPr id="4" name="Slide Number Placeholder 3"/>
          <p:cNvSpPr>
            <a:spLocks noGrp="1"/>
          </p:cNvSpPr>
          <p:nvPr>
            <p:ph type="sldNum" sz="quarter" idx="5"/>
          </p:nvPr>
        </p:nvSpPr>
        <p:spPr/>
        <p:txBody>
          <a:bodyPr/>
          <a:lstStyle/>
          <a:p>
            <a:fld id="{C8207E89-2ABE-4063-A6D9-5988DDB814D5}" type="slidenum">
              <a:rPr lang="en-US" smtClean="0"/>
              <a:t>5</a:t>
            </a:fld>
            <a:endParaRPr lang="en-US" dirty="0"/>
          </a:p>
        </p:txBody>
      </p:sp>
    </p:spTree>
    <p:extLst>
      <p:ext uri="{BB962C8B-B14F-4D97-AF65-F5344CB8AC3E}">
        <p14:creationId xmlns:p14="http://schemas.microsoft.com/office/powerpoint/2010/main" val="406326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8207E89-2ABE-4063-A6D9-5988DDB814D5}" type="slidenum">
              <a:rPr lang="en-US" smtClean="0"/>
              <a:t>6</a:t>
            </a:fld>
            <a:endParaRPr lang="en-US" dirty="0"/>
          </a:p>
        </p:txBody>
      </p:sp>
    </p:spTree>
    <p:extLst>
      <p:ext uri="{BB962C8B-B14F-4D97-AF65-F5344CB8AC3E}">
        <p14:creationId xmlns:p14="http://schemas.microsoft.com/office/powerpoint/2010/main" val="340689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EMH thesis argued that asset prices, especially stock prices, always incorporated the best and most complete information about value. Thus any given price was the “right “ price, equivalent to the intrinsic value of the company. Efficient markets were “rational” markets, and therefore beating the market was an impossibility. </a:t>
            </a:r>
          </a:p>
          <a:p>
            <a:endParaRPr lang="en-US" dirty="0"/>
          </a:p>
          <a:p>
            <a:r>
              <a:rPr lang="en-US" dirty="0"/>
              <a:t>Excess returns occurred from exploiting the gaps between prices and intrinsic values &amp; because there could be no such gaps, but definition, in rational markets there could be no beating “Mr. Market”.  Buton Malkiel’s “ A Random Walk Down Wall Street” says Apparent anomalies represented at worst small deviations for the truth of market efficiency. </a:t>
            </a:r>
          </a:p>
          <a:p>
            <a:endParaRPr lang="en-US" dirty="0"/>
          </a:p>
          <a:p>
            <a:r>
              <a:rPr lang="en-US" dirty="0"/>
              <a:t>This therefore means there could be no “bubbles”.  These bubbles have resulted in two of the four worst bear markets in US History. </a:t>
            </a:r>
          </a:p>
        </p:txBody>
      </p:sp>
      <p:sp>
        <p:nvSpPr>
          <p:cNvPr id="4" name="Slide Number Placeholder 3"/>
          <p:cNvSpPr>
            <a:spLocks noGrp="1"/>
          </p:cNvSpPr>
          <p:nvPr>
            <p:ph type="sldNum" sz="quarter" idx="5"/>
          </p:nvPr>
        </p:nvSpPr>
        <p:spPr/>
        <p:txBody>
          <a:bodyPr/>
          <a:lstStyle/>
          <a:p>
            <a:fld id="{C8207E89-2ABE-4063-A6D9-5988DDB814D5}" type="slidenum">
              <a:rPr lang="en-US" smtClean="0"/>
              <a:t>7</a:t>
            </a:fld>
            <a:endParaRPr lang="en-US" dirty="0"/>
          </a:p>
        </p:txBody>
      </p:sp>
    </p:spTree>
    <p:extLst>
      <p:ext uri="{BB962C8B-B14F-4D97-AF65-F5344CB8AC3E}">
        <p14:creationId xmlns:p14="http://schemas.microsoft.com/office/powerpoint/2010/main" val="200184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 combination of Finance and Economics with the reality of decision making by human beings. Richard Thaler spoke about this in his book Nudges.  This is used in simple day to day decision making all the way to influencing public policy implementation. </a:t>
            </a:r>
          </a:p>
          <a:p>
            <a:endParaRPr lang="en-US" dirty="0"/>
          </a:p>
          <a:p>
            <a:r>
              <a:rPr lang="en-US" dirty="0"/>
              <a:t>For example in Sweden they wanted the men’s bathrooms to be cleaner. They experimented and found that if they put a plastic fly in the urinal where they wanted it to go, the urinals stayed cleaner.  </a:t>
            </a:r>
          </a:p>
          <a:p>
            <a:endParaRPr lang="en-US" dirty="0"/>
          </a:p>
          <a:p>
            <a:r>
              <a:rPr lang="en-US" dirty="0"/>
              <a:t>Another example is with 401(k) auto-enrollment/Cal-Savers programs. Getting the people to opt out rather than opt in. </a:t>
            </a:r>
          </a:p>
        </p:txBody>
      </p:sp>
      <p:sp>
        <p:nvSpPr>
          <p:cNvPr id="4" name="Slide Number Placeholder 3"/>
          <p:cNvSpPr>
            <a:spLocks noGrp="1"/>
          </p:cNvSpPr>
          <p:nvPr>
            <p:ph type="sldNum" sz="quarter" idx="5"/>
          </p:nvPr>
        </p:nvSpPr>
        <p:spPr/>
        <p:txBody>
          <a:bodyPr/>
          <a:lstStyle/>
          <a:p>
            <a:fld id="{C8207E89-2ABE-4063-A6D9-5988DDB814D5}" type="slidenum">
              <a:rPr lang="en-US" smtClean="0"/>
              <a:t>8</a:t>
            </a:fld>
            <a:endParaRPr lang="en-US" dirty="0"/>
          </a:p>
        </p:txBody>
      </p:sp>
    </p:spTree>
    <p:extLst>
      <p:ext uri="{BB962C8B-B14F-4D97-AF65-F5344CB8AC3E}">
        <p14:creationId xmlns:p14="http://schemas.microsoft.com/office/powerpoint/2010/main" val="23874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Heuristics are guidelines and mental short cuts used in problem solving. They influence perception and the processing of information. These tools often work very well until they don’t. Our goal is to understand when we are using them and consciously choose if it is valid or not. </a:t>
            </a:r>
          </a:p>
          <a:p>
            <a:endParaRPr lang="en-US" dirty="0"/>
          </a:p>
          <a:p>
            <a:r>
              <a:rPr lang="en-US" dirty="0"/>
              <a:t>Availability – most recent and vivid information, impressionable will come to mind first, high flying stocks gain more attention that those that fall in value. Lotteries market tickets by painting the picture of how great the winning would be, not on the actual odds of winning. </a:t>
            </a:r>
          </a:p>
          <a:p>
            <a:endParaRPr lang="en-US" dirty="0"/>
          </a:p>
          <a:p>
            <a:r>
              <a:rPr lang="en-US" dirty="0"/>
              <a:t>Anchoring – rather than relying on completely independent information to confirm a price based on value. A stock trading at $100 falls to $50 a share – investors may well focus on the recent high and conclude the stock is a great buy at the discounted price. The decision might be different if the investor were instead to focus on the fundamental of the investments.  </a:t>
            </a:r>
          </a:p>
          <a:p>
            <a:endParaRPr lang="en-US" dirty="0"/>
          </a:p>
          <a:p>
            <a:r>
              <a:rPr lang="en-US" dirty="0"/>
              <a:t>Similarity – Efficient way to make a decision – how we quickly judge something.  </a:t>
            </a:r>
          </a:p>
        </p:txBody>
      </p:sp>
      <p:sp>
        <p:nvSpPr>
          <p:cNvPr id="4" name="Slide Number Placeholder 3"/>
          <p:cNvSpPr>
            <a:spLocks noGrp="1"/>
          </p:cNvSpPr>
          <p:nvPr>
            <p:ph type="sldNum" sz="quarter" idx="10"/>
          </p:nvPr>
        </p:nvSpPr>
        <p:spPr/>
        <p:txBody>
          <a:bodyPr/>
          <a:lstStyle/>
          <a:p>
            <a:fld id="{C8207E89-2ABE-4063-A6D9-5988DDB814D5}" type="slidenum">
              <a:rPr lang="en-US" smtClean="0"/>
              <a:t>9</a:t>
            </a:fld>
            <a:endParaRPr lang="en-US" dirty="0"/>
          </a:p>
        </p:txBody>
      </p:sp>
    </p:spTree>
    <p:extLst>
      <p:ext uri="{BB962C8B-B14F-4D97-AF65-F5344CB8AC3E}">
        <p14:creationId xmlns:p14="http://schemas.microsoft.com/office/powerpoint/2010/main" val="339367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F3EA6E-8D59-4419-ACE8-5C4452C56F3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622AABEE-5B5D-45D1-B057-AADF87FDFDD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C2D546B3-57BF-47D0-8FC0-DE9CD6D05F4D}"/>
              </a:ext>
            </a:extLst>
          </p:cNvPr>
          <p:cNvSpPr>
            <a:spLocks noGrp="1"/>
          </p:cNvSpPr>
          <p:nvPr>
            <p:ph type="dt" sz="half" idx="10"/>
          </p:nvPr>
        </p:nvSpPr>
        <p:spPr/>
        <p:txBody>
          <a:bodyPr/>
          <a:lstStyle/>
          <a:p>
            <a:fld id="{2051E12A-7E7B-492B-86A7-1A0CDCC6F910}" type="datetimeFigureOut">
              <a:rPr lang="en-US" smtClean="0"/>
              <a:t>1/21/2022</a:t>
            </a:fld>
            <a:endParaRPr lang="en-US" dirty="0"/>
          </a:p>
        </p:txBody>
      </p:sp>
      <p:sp>
        <p:nvSpPr>
          <p:cNvPr id="5" name="Footer Placeholder 4">
            <a:extLst>
              <a:ext uri="{FF2B5EF4-FFF2-40B4-BE49-F238E27FC236}">
                <a16:creationId xmlns="" xmlns:a16="http://schemas.microsoft.com/office/drawing/2014/main" id="{34ADBF8C-1161-49DD-9BBD-C937B2C4DF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04B2DBAA-8744-463C-9ECC-12106A7E102B}"/>
              </a:ext>
            </a:extLst>
          </p:cNvPr>
          <p:cNvSpPr>
            <a:spLocks noGrp="1"/>
          </p:cNvSpPr>
          <p:nvPr>
            <p:ph type="sldNum" sz="quarter" idx="12"/>
          </p:nvPr>
        </p:nvSpPr>
        <p:spPr/>
        <p:txBody>
          <a:bodyPr/>
          <a:lstStyle/>
          <a:p>
            <a:fld id="{C6778793-98F6-4AAC-9C47-54FD336AED03}" type="slidenum">
              <a:rPr lang="en-US" smtClean="0"/>
              <a:t>‹#›</a:t>
            </a:fld>
            <a:endParaRPr lang="en-US" dirty="0"/>
          </a:p>
        </p:txBody>
      </p:sp>
    </p:spTree>
    <p:extLst>
      <p:ext uri="{BB962C8B-B14F-4D97-AF65-F5344CB8AC3E}">
        <p14:creationId xmlns:p14="http://schemas.microsoft.com/office/powerpoint/2010/main" val="205577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B75F86-2B06-4E70-94E1-BCF8A26305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13B2CE7-76FE-4AF4-8FC9-8257227072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F932A9-D477-4DB5-9833-18EB791BFF95}"/>
              </a:ext>
            </a:extLst>
          </p:cNvPr>
          <p:cNvSpPr>
            <a:spLocks noGrp="1"/>
          </p:cNvSpPr>
          <p:nvPr>
            <p:ph type="dt" sz="half" idx="10"/>
          </p:nvPr>
        </p:nvSpPr>
        <p:spPr/>
        <p:txBody>
          <a:bodyPr/>
          <a:lstStyle/>
          <a:p>
            <a:fld id="{2051E12A-7E7B-492B-86A7-1A0CDCC6F910}" type="datetimeFigureOut">
              <a:rPr lang="en-US" smtClean="0"/>
              <a:t>1/21/2022</a:t>
            </a:fld>
            <a:endParaRPr lang="en-US" dirty="0"/>
          </a:p>
        </p:txBody>
      </p:sp>
      <p:sp>
        <p:nvSpPr>
          <p:cNvPr id="5" name="Footer Placeholder 4">
            <a:extLst>
              <a:ext uri="{FF2B5EF4-FFF2-40B4-BE49-F238E27FC236}">
                <a16:creationId xmlns="" xmlns:a16="http://schemas.microsoft.com/office/drawing/2014/main" id="{92D61B8E-A34C-4CCA-9C1D-CF827C5D30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73F61B65-6E24-4313-8AFA-CDECC5E5BE70}"/>
              </a:ext>
            </a:extLst>
          </p:cNvPr>
          <p:cNvSpPr>
            <a:spLocks noGrp="1"/>
          </p:cNvSpPr>
          <p:nvPr>
            <p:ph type="sldNum" sz="quarter" idx="12"/>
          </p:nvPr>
        </p:nvSpPr>
        <p:spPr/>
        <p:txBody>
          <a:bodyPr/>
          <a:lstStyle/>
          <a:p>
            <a:fld id="{C6778793-98F6-4AAC-9C47-54FD336AED03}" type="slidenum">
              <a:rPr lang="en-US" smtClean="0"/>
              <a:t>‹#›</a:t>
            </a:fld>
            <a:endParaRPr lang="en-US" dirty="0"/>
          </a:p>
        </p:txBody>
      </p:sp>
    </p:spTree>
    <p:extLst>
      <p:ext uri="{BB962C8B-B14F-4D97-AF65-F5344CB8AC3E}">
        <p14:creationId xmlns:p14="http://schemas.microsoft.com/office/powerpoint/2010/main" val="346553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33D8867-4FCB-4C5E-8976-627E3897BC6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8907C0B-0D73-495C-89F2-A8001C6FE84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66A406-E05F-4DB5-A965-6FE770B6A589}"/>
              </a:ext>
            </a:extLst>
          </p:cNvPr>
          <p:cNvSpPr>
            <a:spLocks noGrp="1"/>
          </p:cNvSpPr>
          <p:nvPr>
            <p:ph type="dt" sz="half" idx="10"/>
          </p:nvPr>
        </p:nvSpPr>
        <p:spPr/>
        <p:txBody>
          <a:bodyPr/>
          <a:lstStyle/>
          <a:p>
            <a:fld id="{2051E12A-7E7B-492B-86A7-1A0CDCC6F910}" type="datetimeFigureOut">
              <a:rPr lang="en-US" smtClean="0"/>
              <a:t>1/21/2022</a:t>
            </a:fld>
            <a:endParaRPr lang="en-US" dirty="0"/>
          </a:p>
        </p:txBody>
      </p:sp>
      <p:sp>
        <p:nvSpPr>
          <p:cNvPr id="5" name="Footer Placeholder 4">
            <a:extLst>
              <a:ext uri="{FF2B5EF4-FFF2-40B4-BE49-F238E27FC236}">
                <a16:creationId xmlns="" xmlns:a16="http://schemas.microsoft.com/office/drawing/2014/main" id="{6BCF4ABD-F22A-465A-84FA-078B7D0C13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B8CF447-FF29-4C4B-A9DA-E82C959B53BD}"/>
              </a:ext>
            </a:extLst>
          </p:cNvPr>
          <p:cNvSpPr>
            <a:spLocks noGrp="1"/>
          </p:cNvSpPr>
          <p:nvPr>
            <p:ph type="sldNum" sz="quarter" idx="12"/>
          </p:nvPr>
        </p:nvSpPr>
        <p:spPr/>
        <p:txBody>
          <a:bodyPr/>
          <a:lstStyle/>
          <a:p>
            <a:fld id="{C6778793-98F6-4AAC-9C47-54FD336AED03}" type="slidenum">
              <a:rPr lang="en-US" smtClean="0"/>
              <a:t>‹#›</a:t>
            </a:fld>
            <a:endParaRPr lang="en-US" dirty="0"/>
          </a:p>
        </p:txBody>
      </p:sp>
    </p:spTree>
    <p:extLst>
      <p:ext uri="{BB962C8B-B14F-4D97-AF65-F5344CB8AC3E}">
        <p14:creationId xmlns:p14="http://schemas.microsoft.com/office/powerpoint/2010/main" val="186088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D85D97-AF11-47D6-8F73-A94C88557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3B3895-64EA-4DD3-A972-1BF9FFD274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D0D487-77A3-40D8-8E03-24B36BF3B956}"/>
              </a:ext>
            </a:extLst>
          </p:cNvPr>
          <p:cNvSpPr>
            <a:spLocks noGrp="1"/>
          </p:cNvSpPr>
          <p:nvPr>
            <p:ph type="dt" sz="half" idx="10"/>
          </p:nvPr>
        </p:nvSpPr>
        <p:spPr/>
        <p:txBody>
          <a:bodyPr/>
          <a:lstStyle/>
          <a:p>
            <a:fld id="{2051E12A-7E7B-492B-86A7-1A0CDCC6F910}" type="datetimeFigureOut">
              <a:rPr lang="en-US" smtClean="0"/>
              <a:t>1/21/2022</a:t>
            </a:fld>
            <a:endParaRPr lang="en-US" dirty="0"/>
          </a:p>
        </p:txBody>
      </p:sp>
      <p:sp>
        <p:nvSpPr>
          <p:cNvPr id="5" name="Footer Placeholder 4">
            <a:extLst>
              <a:ext uri="{FF2B5EF4-FFF2-40B4-BE49-F238E27FC236}">
                <a16:creationId xmlns="" xmlns:a16="http://schemas.microsoft.com/office/drawing/2014/main" id="{B6A1E62B-5359-46BF-9D8D-EB202B1ADC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41EA26A2-3F82-4FFB-801F-5A4A08DF0533}"/>
              </a:ext>
            </a:extLst>
          </p:cNvPr>
          <p:cNvSpPr>
            <a:spLocks noGrp="1"/>
          </p:cNvSpPr>
          <p:nvPr>
            <p:ph type="sldNum" sz="quarter" idx="12"/>
          </p:nvPr>
        </p:nvSpPr>
        <p:spPr/>
        <p:txBody>
          <a:bodyPr/>
          <a:lstStyle/>
          <a:p>
            <a:fld id="{C6778793-98F6-4AAC-9C47-54FD336AED03}" type="slidenum">
              <a:rPr lang="en-US" smtClean="0"/>
              <a:t>‹#›</a:t>
            </a:fld>
            <a:endParaRPr lang="en-US" dirty="0"/>
          </a:p>
        </p:txBody>
      </p:sp>
    </p:spTree>
    <p:extLst>
      <p:ext uri="{BB962C8B-B14F-4D97-AF65-F5344CB8AC3E}">
        <p14:creationId xmlns:p14="http://schemas.microsoft.com/office/powerpoint/2010/main" val="345341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734266-4459-4067-B688-8F594F287C5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E6CF30F4-800D-412E-9D70-C341A76FAB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69DE1F0-1913-4044-AB43-AB3E8A6F8C6E}"/>
              </a:ext>
            </a:extLst>
          </p:cNvPr>
          <p:cNvSpPr>
            <a:spLocks noGrp="1"/>
          </p:cNvSpPr>
          <p:nvPr>
            <p:ph type="dt" sz="half" idx="10"/>
          </p:nvPr>
        </p:nvSpPr>
        <p:spPr/>
        <p:txBody>
          <a:bodyPr/>
          <a:lstStyle/>
          <a:p>
            <a:fld id="{2051E12A-7E7B-492B-86A7-1A0CDCC6F910}" type="datetimeFigureOut">
              <a:rPr lang="en-US" smtClean="0"/>
              <a:t>1/21/2022</a:t>
            </a:fld>
            <a:endParaRPr lang="en-US" dirty="0"/>
          </a:p>
        </p:txBody>
      </p:sp>
      <p:sp>
        <p:nvSpPr>
          <p:cNvPr id="5" name="Footer Placeholder 4">
            <a:extLst>
              <a:ext uri="{FF2B5EF4-FFF2-40B4-BE49-F238E27FC236}">
                <a16:creationId xmlns="" xmlns:a16="http://schemas.microsoft.com/office/drawing/2014/main" id="{EABEC011-0931-4BA7-8702-B0241A108C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C42C63F0-0082-498E-B4DC-3A4C8DAC8DFC}"/>
              </a:ext>
            </a:extLst>
          </p:cNvPr>
          <p:cNvSpPr>
            <a:spLocks noGrp="1"/>
          </p:cNvSpPr>
          <p:nvPr>
            <p:ph type="sldNum" sz="quarter" idx="12"/>
          </p:nvPr>
        </p:nvSpPr>
        <p:spPr/>
        <p:txBody>
          <a:bodyPr/>
          <a:lstStyle/>
          <a:p>
            <a:fld id="{C6778793-98F6-4AAC-9C47-54FD336AED03}" type="slidenum">
              <a:rPr lang="en-US" smtClean="0"/>
              <a:t>‹#›</a:t>
            </a:fld>
            <a:endParaRPr lang="en-US" dirty="0"/>
          </a:p>
        </p:txBody>
      </p:sp>
    </p:spTree>
    <p:extLst>
      <p:ext uri="{BB962C8B-B14F-4D97-AF65-F5344CB8AC3E}">
        <p14:creationId xmlns:p14="http://schemas.microsoft.com/office/powerpoint/2010/main" val="326774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574C32-F91C-4024-B6AE-0A699C88E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AA7DC98-56D4-41AD-BD0A-5E76797ADE5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56F77CE-C580-48EA-A5BD-9DED758A660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BCD169C-40AF-44D7-9882-EB8C063AE1D2}"/>
              </a:ext>
            </a:extLst>
          </p:cNvPr>
          <p:cNvSpPr>
            <a:spLocks noGrp="1"/>
          </p:cNvSpPr>
          <p:nvPr>
            <p:ph type="dt" sz="half" idx="10"/>
          </p:nvPr>
        </p:nvSpPr>
        <p:spPr/>
        <p:txBody>
          <a:bodyPr/>
          <a:lstStyle/>
          <a:p>
            <a:fld id="{2051E12A-7E7B-492B-86A7-1A0CDCC6F910}" type="datetimeFigureOut">
              <a:rPr lang="en-US" smtClean="0"/>
              <a:t>1/21/2022</a:t>
            </a:fld>
            <a:endParaRPr lang="en-US" dirty="0"/>
          </a:p>
        </p:txBody>
      </p:sp>
      <p:sp>
        <p:nvSpPr>
          <p:cNvPr id="6" name="Footer Placeholder 5">
            <a:extLst>
              <a:ext uri="{FF2B5EF4-FFF2-40B4-BE49-F238E27FC236}">
                <a16:creationId xmlns="" xmlns:a16="http://schemas.microsoft.com/office/drawing/2014/main" id="{D61F5E3A-E961-462A-B3B8-C10574E196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AA694046-18D6-49D5-8CB3-F9C98AEB7651}"/>
              </a:ext>
            </a:extLst>
          </p:cNvPr>
          <p:cNvSpPr>
            <a:spLocks noGrp="1"/>
          </p:cNvSpPr>
          <p:nvPr>
            <p:ph type="sldNum" sz="quarter" idx="12"/>
          </p:nvPr>
        </p:nvSpPr>
        <p:spPr/>
        <p:txBody>
          <a:bodyPr/>
          <a:lstStyle/>
          <a:p>
            <a:fld id="{C6778793-98F6-4AAC-9C47-54FD336AED03}" type="slidenum">
              <a:rPr lang="en-US" smtClean="0"/>
              <a:t>‹#›</a:t>
            </a:fld>
            <a:endParaRPr lang="en-US" dirty="0"/>
          </a:p>
        </p:txBody>
      </p:sp>
    </p:spTree>
    <p:extLst>
      <p:ext uri="{BB962C8B-B14F-4D97-AF65-F5344CB8AC3E}">
        <p14:creationId xmlns:p14="http://schemas.microsoft.com/office/powerpoint/2010/main" val="366607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E17BAE-D48C-42CB-9427-6E0F9BD6183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AA28667-E5FA-434E-A4F5-FF8D9D1B463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AAFACFB-F578-488F-853D-23BB9AB973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57BEA19-26CE-4EA8-9A0F-A1CBACF0171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746EF93-F8A1-464C-86C0-45F94F9F610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8D91742-6A23-41F7-A1B8-CE9280CB2694}"/>
              </a:ext>
            </a:extLst>
          </p:cNvPr>
          <p:cNvSpPr>
            <a:spLocks noGrp="1"/>
          </p:cNvSpPr>
          <p:nvPr>
            <p:ph type="dt" sz="half" idx="10"/>
          </p:nvPr>
        </p:nvSpPr>
        <p:spPr/>
        <p:txBody>
          <a:bodyPr/>
          <a:lstStyle/>
          <a:p>
            <a:fld id="{2051E12A-7E7B-492B-86A7-1A0CDCC6F910}" type="datetimeFigureOut">
              <a:rPr lang="en-US" smtClean="0"/>
              <a:t>1/21/2022</a:t>
            </a:fld>
            <a:endParaRPr lang="en-US" dirty="0"/>
          </a:p>
        </p:txBody>
      </p:sp>
      <p:sp>
        <p:nvSpPr>
          <p:cNvPr id="8" name="Footer Placeholder 7">
            <a:extLst>
              <a:ext uri="{FF2B5EF4-FFF2-40B4-BE49-F238E27FC236}">
                <a16:creationId xmlns="" xmlns:a16="http://schemas.microsoft.com/office/drawing/2014/main" id="{AAE6261C-CA3B-4DCF-90FD-F43C089154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20EF05BB-BDCE-43F0-9A0B-A03305F76D72}"/>
              </a:ext>
            </a:extLst>
          </p:cNvPr>
          <p:cNvSpPr>
            <a:spLocks noGrp="1"/>
          </p:cNvSpPr>
          <p:nvPr>
            <p:ph type="sldNum" sz="quarter" idx="12"/>
          </p:nvPr>
        </p:nvSpPr>
        <p:spPr/>
        <p:txBody>
          <a:bodyPr/>
          <a:lstStyle/>
          <a:p>
            <a:fld id="{C6778793-98F6-4AAC-9C47-54FD336AED03}" type="slidenum">
              <a:rPr lang="en-US" smtClean="0"/>
              <a:t>‹#›</a:t>
            </a:fld>
            <a:endParaRPr lang="en-US" dirty="0"/>
          </a:p>
        </p:txBody>
      </p:sp>
    </p:spTree>
    <p:extLst>
      <p:ext uri="{BB962C8B-B14F-4D97-AF65-F5344CB8AC3E}">
        <p14:creationId xmlns:p14="http://schemas.microsoft.com/office/powerpoint/2010/main" val="218703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E3F874-F3E8-4CB0-ABDD-298CB0B29A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564EB7A-137D-4ADE-AC5B-F771C2879DA5}"/>
              </a:ext>
            </a:extLst>
          </p:cNvPr>
          <p:cNvSpPr>
            <a:spLocks noGrp="1"/>
          </p:cNvSpPr>
          <p:nvPr>
            <p:ph type="dt" sz="half" idx="10"/>
          </p:nvPr>
        </p:nvSpPr>
        <p:spPr/>
        <p:txBody>
          <a:bodyPr/>
          <a:lstStyle/>
          <a:p>
            <a:fld id="{2051E12A-7E7B-492B-86A7-1A0CDCC6F910}" type="datetimeFigureOut">
              <a:rPr lang="en-US" smtClean="0"/>
              <a:t>1/21/2022</a:t>
            </a:fld>
            <a:endParaRPr lang="en-US" dirty="0"/>
          </a:p>
        </p:txBody>
      </p:sp>
      <p:sp>
        <p:nvSpPr>
          <p:cNvPr id="4" name="Footer Placeholder 3">
            <a:extLst>
              <a:ext uri="{FF2B5EF4-FFF2-40B4-BE49-F238E27FC236}">
                <a16:creationId xmlns="" xmlns:a16="http://schemas.microsoft.com/office/drawing/2014/main" id="{71DFD166-E6CA-45AB-A50E-0DE32498D5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E62DE207-5443-4A17-801B-E6F5AFCC0469}"/>
              </a:ext>
            </a:extLst>
          </p:cNvPr>
          <p:cNvSpPr>
            <a:spLocks noGrp="1"/>
          </p:cNvSpPr>
          <p:nvPr>
            <p:ph type="sldNum" sz="quarter" idx="12"/>
          </p:nvPr>
        </p:nvSpPr>
        <p:spPr/>
        <p:txBody>
          <a:bodyPr/>
          <a:lstStyle/>
          <a:p>
            <a:fld id="{C6778793-98F6-4AAC-9C47-54FD336AED03}" type="slidenum">
              <a:rPr lang="en-US" smtClean="0"/>
              <a:t>‹#›</a:t>
            </a:fld>
            <a:endParaRPr lang="en-US" dirty="0"/>
          </a:p>
        </p:txBody>
      </p:sp>
    </p:spTree>
    <p:extLst>
      <p:ext uri="{BB962C8B-B14F-4D97-AF65-F5344CB8AC3E}">
        <p14:creationId xmlns:p14="http://schemas.microsoft.com/office/powerpoint/2010/main" val="23102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35E5859-EE12-4C01-B414-3E6C778C07BC}"/>
              </a:ext>
            </a:extLst>
          </p:cNvPr>
          <p:cNvSpPr>
            <a:spLocks noGrp="1"/>
          </p:cNvSpPr>
          <p:nvPr>
            <p:ph type="dt" sz="half" idx="10"/>
          </p:nvPr>
        </p:nvSpPr>
        <p:spPr/>
        <p:txBody>
          <a:bodyPr/>
          <a:lstStyle/>
          <a:p>
            <a:fld id="{2051E12A-7E7B-492B-86A7-1A0CDCC6F910}" type="datetimeFigureOut">
              <a:rPr lang="en-US" smtClean="0"/>
              <a:t>1/21/2022</a:t>
            </a:fld>
            <a:endParaRPr lang="en-US" dirty="0"/>
          </a:p>
        </p:txBody>
      </p:sp>
      <p:sp>
        <p:nvSpPr>
          <p:cNvPr id="3" name="Footer Placeholder 2">
            <a:extLst>
              <a:ext uri="{FF2B5EF4-FFF2-40B4-BE49-F238E27FC236}">
                <a16:creationId xmlns="" xmlns:a16="http://schemas.microsoft.com/office/drawing/2014/main" id="{2C195367-30E5-4798-9AFB-1DA99080B6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7DEB880E-C78A-456C-AF62-2E2AEBE3BAAE}"/>
              </a:ext>
            </a:extLst>
          </p:cNvPr>
          <p:cNvSpPr>
            <a:spLocks noGrp="1"/>
          </p:cNvSpPr>
          <p:nvPr>
            <p:ph type="sldNum" sz="quarter" idx="12"/>
          </p:nvPr>
        </p:nvSpPr>
        <p:spPr/>
        <p:txBody>
          <a:bodyPr/>
          <a:lstStyle/>
          <a:p>
            <a:fld id="{C6778793-98F6-4AAC-9C47-54FD336AED03}" type="slidenum">
              <a:rPr lang="en-US" smtClean="0"/>
              <a:t>‹#›</a:t>
            </a:fld>
            <a:endParaRPr lang="en-US" dirty="0"/>
          </a:p>
        </p:txBody>
      </p:sp>
    </p:spTree>
    <p:extLst>
      <p:ext uri="{BB962C8B-B14F-4D97-AF65-F5344CB8AC3E}">
        <p14:creationId xmlns:p14="http://schemas.microsoft.com/office/powerpoint/2010/main" val="284962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47DF37-F729-48A6-866E-A1A03297C1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9B764C6F-34CF-465D-94F6-EB2E42AAC79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A53856C-3AB3-4085-BEB8-1EFE9E6513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B269F5AF-A8AF-45B7-82CA-AF64195E045B}"/>
              </a:ext>
            </a:extLst>
          </p:cNvPr>
          <p:cNvSpPr>
            <a:spLocks noGrp="1"/>
          </p:cNvSpPr>
          <p:nvPr>
            <p:ph type="dt" sz="half" idx="10"/>
          </p:nvPr>
        </p:nvSpPr>
        <p:spPr/>
        <p:txBody>
          <a:bodyPr/>
          <a:lstStyle/>
          <a:p>
            <a:fld id="{2051E12A-7E7B-492B-86A7-1A0CDCC6F910}" type="datetimeFigureOut">
              <a:rPr lang="en-US" smtClean="0"/>
              <a:t>1/21/2022</a:t>
            </a:fld>
            <a:endParaRPr lang="en-US" dirty="0"/>
          </a:p>
        </p:txBody>
      </p:sp>
      <p:sp>
        <p:nvSpPr>
          <p:cNvPr id="6" name="Footer Placeholder 5">
            <a:extLst>
              <a:ext uri="{FF2B5EF4-FFF2-40B4-BE49-F238E27FC236}">
                <a16:creationId xmlns="" xmlns:a16="http://schemas.microsoft.com/office/drawing/2014/main" id="{E963D88C-5EBF-4DF1-A7A9-933F9C1568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36B1605-3812-4715-A72B-DDCE7F0A0925}"/>
              </a:ext>
            </a:extLst>
          </p:cNvPr>
          <p:cNvSpPr>
            <a:spLocks noGrp="1"/>
          </p:cNvSpPr>
          <p:nvPr>
            <p:ph type="sldNum" sz="quarter" idx="12"/>
          </p:nvPr>
        </p:nvSpPr>
        <p:spPr/>
        <p:txBody>
          <a:bodyPr/>
          <a:lstStyle/>
          <a:p>
            <a:fld id="{C6778793-98F6-4AAC-9C47-54FD336AED03}" type="slidenum">
              <a:rPr lang="en-US" smtClean="0"/>
              <a:t>‹#›</a:t>
            </a:fld>
            <a:endParaRPr lang="en-US" dirty="0"/>
          </a:p>
        </p:txBody>
      </p:sp>
    </p:spTree>
    <p:extLst>
      <p:ext uri="{BB962C8B-B14F-4D97-AF65-F5344CB8AC3E}">
        <p14:creationId xmlns:p14="http://schemas.microsoft.com/office/powerpoint/2010/main" val="422634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F8D085-1900-4124-829F-66169C6ECD5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6257CF2F-D900-4164-8C6B-3B92741FA0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 xmlns:a16="http://schemas.microsoft.com/office/drawing/2014/main" id="{B43F237C-E5EA-4C39-BCF7-519C8932341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BFB5D63F-8533-4926-9804-253DD175BFBA}"/>
              </a:ext>
            </a:extLst>
          </p:cNvPr>
          <p:cNvSpPr>
            <a:spLocks noGrp="1"/>
          </p:cNvSpPr>
          <p:nvPr>
            <p:ph type="dt" sz="half" idx="10"/>
          </p:nvPr>
        </p:nvSpPr>
        <p:spPr/>
        <p:txBody>
          <a:bodyPr/>
          <a:lstStyle/>
          <a:p>
            <a:fld id="{2051E12A-7E7B-492B-86A7-1A0CDCC6F910}" type="datetimeFigureOut">
              <a:rPr lang="en-US" smtClean="0"/>
              <a:t>1/21/2022</a:t>
            </a:fld>
            <a:endParaRPr lang="en-US" dirty="0"/>
          </a:p>
        </p:txBody>
      </p:sp>
      <p:sp>
        <p:nvSpPr>
          <p:cNvPr id="6" name="Footer Placeholder 5">
            <a:extLst>
              <a:ext uri="{FF2B5EF4-FFF2-40B4-BE49-F238E27FC236}">
                <a16:creationId xmlns="" xmlns:a16="http://schemas.microsoft.com/office/drawing/2014/main" id="{4D1A34C5-02C4-485B-AD2B-2355BC34F6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E775231-EDC3-4046-A6D2-41F6A857F02F}"/>
              </a:ext>
            </a:extLst>
          </p:cNvPr>
          <p:cNvSpPr>
            <a:spLocks noGrp="1"/>
          </p:cNvSpPr>
          <p:nvPr>
            <p:ph type="sldNum" sz="quarter" idx="12"/>
          </p:nvPr>
        </p:nvSpPr>
        <p:spPr/>
        <p:txBody>
          <a:bodyPr/>
          <a:lstStyle/>
          <a:p>
            <a:fld id="{C6778793-98F6-4AAC-9C47-54FD336AED03}" type="slidenum">
              <a:rPr lang="en-US" smtClean="0"/>
              <a:t>‹#›</a:t>
            </a:fld>
            <a:endParaRPr lang="en-US" dirty="0"/>
          </a:p>
        </p:txBody>
      </p:sp>
    </p:spTree>
    <p:extLst>
      <p:ext uri="{BB962C8B-B14F-4D97-AF65-F5344CB8AC3E}">
        <p14:creationId xmlns:p14="http://schemas.microsoft.com/office/powerpoint/2010/main" val="75061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8BFCF9B-2495-436C-9A93-A54C93C801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82EC17E-7943-417D-9378-3DB7C06C8C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91D44B-146F-48E8-947C-750B44A0399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51E12A-7E7B-492B-86A7-1A0CDCC6F910}" type="datetimeFigureOut">
              <a:rPr lang="en-US" smtClean="0"/>
              <a:t>1/21/2022</a:t>
            </a:fld>
            <a:endParaRPr lang="en-US" dirty="0"/>
          </a:p>
        </p:txBody>
      </p:sp>
      <p:sp>
        <p:nvSpPr>
          <p:cNvPr id="5" name="Footer Placeholder 4">
            <a:extLst>
              <a:ext uri="{FF2B5EF4-FFF2-40B4-BE49-F238E27FC236}">
                <a16:creationId xmlns="" xmlns:a16="http://schemas.microsoft.com/office/drawing/2014/main" id="{BC449529-3847-4FAB-95F1-A6B141A15AB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665008F8-6A51-436A-8DA9-FC24B8B761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778793-98F6-4AAC-9C47-54FD336AED03}" type="slidenum">
              <a:rPr lang="en-US" smtClean="0"/>
              <a:t>‹#›</a:t>
            </a:fld>
            <a:endParaRPr lang="en-US" dirty="0"/>
          </a:p>
        </p:txBody>
      </p:sp>
    </p:spTree>
    <p:extLst>
      <p:ext uri="{BB962C8B-B14F-4D97-AF65-F5344CB8AC3E}">
        <p14:creationId xmlns:p14="http://schemas.microsoft.com/office/powerpoint/2010/main" val="3514553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mailto:Mary.Mac.Nee@morganstanley.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morganstanley.com/ourcommit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09048"/>
            <a:ext cx="7886700" cy="1325563"/>
          </a:xfrm>
        </p:spPr>
        <p:txBody>
          <a:bodyPr>
            <a:normAutofit/>
          </a:bodyPr>
          <a:lstStyle/>
          <a:p>
            <a:r>
              <a:rPr lang="en-US" sz="4800" dirty="0">
                <a:solidFill>
                  <a:schemeClr val="accent1"/>
                </a:solidFill>
              </a:rPr>
              <a:t>Behavioral Finance</a:t>
            </a:r>
          </a:p>
        </p:txBody>
      </p:sp>
      <p:sp>
        <p:nvSpPr>
          <p:cNvPr id="5" name="Subtitle 4"/>
          <p:cNvSpPr>
            <a:spLocks noGrp="1"/>
          </p:cNvSpPr>
          <p:nvPr>
            <p:ph idx="1"/>
          </p:nvPr>
        </p:nvSpPr>
        <p:spPr>
          <a:xfrm>
            <a:off x="465574" y="2514600"/>
            <a:ext cx="8229600" cy="1371600"/>
          </a:xfrm>
        </p:spPr>
        <p:txBody>
          <a:bodyPr/>
          <a:lstStyle/>
          <a:p>
            <a:pPr marL="0" indent="0" algn="ctr">
              <a:buNone/>
            </a:pPr>
            <a:r>
              <a:rPr lang="en-US" dirty="0"/>
              <a:t>Which is it Rational &amp; Efficient</a:t>
            </a:r>
          </a:p>
          <a:p>
            <a:pPr marL="0" indent="0" algn="ctr">
              <a:buNone/>
            </a:pPr>
            <a:r>
              <a:rPr lang="en-US" dirty="0"/>
              <a:t>or Irrational &amp; Inefficient?</a:t>
            </a:r>
          </a:p>
        </p:txBody>
      </p:sp>
      <p:sp>
        <p:nvSpPr>
          <p:cNvPr id="6" name="TextBox 5"/>
          <p:cNvSpPr txBox="1"/>
          <p:nvPr/>
        </p:nvSpPr>
        <p:spPr>
          <a:xfrm>
            <a:off x="5029200" y="4514341"/>
            <a:ext cx="3759362" cy="923330"/>
          </a:xfrm>
          <a:prstGeom prst="rect">
            <a:avLst/>
          </a:prstGeom>
          <a:noFill/>
        </p:spPr>
        <p:txBody>
          <a:bodyPr wrap="none" rtlCol="0">
            <a:spAutoFit/>
          </a:bodyPr>
          <a:lstStyle/>
          <a:p>
            <a:r>
              <a:rPr lang="en-US" dirty="0"/>
              <a:t>Kit Mac Nee, CFP®CRPC® AEP® CSPG® </a:t>
            </a:r>
          </a:p>
          <a:p>
            <a:r>
              <a:rPr lang="en-US" dirty="0"/>
              <a:t>Financial Advisor</a:t>
            </a:r>
          </a:p>
          <a:p>
            <a:r>
              <a:rPr lang="en-US"/>
              <a:t>Morgan Stanley</a:t>
            </a:r>
            <a:endParaRPr lang="en-US" dirty="0"/>
          </a:p>
        </p:txBody>
      </p:sp>
      <p:cxnSp>
        <p:nvCxnSpPr>
          <p:cNvPr id="7" name="Straight Connector 6">
            <a:extLst>
              <a:ext uri="{FF2B5EF4-FFF2-40B4-BE49-F238E27FC236}">
                <a16:creationId xmlns="" xmlns:a16="http://schemas.microsoft.com/office/drawing/2014/main" id="{A29C2619-4780-44E1-A463-A4BB283F6CCB}"/>
              </a:ext>
            </a:extLst>
          </p:cNvPr>
          <p:cNvCxnSpPr>
            <a:cxnSpLocks/>
          </p:cNvCxnSpPr>
          <p:nvPr/>
        </p:nvCxnSpPr>
        <p:spPr>
          <a:xfrm>
            <a:off x="0" y="6342812"/>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C73E6496-E7E0-4425-A2A0-80BC133D9393}"/>
              </a:ext>
            </a:extLst>
          </p:cNvPr>
          <p:cNvSpPr txBox="1"/>
          <p:nvPr/>
        </p:nvSpPr>
        <p:spPr>
          <a:xfrm>
            <a:off x="628650" y="63655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9" name="Picture 8">
            <a:extLst>
              <a:ext uri="{FF2B5EF4-FFF2-40B4-BE49-F238E27FC236}">
                <a16:creationId xmlns="" xmlns:a16="http://schemas.microsoft.com/office/drawing/2014/main" id="{BE1DF1B3-D854-4749-A6E2-3B908C1CE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40182"/>
            <a:ext cx="1432094" cy="266260"/>
          </a:xfrm>
          <a:prstGeom prst="rect">
            <a:avLst/>
          </a:prstGeom>
        </p:spPr>
      </p:pic>
      <p:pic>
        <p:nvPicPr>
          <p:cNvPr id="10" name="Picture 9">
            <a:extLst>
              <a:ext uri="{FF2B5EF4-FFF2-40B4-BE49-F238E27FC236}">
                <a16:creationId xmlns="" xmlns:a16="http://schemas.microsoft.com/office/drawing/2014/main" id="{40599842-9678-42A2-9574-2C0411B01CD3}"/>
              </a:ext>
            </a:extLst>
          </p:cNvPr>
          <p:cNvPicPr>
            <a:picLocks noChangeAspect="1"/>
          </p:cNvPicPr>
          <p:nvPr/>
        </p:nvPicPr>
        <p:blipFill>
          <a:blip r:embed="rId4"/>
          <a:stretch>
            <a:fillRect/>
          </a:stretch>
        </p:blipFill>
        <p:spPr>
          <a:xfrm>
            <a:off x="7886700" y="216099"/>
            <a:ext cx="952500" cy="866775"/>
          </a:xfrm>
          <a:prstGeom prst="rect">
            <a:avLst/>
          </a:prstGeom>
        </p:spPr>
      </p:pic>
    </p:spTree>
    <p:extLst>
      <p:ext uri="{BB962C8B-B14F-4D97-AF65-F5344CB8AC3E}">
        <p14:creationId xmlns:p14="http://schemas.microsoft.com/office/powerpoint/2010/main" val="4114307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Heuristics/Mental Shortcuts</a:t>
            </a:r>
          </a:p>
        </p:txBody>
      </p:sp>
      <p:sp>
        <p:nvSpPr>
          <p:cNvPr id="4" name="Content Placeholder 3"/>
          <p:cNvSpPr>
            <a:spLocks noGrp="1"/>
          </p:cNvSpPr>
          <p:nvPr>
            <p:ph idx="1"/>
          </p:nvPr>
        </p:nvSpPr>
        <p:spPr>
          <a:xfrm>
            <a:off x="628650" y="1659645"/>
            <a:ext cx="7886700" cy="4351338"/>
          </a:xfrm>
        </p:spPr>
        <p:txBody>
          <a:bodyPr>
            <a:normAutofit lnSpcReduction="10000"/>
          </a:bodyPr>
          <a:lstStyle/>
          <a:p>
            <a:pPr marL="0" indent="0">
              <a:buNone/>
            </a:pPr>
            <a:r>
              <a:rPr lang="en-US" b="1" i="1" dirty="0"/>
              <a:t>Mental Accounting </a:t>
            </a:r>
          </a:p>
          <a:p>
            <a:pPr marL="0" indent="0">
              <a:buNone/>
            </a:pPr>
            <a:endParaRPr lang="en-US" b="1" i="1" dirty="0"/>
          </a:p>
          <a:p>
            <a:r>
              <a:rPr lang="en-US" dirty="0"/>
              <a:t>Richard Thaler, Cornell University</a:t>
            </a:r>
          </a:p>
          <a:p>
            <a:endParaRPr lang="en-US" dirty="0"/>
          </a:p>
          <a:p>
            <a:r>
              <a:rPr lang="en-US" dirty="0"/>
              <a:t>Categorize and evaluate economic outcomes, dividing current and future assets into separate groups</a:t>
            </a:r>
          </a:p>
          <a:p>
            <a:endParaRPr lang="en-US" dirty="0"/>
          </a:p>
          <a:p>
            <a:r>
              <a:rPr lang="en-US" dirty="0"/>
              <a:t>Rationally, all dollars should be fungible</a:t>
            </a:r>
          </a:p>
          <a:p>
            <a:endParaRPr lang="en-US" dirty="0"/>
          </a:p>
          <a:p>
            <a:r>
              <a:rPr lang="en-US" dirty="0"/>
              <a:t>We treat income and spending in a different way</a:t>
            </a:r>
          </a:p>
          <a:p>
            <a:endParaRPr lang="en-US" dirty="0"/>
          </a:p>
          <a:p>
            <a:r>
              <a:rPr lang="en-US" dirty="0"/>
              <a:t>Plays a role in “Goals Based Investing”/bucketing</a:t>
            </a:r>
          </a:p>
        </p:txBody>
      </p:sp>
      <p:cxnSp>
        <p:nvCxnSpPr>
          <p:cNvPr id="5" name="Straight Connector 4">
            <a:extLst>
              <a:ext uri="{FF2B5EF4-FFF2-40B4-BE49-F238E27FC236}">
                <a16:creationId xmlns="" xmlns:a16="http://schemas.microsoft.com/office/drawing/2014/main" id="{6CEC767B-148F-4C8F-9EBD-AB0ABA49E8BD}"/>
              </a:ext>
            </a:extLst>
          </p:cNvPr>
          <p:cNvCxnSpPr>
            <a:cxnSpLocks/>
          </p:cNvCxnSpPr>
          <p:nvPr/>
        </p:nvCxnSpPr>
        <p:spPr>
          <a:xfrm>
            <a:off x="69770" y="6517993"/>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055FB59A-7EBC-4D3F-B7D0-426396070589}"/>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7" name="Picture 6">
            <a:extLst>
              <a:ext uri="{FF2B5EF4-FFF2-40B4-BE49-F238E27FC236}">
                <a16:creationId xmlns="" xmlns:a16="http://schemas.microsoft.com/office/drawing/2014/main" id="{51C8BECD-1948-4AFE-AA0E-C4D33DFFC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3" name="Picture 2">
            <a:extLst>
              <a:ext uri="{FF2B5EF4-FFF2-40B4-BE49-F238E27FC236}">
                <a16:creationId xmlns="" xmlns:a16="http://schemas.microsoft.com/office/drawing/2014/main" id="{1C08EF1C-B4A1-4D48-ADC6-320FE8C77DD0}"/>
              </a:ext>
            </a:extLst>
          </p:cNvPr>
          <p:cNvPicPr>
            <a:picLocks noChangeAspect="1"/>
          </p:cNvPicPr>
          <p:nvPr/>
        </p:nvPicPr>
        <p:blipFill>
          <a:blip r:embed="rId4"/>
          <a:stretch>
            <a:fillRect/>
          </a:stretch>
        </p:blipFill>
        <p:spPr>
          <a:xfrm>
            <a:off x="5291138" y="365126"/>
            <a:ext cx="3224212" cy="2145831"/>
          </a:xfrm>
          <a:prstGeom prst="rect">
            <a:avLst/>
          </a:prstGeom>
        </p:spPr>
      </p:pic>
      <p:pic>
        <p:nvPicPr>
          <p:cNvPr id="8" name="Picture 7">
            <a:extLst>
              <a:ext uri="{FF2B5EF4-FFF2-40B4-BE49-F238E27FC236}">
                <a16:creationId xmlns="" xmlns:a16="http://schemas.microsoft.com/office/drawing/2014/main" id="{D301AEBE-9E4C-4D0F-A690-1D83CA208921}"/>
              </a:ext>
            </a:extLst>
          </p:cNvPr>
          <p:cNvPicPr>
            <a:picLocks noChangeAspect="1"/>
          </p:cNvPicPr>
          <p:nvPr/>
        </p:nvPicPr>
        <p:blipFill>
          <a:blip r:embed="rId5"/>
          <a:stretch>
            <a:fillRect/>
          </a:stretch>
        </p:blipFill>
        <p:spPr>
          <a:xfrm>
            <a:off x="8039100" y="5408006"/>
            <a:ext cx="952500" cy="866775"/>
          </a:xfrm>
          <a:prstGeom prst="rect">
            <a:avLst/>
          </a:prstGeom>
        </p:spPr>
      </p:pic>
    </p:spTree>
    <p:extLst>
      <p:ext uri="{BB962C8B-B14F-4D97-AF65-F5344CB8AC3E}">
        <p14:creationId xmlns:p14="http://schemas.microsoft.com/office/powerpoint/2010/main" val="118328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Cognitive &amp; Emotional Biases</a:t>
            </a:r>
          </a:p>
        </p:txBody>
      </p:sp>
      <p:sp>
        <p:nvSpPr>
          <p:cNvPr id="3" name="Content Placeholder 2"/>
          <p:cNvSpPr>
            <a:spLocks noGrp="1"/>
          </p:cNvSpPr>
          <p:nvPr>
            <p:ph idx="1"/>
          </p:nvPr>
        </p:nvSpPr>
        <p:spPr/>
        <p:txBody>
          <a:bodyPr>
            <a:normAutofit/>
          </a:bodyPr>
          <a:lstStyle/>
          <a:p>
            <a:r>
              <a:rPr lang="en-US" dirty="0"/>
              <a:t>Framing</a:t>
            </a:r>
          </a:p>
          <a:p>
            <a:r>
              <a:rPr lang="en-US" dirty="0"/>
              <a:t>Narrow Framing</a:t>
            </a:r>
          </a:p>
          <a:p>
            <a:r>
              <a:rPr lang="en-US" dirty="0"/>
              <a:t>Loss Aversion</a:t>
            </a:r>
          </a:p>
          <a:p>
            <a:r>
              <a:rPr lang="en-US" dirty="0"/>
              <a:t>Myopic Loss Aversion</a:t>
            </a:r>
          </a:p>
          <a:p>
            <a:r>
              <a:rPr lang="en-US" dirty="0"/>
              <a:t>Overconfidence</a:t>
            </a:r>
          </a:p>
          <a:p>
            <a:r>
              <a:rPr lang="en-US" dirty="0"/>
              <a:t>Optimism Bias</a:t>
            </a:r>
          </a:p>
          <a:p>
            <a:r>
              <a:rPr lang="en-US" dirty="0"/>
              <a:t>Endowment Effect</a:t>
            </a:r>
          </a:p>
          <a:p>
            <a:r>
              <a:rPr lang="en-US" dirty="0"/>
              <a:t>Confirmation Bias</a:t>
            </a:r>
          </a:p>
          <a:p>
            <a:r>
              <a:rPr lang="en-US" dirty="0"/>
              <a:t>Hindsight Bias</a:t>
            </a:r>
          </a:p>
          <a:p>
            <a:r>
              <a:rPr lang="en-US" dirty="0"/>
              <a:t>Recency Bias </a:t>
            </a:r>
          </a:p>
        </p:txBody>
      </p:sp>
      <p:cxnSp>
        <p:nvCxnSpPr>
          <p:cNvPr id="4" name="Straight Connector 3">
            <a:extLst>
              <a:ext uri="{FF2B5EF4-FFF2-40B4-BE49-F238E27FC236}">
                <a16:creationId xmlns="" xmlns:a16="http://schemas.microsoft.com/office/drawing/2014/main" id="{3575BEE2-3404-4C8B-837D-E2E9F1EFE890}"/>
              </a:ext>
            </a:extLst>
          </p:cNvPr>
          <p:cNvCxnSpPr>
            <a:cxnSpLocks/>
          </p:cNvCxnSpPr>
          <p:nvPr/>
        </p:nvCxnSpPr>
        <p:spPr>
          <a:xfrm>
            <a:off x="-14111" y="6481483"/>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1DC8DED-A560-4739-8B85-7BF4D443D00A}"/>
              </a:ext>
            </a:extLst>
          </p:cNvPr>
          <p:cNvSpPr txBox="1"/>
          <p:nvPr/>
        </p:nvSpPr>
        <p:spPr>
          <a:xfrm>
            <a:off x="685800" y="6505211"/>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F3272BE2-F65A-4C49-95BE-895F3B3BA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8" name="Picture 7">
            <a:extLst>
              <a:ext uri="{FF2B5EF4-FFF2-40B4-BE49-F238E27FC236}">
                <a16:creationId xmlns="" xmlns:a16="http://schemas.microsoft.com/office/drawing/2014/main" id="{719658CF-D486-40EF-A0C9-F585A0B88A30}"/>
              </a:ext>
            </a:extLst>
          </p:cNvPr>
          <p:cNvPicPr>
            <a:picLocks noChangeAspect="1"/>
          </p:cNvPicPr>
          <p:nvPr/>
        </p:nvPicPr>
        <p:blipFill>
          <a:blip r:embed="rId4"/>
          <a:stretch>
            <a:fillRect/>
          </a:stretch>
        </p:blipFill>
        <p:spPr>
          <a:xfrm>
            <a:off x="4114800" y="1690689"/>
            <a:ext cx="3581400" cy="3495675"/>
          </a:xfrm>
          <a:prstGeom prst="rect">
            <a:avLst/>
          </a:prstGeom>
        </p:spPr>
      </p:pic>
      <p:pic>
        <p:nvPicPr>
          <p:cNvPr id="9" name="Picture 8">
            <a:extLst>
              <a:ext uri="{FF2B5EF4-FFF2-40B4-BE49-F238E27FC236}">
                <a16:creationId xmlns="" xmlns:a16="http://schemas.microsoft.com/office/drawing/2014/main" id="{606960EF-1F96-4C91-AFCE-640C73818136}"/>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47068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Behavioral Biases</a:t>
            </a:r>
          </a:p>
        </p:txBody>
      </p:sp>
      <p:sp>
        <p:nvSpPr>
          <p:cNvPr id="3" name="Content Placeholder 2"/>
          <p:cNvSpPr>
            <a:spLocks noGrp="1"/>
          </p:cNvSpPr>
          <p:nvPr>
            <p:ph idx="1"/>
          </p:nvPr>
        </p:nvSpPr>
        <p:spPr>
          <a:xfrm>
            <a:off x="457200" y="2034807"/>
            <a:ext cx="7886700" cy="4351338"/>
          </a:xfrm>
        </p:spPr>
        <p:txBody>
          <a:bodyPr/>
          <a:lstStyle/>
          <a:p>
            <a:pPr marL="0" indent="0">
              <a:buNone/>
            </a:pPr>
            <a:r>
              <a:rPr lang="en-US" b="1" i="1" dirty="0"/>
              <a:t>Framing</a:t>
            </a:r>
          </a:p>
          <a:p>
            <a:pPr marL="0" indent="0">
              <a:buNone/>
            </a:pPr>
            <a:endParaRPr lang="en-US" dirty="0"/>
          </a:p>
          <a:p>
            <a:r>
              <a:rPr lang="en-US" dirty="0"/>
              <a:t>One of the strongest biases</a:t>
            </a:r>
          </a:p>
          <a:p>
            <a:pPr marL="0" indent="0">
              <a:buNone/>
            </a:pPr>
            <a:endParaRPr lang="en-US" dirty="0"/>
          </a:p>
          <a:p>
            <a:r>
              <a:rPr lang="en-US" dirty="0"/>
              <a:t>Focus on mental shortcuts</a:t>
            </a:r>
          </a:p>
          <a:p>
            <a:pPr marL="0" indent="0">
              <a:buNone/>
            </a:pPr>
            <a:endParaRPr lang="en-US" dirty="0"/>
          </a:p>
          <a:p>
            <a:r>
              <a:rPr lang="en-US" dirty="0"/>
              <a:t>Deals with </a:t>
            </a:r>
          </a:p>
          <a:p>
            <a:pPr lvl="1"/>
            <a:r>
              <a:rPr lang="en-US" dirty="0"/>
              <a:t>Cognitive bias (errors in thinking) </a:t>
            </a:r>
          </a:p>
          <a:p>
            <a:pPr lvl="1"/>
            <a:r>
              <a:rPr lang="en-US" dirty="0"/>
              <a:t>emotional biases (distortions caused by feelings)</a:t>
            </a:r>
          </a:p>
          <a:p>
            <a:endParaRPr lang="en-US" dirty="0"/>
          </a:p>
        </p:txBody>
      </p:sp>
      <p:cxnSp>
        <p:nvCxnSpPr>
          <p:cNvPr id="4" name="Straight Connector 3">
            <a:extLst>
              <a:ext uri="{FF2B5EF4-FFF2-40B4-BE49-F238E27FC236}">
                <a16:creationId xmlns="" xmlns:a16="http://schemas.microsoft.com/office/drawing/2014/main" id="{F86DACAB-DABC-4C7E-BA88-344E1A138A4C}"/>
              </a:ext>
            </a:extLst>
          </p:cNvPr>
          <p:cNvCxnSpPr>
            <a:cxnSpLocks/>
          </p:cNvCxnSpPr>
          <p:nvPr/>
        </p:nvCxnSpPr>
        <p:spPr>
          <a:xfrm>
            <a:off x="56953" y="6517653"/>
            <a:ext cx="903009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3C671D4A-7483-4ABF-A2D7-83F1D17586A4}"/>
              </a:ext>
            </a:extLst>
          </p:cNvPr>
          <p:cNvSpPr txBox="1"/>
          <p:nvPr/>
        </p:nvSpPr>
        <p:spPr>
          <a:xfrm>
            <a:off x="772411" y="6524435"/>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4E4E2A5F-8682-4CAA-ADD0-2EBC3B366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9" name="Picture 8">
            <a:extLst>
              <a:ext uri="{FF2B5EF4-FFF2-40B4-BE49-F238E27FC236}">
                <a16:creationId xmlns="" xmlns:a16="http://schemas.microsoft.com/office/drawing/2014/main" id="{68242398-E1A0-473F-AB5A-5CB0190D9D36}"/>
              </a:ext>
            </a:extLst>
          </p:cNvPr>
          <p:cNvPicPr>
            <a:picLocks noChangeAspect="1"/>
          </p:cNvPicPr>
          <p:nvPr/>
        </p:nvPicPr>
        <p:blipFill>
          <a:blip r:embed="rId4"/>
          <a:stretch>
            <a:fillRect/>
          </a:stretch>
        </p:blipFill>
        <p:spPr>
          <a:xfrm>
            <a:off x="4144311" y="1127131"/>
            <a:ext cx="4674638" cy="3076564"/>
          </a:xfrm>
          <a:prstGeom prst="rect">
            <a:avLst/>
          </a:prstGeom>
        </p:spPr>
      </p:pic>
      <p:pic>
        <p:nvPicPr>
          <p:cNvPr id="8" name="Picture 7">
            <a:extLst>
              <a:ext uri="{FF2B5EF4-FFF2-40B4-BE49-F238E27FC236}">
                <a16:creationId xmlns="" xmlns:a16="http://schemas.microsoft.com/office/drawing/2014/main" id="{7DAD323A-3070-4BF6-BB5C-89ED6885E727}"/>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142255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8821187-3168-4813-8374-1FC6F300BC97}"/>
              </a:ext>
            </a:extLst>
          </p:cNvPr>
          <p:cNvSpPr>
            <a:spLocks noGrp="1"/>
          </p:cNvSpPr>
          <p:nvPr>
            <p:ph idx="1"/>
          </p:nvPr>
        </p:nvSpPr>
        <p:spPr/>
        <p:txBody>
          <a:bodyPr>
            <a:normAutofit/>
          </a:bodyPr>
          <a:lstStyle/>
          <a:p>
            <a:pPr marL="0" indent="0" algn="ctr">
              <a:buNone/>
            </a:pPr>
            <a:r>
              <a:rPr lang="en-US" sz="5400" dirty="0"/>
              <a:t>I </a:t>
            </a:r>
          </a:p>
          <a:p>
            <a:pPr marL="0" indent="0" algn="ctr">
              <a:buNone/>
            </a:pPr>
            <a:r>
              <a:rPr lang="en-US" sz="5400" dirty="0"/>
              <a:t>AM </a:t>
            </a:r>
          </a:p>
          <a:p>
            <a:pPr marL="0" indent="0" algn="ctr">
              <a:buNone/>
            </a:pPr>
            <a:r>
              <a:rPr lang="en-US" sz="5400" dirty="0"/>
              <a:t>BLIND</a:t>
            </a:r>
          </a:p>
        </p:txBody>
      </p:sp>
      <p:cxnSp>
        <p:nvCxnSpPr>
          <p:cNvPr id="4" name="Straight Connector 3">
            <a:extLst>
              <a:ext uri="{FF2B5EF4-FFF2-40B4-BE49-F238E27FC236}">
                <a16:creationId xmlns="" xmlns:a16="http://schemas.microsoft.com/office/drawing/2014/main" id="{DB52E6CC-7765-4373-8075-A148BF7AFCA5}"/>
              </a:ext>
            </a:extLst>
          </p:cNvPr>
          <p:cNvCxnSpPr>
            <a:cxnSpLocks/>
          </p:cNvCxnSpPr>
          <p:nvPr/>
        </p:nvCxnSpPr>
        <p:spPr>
          <a:xfrm>
            <a:off x="56953" y="6517653"/>
            <a:ext cx="903009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BDCFC1D6-17EC-4F15-BBB8-19A3FAF78B7C}"/>
              </a:ext>
            </a:extLst>
          </p:cNvPr>
          <p:cNvSpPr txBox="1"/>
          <p:nvPr/>
        </p:nvSpPr>
        <p:spPr>
          <a:xfrm>
            <a:off x="772411" y="6524435"/>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3D77714B-CB4B-45A8-8339-F0A5DAAA43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87" y="267837"/>
            <a:ext cx="1046549" cy="194578"/>
          </a:xfrm>
          <a:prstGeom prst="rect">
            <a:avLst/>
          </a:prstGeom>
        </p:spPr>
      </p:pic>
      <p:pic>
        <p:nvPicPr>
          <p:cNvPr id="7" name="Picture 6">
            <a:extLst>
              <a:ext uri="{FF2B5EF4-FFF2-40B4-BE49-F238E27FC236}">
                <a16:creationId xmlns="" xmlns:a16="http://schemas.microsoft.com/office/drawing/2014/main" id="{CE539B42-AC16-4317-88C9-AF68F680F452}"/>
              </a:ext>
            </a:extLst>
          </p:cNvPr>
          <p:cNvPicPr>
            <a:picLocks noChangeAspect="1"/>
          </p:cNvPicPr>
          <p:nvPr/>
        </p:nvPicPr>
        <p:blipFill>
          <a:blip r:embed="rId4"/>
          <a:stretch>
            <a:fillRect/>
          </a:stretch>
        </p:blipFill>
        <p:spPr>
          <a:xfrm>
            <a:off x="7876236" y="276965"/>
            <a:ext cx="952500" cy="866775"/>
          </a:xfrm>
          <a:prstGeom prst="rect">
            <a:avLst/>
          </a:prstGeom>
        </p:spPr>
      </p:pic>
    </p:spTree>
    <p:extLst>
      <p:ext uri="{BB962C8B-B14F-4D97-AF65-F5344CB8AC3E}">
        <p14:creationId xmlns:p14="http://schemas.microsoft.com/office/powerpoint/2010/main" val="2488817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EA1627C-EF0E-43F8-923A-C3F2E32E35F7}"/>
              </a:ext>
            </a:extLst>
          </p:cNvPr>
          <p:cNvSpPr/>
          <p:nvPr/>
        </p:nvSpPr>
        <p:spPr>
          <a:xfrm>
            <a:off x="2133600" y="2286000"/>
            <a:ext cx="4572000" cy="2123658"/>
          </a:xfrm>
          <a:prstGeom prst="rect">
            <a:avLst/>
          </a:prstGeom>
        </p:spPr>
        <p:txBody>
          <a:bodyPr>
            <a:spAutoFit/>
          </a:bodyPr>
          <a:lstStyle/>
          <a:p>
            <a:pPr algn="ctr"/>
            <a:r>
              <a:rPr lang="en-US" sz="4400" dirty="0"/>
              <a:t>IT IS SPRINGTIME </a:t>
            </a:r>
          </a:p>
          <a:p>
            <a:pPr algn="ctr"/>
            <a:r>
              <a:rPr lang="en-US" sz="4400" dirty="0"/>
              <a:t>AND </a:t>
            </a:r>
          </a:p>
          <a:p>
            <a:pPr algn="ctr"/>
            <a:r>
              <a:rPr lang="en-US" sz="4400" dirty="0"/>
              <a:t>I AM BLIND</a:t>
            </a:r>
          </a:p>
        </p:txBody>
      </p:sp>
      <p:cxnSp>
        <p:nvCxnSpPr>
          <p:cNvPr id="5" name="Straight Connector 4">
            <a:extLst>
              <a:ext uri="{FF2B5EF4-FFF2-40B4-BE49-F238E27FC236}">
                <a16:creationId xmlns="" xmlns:a16="http://schemas.microsoft.com/office/drawing/2014/main" id="{690DD725-605A-448B-AEE7-6277C0FAD6B4}"/>
              </a:ext>
            </a:extLst>
          </p:cNvPr>
          <p:cNvCxnSpPr>
            <a:cxnSpLocks/>
          </p:cNvCxnSpPr>
          <p:nvPr/>
        </p:nvCxnSpPr>
        <p:spPr>
          <a:xfrm>
            <a:off x="56953" y="6517653"/>
            <a:ext cx="903009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09B74C24-6E45-46B6-94FC-1A290ED775BC}"/>
              </a:ext>
            </a:extLst>
          </p:cNvPr>
          <p:cNvSpPr txBox="1"/>
          <p:nvPr/>
        </p:nvSpPr>
        <p:spPr>
          <a:xfrm>
            <a:off x="772411" y="6524435"/>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7" name="Picture 6">
            <a:extLst>
              <a:ext uri="{FF2B5EF4-FFF2-40B4-BE49-F238E27FC236}">
                <a16:creationId xmlns="" xmlns:a16="http://schemas.microsoft.com/office/drawing/2014/main" id="{52F5EB63-6B70-4ED4-8D8C-A05F0DE42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8" name="Picture 7">
            <a:extLst>
              <a:ext uri="{FF2B5EF4-FFF2-40B4-BE49-F238E27FC236}">
                <a16:creationId xmlns="" xmlns:a16="http://schemas.microsoft.com/office/drawing/2014/main" id="{AAAD2F6E-5041-428A-82A2-E40A1504B268}"/>
              </a:ext>
            </a:extLst>
          </p:cNvPr>
          <p:cNvPicPr>
            <a:picLocks noChangeAspect="1"/>
          </p:cNvPicPr>
          <p:nvPr/>
        </p:nvPicPr>
        <p:blipFill>
          <a:blip r:embed="rId4"/>
          <a:stretch>
            <a:fillRect/>
          </a:stretch>
        </p:blipFill>
        <p:spPr>
          <a:xfrm>
            <a:off x="7876236" y="276965"/>
            <a:ext cx="952500" cy="866775"/>
          </a:xfrm>
          <a:prstGeom prst="rect">
            <a:avLst/>
          </a:prstGeom>
        </p:spPr>
      </p:pic>
    </p:spTree>
    <p:extLst>
      <p:ext uri="{BB962C8B-B14F-4D97-AF65-F5344CB8AC3E}">
        <p14:creationId xmlns:p14="http://schemas.microsoft.com/office/powerpoint/2010/main" val="149208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3361"/>
            <a:ext cx="7886700" cy="1311274"/>
          </a:xfrm>
        </p:spPr>
        <p:txBody>
          <a:bodyPr>
            <a:normAutofit fontScale="90000"/>
          </a:bodyPr>
          <a:lstStyle/>
          <a:p>
            <a:r>
              <a:rPr lang="en-US" sz="2700" b="1" dirty="0">
                <a:solidFill>
                  <a:schemeClr val="accent1"/>
                </a:solidFill>
              </a:rPr>
              <a:t>Behavioral Biases</a:t>
            </a:r>
            <a:r>
              <a:rPr lang="en-US" dirty="0">
                <a:solidFill>
                  <a:schemeClr val="accent1"/>
                </a:solidFill>
              </a:rPr>
              <a:t/>
            </a:r>
            <a:br>
              <a:rPr lang="en-US" dirty="0">
                <a:solidFill>
                  <a:schemeClr val="accent1"/>
                </a:solidFill>
              </a:rPr>
            </a:br>
            <a:r>
              <a:rPr lang="en-US" dirty="0"/>
              <a:t/>
            </a:r>
            <a:br>
              <a:rPr lang="en-US" dirty="0"/>
            </a:br>
            <a:endParaRPr lang="en-US" dirty="0"/>
          </a:p>
        </p:txBody>
      </p:sp>
      <p:sp>
        <p:nvSpPr>
          <p:cNvPr id="3" name="Content Placeholder 2"/>
          <p:cNvSpPr>
            <a:spLocks noGrp="1"/>
          </p:cNvSpPr>
          <p:nvPr>
            <p:ph idx="1"/>
          </p:nvPr>
        </p:nvSpPr>
        <p:spPr>
          <a:xfrm>
            <a:off x="594783" y="1371600"/>
            <a:ext cx="7886700" cy="4351338"/>
          </a:xfrm>
        </p:spPr>
        <p:txBody>
          <a:bodyPr>
            <a:normAutofit lnSpcReduction="10000"/>
          </a:bodyPr>
          <a:lstStyle/>
          <a:p>
            <a:pPr marL="0" indent="0">
              <a:buNone/>
            </a:pPr>
            <a:r>
              <a:rPr lang="en-US" b="1" i="1" dirty="0"/>
              <a:t>Narrow Framing</a:t>
            </a:r>
          </a:p>
          <a:p>
            <a:endParaRPr lang="en-US" dirty="0"/>
          </a:p>
          <a:p>
            <a:endParaRPr lang="en-US" dirty="0"/>
          </a:p>
          <a:p>
            <a:endParaRPr lang="en-US" dirty="0"/>
          </a:p>
          <a:p>
            <a:r>
              <a:rPr lang="en-US" dirty="0"/>
              <a:t>Narrow framing consider problems as singular</a:t>
            </a:r>
          </a:p>
          <a:p>
            <a:r>
              <a:rPr lang="en-US" dirty="0"/>
              <a:t>Kahneman and Lovallo </a:t>
            </a:r>
          </a:p>
          <a:p>
            <a:r>
              <a:rPr lang="en-US" dirty="0"/>
              <a:t>Humans too optimistic about future outcomes – </a:t>
            </a:r>
            <a:r>
              <a:rPr lang="en-US" i="1" dirty="0"/>
              <a:t>anchored</a:t>
            </a:r>
            <a:r>
              <a:rPr lang="en-US" dirty="0"/>
              <a:t> on plans rather than results</a:t>
            </a:r>
          </a:p>
          <a:p>
            <a:r>
              <a:rPr lang="en-US" dirty="0"/>
              <a:t>Too timid – focus on risks associated with a single action rather than considering risk in the aggregate</a:t>
            </a:r>
          </a:p>
          <a:p>
            <a:r>
              <a:rPr lang="en-US" dirty="0"/>
              <a:t>Use intuition shared in large part by how accessible information is, or importantly, how easily that information may come to mind.</a:t>
            </a:r>
          </a:p>
          <a:p>
            <a:r>
              <a:rPr lang="en-US" dirty="0"/>
              <a:t>Involves binary thinking, in terms of either/or</a:t>
            </a:r>
          </a:p>
          <a:p>
            <a:endParaRPr lang="en-US" dirty="0"/>
          </a:p>
        </p:txBody>
      </p:sp>
      <p:cxnSp>
        <p:nvCxnSpPr>
          <p:cNvPr id="4" name="Straight Connector 3">
            <a:extLst>
              <a:ext uri="{FF2B5EF4-FFF2-40B4-BE49-F238E27FC236}">
                <a16:creationId xmlns="" xmlns:a16="http://schemas.microsoft.com/office/drawing/2014/main" id="{7AA5449C-88A8-47CD-BEEA-FF365BF7FA9D}"/>
              </a:ext>
            </a:extLst>
          </p:cNvPr>
          <p:cNvCxnSpPr>
            <a:cxnSpLocks/>
          </p:cNvCxnSpPr>
          <p:nvPr/>
        </p:nvCxnSpPr>
        <p:spPr>
          <a:xfrm>
            <a:off x="227814" y="6481177"/>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C09E9DB2-F5EC-49CF-9D89-1A3075DF1076}"/>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FAFA0F0E-FC4D-4B82-B496-84C57E371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7" name="Picture 6">
            <a:extLst>
              <a:ext uri="{FF2B5EF4-FFF2-40B4-BE49-F238E27FC236}">
                <a16:creationId xmlns="" xmlns:a16="http://schemas.microsoft.com/office/drawing/2014/main" id="{641C400C-7A5E-44BA-A37E-FEFF82DE0962}"/>
              </a:ext>
            </a:extLst>
          </p:cNvPr>
          <p:cNvPicPr>
            <a:picLocks noChangeAspect="1"/>
          </p:cNvPicPr>
          <p:nvPr/>
        </p:nvPicPr>
        <p:blipFill>
          <a:blip r:embed="rId4"/>
          <a:stretch>
            <a:fillRect/>
          </a:stretch>
        </p:blipFill>
        <p:spPr>
          <a:xfrm>
            <a:off x="5029200" y="78932"/>
            <a:ext cx="3520017" cy="2282856"/>
          </a:xfrm>
          <a:prstGeom prst="rect">
            <a:avLst/>
          </a:prstGeom>
        </p:spPr>
      </p:pic>
      <p:pic>
        <p:nvPicPr>
          <p:cNvPr id="8" name="Picture 7">
            <a:extLst>
              <a:ext uri="{FF2B5EF4-FFF2-40B4-BE49-F238E27FC236}">
                <a16:creationId xmlns="" xmlns:a16="http://schemas.microsoft.com/office/drawing/2014/main" id="{381A7602-DB41-4E15-8D7C-8C784E969178}"/>
              </a:ext>
            </a:extLst>
          </p:cNvPr>
          <p:cNvPicPr>
            <a:picLocks noChangeAspect="1"/>
          </p:cNvPicPr>
          <p:nvPr/>
        </p:nvPicPr>
        <p:blipFill>
          <a:blip r:embed="rId5"/>
          <a:stretch>
            <a:fillRect/>
          </a:stretch>
        </p:blipFill>
        <p:spPr>
          <a:xfrm>
            <a:off x="8005233" y="5520655"/>
            <a:ext cx="952500" cy="866775"/>
          </a:xfrm>
          <a:prstGeom prst="rect">
            <a:avLst/>
          </a:prstGeom>
        </p:spPr>
      </p:pic>
    </p:spTree>
    <p:extLst>
      <p:ext uri="{BB962C8B-B14F-4D97-AF65-F5344CB8AC3E}">
        <p14:creationId xmlns:p14="http://schemas.microsoft.com/office/powerpoint/2010/main" val="310521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563" y="1347136"/>
            <a:ext cx="7886700" cy="4351338"/>
          </a:xfrm>
        </p:spPr>
        <p:txBody>
          <a:bodyPr/>
          <a:lstStyle/>
          <a:p>
            <a:pPr marL="0" indent="0">
              <a:buNone/>
            </a:pPr>
            <a:r>
              <a:rPr lang="en-US" b="1" i="1" dirty="0"/>
              <a:t>Loss Aversion</a:t>
            </a:r>
          </a:p>
          <a:p>
            <a:pPr marL="0" indent="0">
              <a:buNone/>
            </a:pPr>
            <a:endParaRPr lang="en-US" b="1" i="1" dirty="0"/>
          </a:p>
          <a:p>
            <a:pPr marL="0" indent="0">
              <a:buNone/>
            </a:pPr>
            <a:endParaRPr lang="en-US" b="1" i="1" dirty="0"/>
          </a:p>
          <a:p>
            <a:r>
              <a:rPr lang="en-US" dirty="0"/>
              <a:t>Kahneman &amp; Tversky found that individuals feel the pain of losses two to 2.5 times more deeply than they feel gains</a:t>
            </a:r>
          </a:p>
          <a:p>
            <a:endParaRPr lang="en-US" dirty="0"/>
          </a:p>
          <a:p>
            <a:r>
              <a:rPr lang="en-US" dirty="0"/>
              <a:t>The length and severity of those losses matter</a:t>
            </a:r>
          </a:p>
          <a:p>
            <a:endParaRPr lang="en-US" dirty="0"/>
          </a:p>
          <a:p>
            <a:r>
              <a:rPr lang="en-US" dirty="0"/>
              <a:t>Eric Johnson, Columbia University, older adults evidenced a pain from losses 5 times greater than any pleasure from gains –”Hyper Loss Aversion”</a:t>
            </a:r>
          </a:p>
        </p:txBody>
      </p:sp>
      <p:cxnSp>
        <p:nvCxnSpPr>
          <p:cNvPr id="4" name="Straight Connector 3">
            <a:extLst>
              <a:ext uri="{FF2B5EF4-FFF2-40B4-BE49-F238E27FC236}">
                <a16:creationId xmlns="" xmlns:a16="http://schemas.microsoft.com/office/drawing/2014/main" id="{643CC535-20AA-421B-9A52-3153E88A3E32}"/>
              </a:ext>
            </a:extLst>
          </p:cNvPr>
          <p:cNvCxnSpPr>
            <a:cxnSpLocks/>
          </p:cNvCxnSpPr>
          <p:nvPr/>
        </p:nvCxnSpPr>
        <p:spPr>
          <a:xfrm>
            <a:off x="27932" y="6456294"/>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08949563-715E-43C7-A434-056D1ED5213C}"/>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sp>
        <p:nvSpPr>
          <p:cNvPr id="6" name="Rectangle 6">
            <a:extLst>
              <a:ext uri="{FF2B5EF4-FFF2-40B4-BE49-F238E27FC236}">
                <a16:creationId xmlns="" xmlns:a16="http://schemas.microsoft.com/office/drawing/2014/main" id="{F4C5DFF0-A768-4E46-A35F-16975E7B9178}"/>
              </a:ext>
            </a:extLst>
          </p:cNvPr>
          <p:cNvSpPr txBox="1">
            <a:spLocks noChangeArrowheads="1"/>
          </p:cNvSpPr>
          <p:nvPr/>
        </p:nvSpPr>
        <p:spPr>
          <a:xfrm>
            <a:off x="526185" y="502677"/>
            <a:ext cx="8924925" cy="751786"/>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chemeClr val="accent1"/>
                </a:solidFill>
              </a:rPr>
              <a:t>Behavioral Biases</a:t>
            </a:r>
          </a:p>
        </p:txBody>
      </p:sp>
      <p:sp>
        <p:nvSpPr>
          <p:cNvPr id="7" name="Rectangle 2">
            <a:extLst>
              <a:ext uri="{FF2B5EF4-FFF2-40B4-BE49-F238E27FC236}">
                <a16:creationId xmlns="" xmlns:a16="http://schemas.microsoft.com/office/drawing/2014/main" id="{2C24F388-EB6E-4F0C-925C-6DD42C2DDAA8}"/>
              </a:ext>
            </a:extLst>
          </p:cNvPr>
          <p:cNvSpPr txBox="1">
            <a:spLocks noChangeArrowheads="1"/>
          </p:cNvSpPr>
          <p:nvPr/>
        </p:nvSpPr>
        <p:spPr>
          <a:xfrm>
            <a:off x="-4060337" y="2971800"/>
            <a:ext cx="4385388" cy="437197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19063" indent="-419063">
              <a:spcBef>
                <a:spcPct val="20000"/>
              </a:spcBef>
            </a:pPr>
            <a:endParaRPr lang="en-US" sz="1650" b="1" dirty="0"/>
          </a:p>
          <a:p>
            <a:endParaRPr lang="en-US" sz="1650" dirty="0"/>
          </a:p>
          <a:p>
            <a:endParaRPr lang="en-US" sz="1650" b="1" dirty="0"/>
          </a:p>
          <a:p>
            <a:pPr marL="225425" lvl="1"/>
            <a:endParaRPr lang="en-US" sz="1650" dirty="0"/>
          </a:p>
          <a:p>
            <a:endParaRPr lang="en-US" sz="1650" dirty="0"/>
          </a:p>
        </p:txBody>
      </p:sp>
      <p:sp>
        <p:nvSpPr>
          <p:cNvPr id="8" name="Text Placeholder 1">
            <a:extLst>
              <a:ext uri="{FF2B5EF4-FFF2-40B4-BE49-F238E27FC236}">
                <a16:creationId xmlns="" xmlns:a16="http://schemas.microsoft.com/office/drawing/2014/main" id="{95E9F71C-2C47-40BD-801C-50B1909985E6}"/>
              </a:ext>
            </a:extLst>
          </p:cNvPr>
          <p:cNvSpPr txBox="1">
            <a:spLocks/>
          </p:cNvSpPr>
          <p:nvPr/>
        </p:nvSpPr>
        <p:spPr>
          <a:xfrm>
            <a:off x="-6491543" y="2428877"/>
            <a:ext cx="4385388" cy="757809"/>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Text Placeholder 3">
            <a:extLst>
              <a:ext uri="{FF2B5EF4-FFF2-40B4-BE49-F238E27FC236}">
                <a16:creationId xmlns="" xmlns:a16="http://schemas.microsoft.com/office/drawing/2014/main" id="{9ACAFFD4-7E2E-4C1E-A3FD-984B157427BC}"/>
              </a:ext>
            </a:extLst>
          </p:cNvPr>
          <p:cNvSpPr txBox="1">
            <a:spLocks/>
          </p:cNvSpPr>
          <p:nvPr/>
        </p:nvSpPr>
        <p:spPr>
          <a:xfrm>
            <a:off x="349397" y="5901881"/>
            <a:ext cx="9094237" cy="35663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dirty="0"/>
              <a:t>Source: </a:t>
            </a:r>
            <a:r>
              <a:rPr lang="en-US" sz="900" i="1" dirty="0"/>
              <a:t>Prospect Theory: An analysis of Decision under Risk, </a:t>
            </a:r>
            <a:r>
              <a:rPr lang="en-US" sz="900" dirty="0"/>
              <a:t>Daniel Kahneman and Amos Tversky, Econometrical, 47(2), pages 263-291,page 273</a:t>
            </a:r>
          </a:p>
          <a:p>
            <a:r>
              <a:rPr lang="en-US" sz="900" dirty="0"/>
              <a:t>March 1979.  </a:t>
            </a:r>
            <a:r>
              <a:rPr kumimoji="1" lang="en-US" sz="900" dirty="0"/>
              <a:t>Hypothetical example for educational purposes only.  Not representative of an actual client or transaction. </a:t>
            </a:r>
            <a:endParaRPr lang="en-US" sz="900" i="1" dirty="0"/>
          </a:p>
        </p:txBody>
      </p:sp>
      <p:sp>
        <p:nvSpPr>
          <p:cNvPr id="11" name="Text Placeholder 5">
            <a:extLst>
              <a:ext uri="{FF2B5EF4-FFF2-40B4-BE49-F238E27FC236}">
                <a16:creationId xmlns="" xmlns:a16="http://schemas.microsoft.com/office/drawing/2014/main" id="{CD468018-C171-461B-8A14-1EF6C021BE78}"/>
              </a:ext>
            </a:extLst>
          </p:cNvPr>
          <p:cNvSpPr txBox="1">
            <a:spLocks/>
          </p:cNvSpPr>
          <p:nvPr/>
        </p:nvSpPr>
        <p:spPr>
          <a:xfrm>
            <a:off x="9296400" y="1083860"/>
            <a:ext cx="4385388" cy="7578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12" name="Picture 11">
            <a:extLst>
              <a:ext uri="{FF2B5EF4-FFF2-40B4-BE49-F238E27FC236}">
                <a16:creationId xmlns="" xmlns:a16="http://schemas.microsoft.com/office/drawing/2014/main" id="{BFBDCCC2-C955-45FA-9AE2-7462B2A215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2" name="Picture 1">
            <a:extLst>
              <a:ext uri="{FF2B5EF4-FFF2-40B4-BE49-F238E27FC236}">
                <a16:creationId xmlns="" xmlns:a16="http://schemas.microsoft.com/office/drawing/2014/main" id="{2B0A68F3-E39F-4537-8936-6086EE05D72B}"/>
              </a:ext>
            </a:extLst>
          </p:cNvPr>
          <p:cNvPicPr>
            <a:picLocks noChangeAspect="1"/>
          </p:cNvPicPr>
          <p:nvPr/>
        </p:nvPicPr>
        <p:blipFill>
          <a:blip r:embed="rId4"/>
          <a:stretch>
            <a:fillRect/>
          </a:stretch>
        </p:blipFill>
        <p:spPr>
          <a:xfrm>
            <a:off x="5638800" y="179676"/>
            <a:ext cx="1522234" cy="2234070"/>
          </a:xfrm>
          <a:prstGeom prst="rect">
            <a:avLst/>
          </a:prstGeom>
        </p:spPr>
      </p:pic>
      <p:pic>
        <p:nvPicPr>
          <p:cNvPr id="13" name="Picture 12">
            <a:extLst>
              <a:ext uri="{FF2B5EF4-FFF2-40B4-BE49-F238E27FC236}">
                <a16:creationId xmlns="" xmlns:a16="http://schemas.microsoft.com/office/drawing/2014/main" id="{612045CE-EF45-4BCB-BCF5-2CDC8014CE9A}"/>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12966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F1703-4123-4F51-A22B-2AA356D011EB}"/>
              </a:ext>
            </a:extLst>
          </p:cNvPr>
          <p:cNvSpPr>
            <a:spLocks noGrp="1"/>
          </p:cNvSpPr>
          <p:nvPr>
            <p:ph type="title"/>
          </p:nvPr>
        </p:nvSpPr>
        <p:spPr/>
        <p:txBody>
          <a:bodyPr>
            <a:normAutofit/>
          </a:bodyPr>
          <a:lstStyle/>
          <a:p>
            <a:r>
              <a:rPr lang="en-US" sz="2400" b="1" dirty="0">
                <a:solidFill>
                  <a:schemeClr val="accent1"/>
                </a:solidFill>
              </a:rPr>
              <a:t>Behavioral Biases</a:t>
            </a:r>
            <a:r>
              <a:rPr lang="en-US" sz="3600" b="1" dirty="0">
                <a:solidFill>
                  <a:schemeClr val="accent1"/>
                </a:solidFill>
              </a:rPr>
              <a:t/>
            </a:r>
            <a:br>
              <a:rPr lang="en-US" sz="3600" b="1" dirty="0">
                <a:solidFill>
                  <a:schemeClr val="accent1"/>
                </a:solidFill>
              </a:rPr>
            </a:br>
            <a:r>
              <a:rPr lang="en-US" b="1" i="1" dirty="0"/>
              <a:t/>
            </a:r>
            <a:br>
              <a:rPr lang="en-US" b="1" i="1" dirty="0"/>
            </a:br>
            <a:r>
              <a:rPr lang="en-US" sz="2100" b="1" i="1" dirty="0"/>
              <a:t>Loss Aversion</a:t>
            </a:r>
            <a:endParaRPr lang="en-US" sz="2100" dirty="0"/>
          </a:p>
        </p:txBody>
      </p:sp>
      <p:sp>
        <p:nvSpPr>
          <p:cNvPr id="4" name="Text Placeholder 3">
            <a:extLst>
              <a:ext uri="{FF2B5EF4-FFF2-40B4-BE49-F238E27FC236}">
                <a16:creationId xmlns="" xmlns:a16="http://schemas.microsoft.com/office/drawing/2014/main" id="{503393F6-0461-47FD-8B8F-E8A99A633BCF}"/>
              </a:ext>
            </a:extLst>
          </p:cNvPr>
          <p:cNvSpPr txBox="1">
            <a:spLocks noGrp="1"/>
          </p:cNvSpPr>
          <p:nvPr>
            <p:ph idx="1"/>
          </p:nvPr>
        </p:nvSpPr>
        <p:spPr>
          <a:xfrm>
            <a:off x="628650" y="5714999"/>
            <a:ext cx="7886700" cy="4619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dirty="0"/>
              <a:t>Source: </a:t>
            </a:r>
            <a:r>
              <a:rPr lang="en-US" sz="900" i="1" dirty="0"/>
              <a:t>Prospect Theory: An analysis of Decision under Risk, </a:t>
            </a:r>
            <a:r>
              <a:rPr lang="en-US" sz="900" dirty="0"/>
              <a:t>Daniel Kahneman and Amos Tversky, Econometrical, 47(2), pages 263-291,page 273</a:t>
            </a:r>
          </a:p>
          <a:p>
            <a:r>
              <a:rPr lang="en-US" sz="900" dirty="0"/>
              <a:t>March 1979.  </a:t>
            </a:r>
            <a:r>
              <a:rPr kumimoji="1" lang="en-US" sz="900" dirty="0"/>
              <a:t>Hypothetical example for educational purposes only.  Not representative of an actual client or transaction. </a:t>
            </a:r>
            <a:endParaRPr lang="en-US" sz="900" i="1" dirty="0"/>
          </a:p>
        </p:txBody>
      </p:sp>
      <p:sp>
        <p:nvSpPr>
          <p:cNvPr id="6" name="Rectangle 5">
            <a:extLst>
              <a:ext uri="{FF2B5EF4-FFF2-40B4-BE49-F238E27FC236}">
                <a16:creationId xmlns="" xmlns:a16="http://schemas.microsoft.com/office/drawing/2014/main" id="{B048DDB1-88E6-4D46-B7E3-62EFE20BA4A1}"/>
              </a:ext>
            </a:extLst>
          </p:cNvPr>
          <p:cNvSpPr/>
          <p:nvPr/>
        </p:nvSpPr>
        <p:spPr>
          <a:xfrm>
            <a:off x="1767346" y="2351282"/>
            <a:ext cx="1147109" cy="369332"/>
          </a:xfrm>
          <a:prstGeom prst="rect">
            <a:avLst/>
          </a:prstGeom>
        </p:spPr>
        <p:txBody>
          <a:bodyPr wrap="none">
            <a:spAutoFit/>
          </a:bodyPr>
          <a:lstStyle/>
          <a:p>
            <a:r>
              <a:rPr lang="en-US" i="1" dirty="0">
                <a:solidFill>
                  <a:schemeClr val="accent1"/>
                </a:solidFill>
              </a:rPr>
              <a:t>Example 1</a:t>
            </a:r>
          </a:p>
        </p:txBody>
      </p:sp>
      <p:sp>
        <p:nvSpPr>
          <p:cNvPr id="7" name="Rectangle 6">
            <a:extLst>
              <a:ext uri="{FF2B5EF4-FFF2-40B4-BE49-F238E27FC236}">
                <a16:creationId xmlns="" xmlns:a16="http://schemas.microsoft.com/office/drawing/2014/main" id="{CB6E771A-D9D9-4A60-9378-15AD471AAEFE}"/>
              </a:ext>
            </a:extLst>
          </p:cNvPr>
          <p:cNvSpPr/>
          <p:nvPr/>
        </p:nvSpPr>
        <p:spPr>
          <a:xfrm>
            <a:off x="545690" y="2961045"/>
            <a:ext cx="4572000" cy="3456331"/>
          </a:xfrm>
          <a:prstGeom prst="rect">
            <a:avLst/>
          </a:prstGeom>
        </p:spPr>
        <p:txBody>
          <a:bodyPr>
            <a:spAutoFit/>
          </a:bodyPr>
          <a:lstStyle/>
          <a:p>
            <a:pPr>
              <a:spcAft>
                <a:spcPts val="625"/>
              </a:spcAft>
            </a:pPr>
            <a:r>
              <a:rPr lang="en-US" b="1" dirty="0"/>
              <a:t>Award of $100,000 </a:t>
            </a:r>
            <a:r>
              <a:rPr lang="en-US" b="1" dirty="0">
                <a:solidFill>
                  <a:schemeClr val="accent1"/>
                </a:solidFill>
              </a:rPr>
              <a:t>AND</a:t>
            </a:r>
            <a:endParaRPr lang="en-US" b="1" dirty="0"/>
          </a:p>
          <a:p>
            <a:pPr>
              <a:spcAft>
                <a:spcPts val="625"/>
              </a:spcAft>
            </a:pPr>
            <a:endParaRPr lang="en-US" b="1" dirty="0"/>
          </a:p>
          <a:p>
            <a:pPr>
              <a:spcAft>
                <a:spcPts val="625"/>
              </a:spcAft>
            </a:pPr>
            <a:r>
              <a:rPr lang="en-US" b="1" dirty="0"/>
              <a:t>(a) Certain gain of </a:t>
            </a:r>
            <a:r>
              <a:rPr lang="en-US" b="1" dirty="0">
                <a:solidFill>
                  <a:srgbClr val="653614"/>
                </a:solidFill>
              </a:rPr>
              <a:t>$50,000</a:t>
            </a:r>
            <a:endParaRPr lang="en-US" b="1" dirty="0">
              <a:solidFill>
                <a:schemeClr val="accent1"/>
              </a:solidFill>
            </a:endParaRPr>
          </a:p>
          <a:p>
            <a:pPr>
              <a:spcAft>
                <a:spcPts val="625"/>
              </a:spcAft>
            </a:pPr>
            <a:r>
              <a:rPr lang="en-US" b="1" dirty="0">
                <a:solidFill>
                  <a:schemeClr val="accent1"/>
                </a:solidFill>
              </a:rPr>
              <a:t>OR</a:t>
            </a:r>
          </a:p>
          <a:p>
            <a:pPr>
              <a:spcAft>
                <a:spcPts val="625"/>
              </a:spcAft>
            </a:pPr>
            <a:r>
              <a:rPr lang="en-US" b="1" dirty="0"/>
              <a:t>(b) Flip a coin in which you have:</a:t>
            </a:r>
          </a:p>
          <a:p>
            <a:pPr marL="540826" indent="-335250">
              <a:spcAft>
                <a:spcPts val="625"/>
              </a:spcAft>
            </a:pPr>
            <a:r>
              <a:rPr lang="en-US" b="1" dirty="0"/>
              <a:t>H:  50% chance of a </a:t>
            </a:r>
            <a:r>
              <a:rPr lang="en-US" b="1" i="1" dirty="0">
                <a:solidFill>
                  <a:srgbClr val="653614"/>
                </a:solidFill>
              </a:rPr>
              <a:t>gain</a:t>
            </a:r>
            <a:r>
              <a:rPr lang="en-US" b="1" dirty="0"/>
              <a:t> of $100,000</a:t>
            </a:r>
          </a:p>
          <a:p>
            <a:pPr marL="540826" indent="-335250">
              <a:spcAft>
                <a:spcPts val="625"/>
              </a:spcAft>
            </a:pPr>
            <a:r>
              <a:rPr lang="en-US" b="1" dirty="0"/>
              <a:t>T:  50% chance of gain of $0	</a:t>
            </a:r>
          </a:p>
          <a:p>
            <a:pPr marL="419063" indent="-419063">
              <a:spcBef>
                <a:spcPct val="20000"/>
              </a:spcBef>
            </a:pPr>
            <a:endParaRPr lang="en-US" b="1" dirty="0"/>
          </a:p>
          <a:p>
            <a:endParaRPr lang="en-US" dirty="0"/>
          </a:p>
          <a:p>
            <a:endParaRPr lang="en-US" b="1" dirty="0"/>
          </a:p>
        </p:txBody>
      </p:sp>
      <p:sp>
        <p:nvSpPr>
          <p:cNvPr id="9" name="Rectangle 8">
            <a:extLst>
              <a:ext uri="{FF2B5EF4-FFF2-40B4-BE49-F238E27FC236}">
                <a16:creationId xmlns="" xmlns:a16="http://schemas.microsoft.com/office/drawing/2014/main" id="{BFA79F6F-8435-401D-8E7F-397AC76414B3}"/>
              </a:ext>
            </a:extLst>
          </p:cNvPr>
          <p:cNvSpPr/>
          <p:nvPr/>
        </p:nvSpPr>
        <p:spPr>
          <a:xfrm>
            <a:off x="6176790" y="2271490"/>
            <a:ext cx="1147109" cy="369332"/>
          </a:xfrm>
          <a:prstGeom prst="rect">
            <a:avLst/>
          </a:prstGeom>
        </p:spPr>
        <p:txBody>
          <a:bodyPr wrap="none">
            <a:spAutoFit/>
          </a:bodyPr>
          <a:lstStyle/>
          <a:p>
            <a:r>
              <a:rPr lang="en-US" i="1" dirty="0">
                <a:solidFill>
                  <a:schemeClr val="accent1"/>
                </a:solidFill>
              </a:rPr>
              <a:t>Example 2</a:t>
            </a:r>
          </a:p>
        </p:txBody>
      </p:sp>
      <p:sp>
        <p:nvSpPr>
          <p:cNvPr id="10" name="Rectangle 9">
            <a:extLst>
              <a:ext uri="{FF2B5EF4-FFF2-40B4-BE49-F238E27FC236}">
                <a16:creationId xmlns="" xmlns:a16="http://schemas.microsoft.com/office/drawing/2014/main" id="{92E96B76-4F2D-4292-869C-D38A3A5227E6}"/>
              </a:ext>
            </a:extLst>
          </p:cNvPr>
          <p:cNvSpPr/>
          <p:nvPr/>
        </p:nvSpPr>
        <p:spPr>
          <a:xfrm>
            <a:off x="5064938" y="2942677"/>
            <a:ext cx="4572000" cy="2492990"/>
          </a:xfrm>
          <a:prstGeom prst="rect">
            <a:avLst/>
          </a:prstGeom>
        </p:spPr>
        <p:txBody>
          <a:bodyPr>
            <a:spAutoFit/>
          </a:bodyPr>
          <a:lstStyle/>
          <a:p>
            <a:pPr>
              <a:spcAft>
                <a:spcPts val="625"/>
              </a:spcAft>
            </a:pPr>
            <a:r>
              <a:rPr lang="en-US" b="1" dirty="0"/>
              <a:t>Award of $200,000 </a:t>
            </a:r>
            <a:r>
              <a:rPr lang="en-US" b="1" dirty="0">
                <a:solidFill>
                  <a:schemeClr val="accent1"/>
                </a:solidFill>
              </a:rPr>
              <a:t>AND</a:t>
            </a:r>
            <a:endParaRPr lang="en-US" b="1" dirty="0">
              <a:solidFill>
                <a:schemeClr val="bg2"/>
              </a:solidFill>
            </a:endParaRPr>
          </a:p>
          <a:p>
            <a:pPr>
              <a:spcAft>
                <a:spcPts val="625"/>
              </a:spcAft>
            </a:pPr>
            <a:endParaRPr lang="en-US" b="1" dirty="0">
              <a:solidFill>
                <a:schemeClr val="bg2"/>
              </a:solidFill>
            </a:endParaRPr>
          </a:p>
          <a:p>
            <a:pPr>
              <a:spcAft>
                <a:spcPts val="625"/>
              </a:spcAft>
            </a:pPr>
            <a:r>
              <a:rPr lang="en-US" b="1" dirty="0"/>
              <a:t>(a) Certain loss of </a:t>
            </a:r>
            <a:r>
              <a:rPr lang="en-US" b="1" dirty="0">
                <a:solidFill>
                  <a:srgbClr val="653614"/>
                </a:solidFill>
              </a:rPr>
              <a:t>$50,000</a:t>
            </a:r>
            <a:endParaRPr lang="en-US" b="1" dirty="0"/>
          </a:p>
          <a:p>
            <a:pPr>
              <a:spcAft>
                <a:spcPts val="625"/>
              </a:spcAft>
            </a:pPr>
            <a:r>
              <a:rPr lang="en-US" b="1" dirty="0">
                <a:solidFill>
                  <a:schemeClr val="accent1"/>
                </a:solidFill>
              </a:rPr>
              <a:t>OR</a:t>
            </a:r>
          </a:p>
          <a:p>
            <a:pPr>
              <a:spcAft>
                <a:spcPts val="625"/>
              </a:spcAft>
            </a:pPr>
            <a:r>
              <a:rPr lang="en-US" b="1" dirty="0"/>
              <a:t>(b) Flip a coin in which you have:</a:t>
            </a:r>
          </a:p>
          <a:p>
            <a:pPr marL="540826" indent="-335250">
              <a:spcAft>
                <a:spcPts val="625"/>
              </a:spcAft>
            </a:pPr>
            <a:r>
              <a:rPr lang="en-US" b="1" dirty="0"/>
              <a:t>H:  50% chance of </a:t>
            </a:r>
            <a:r>
              <a:rPr lang="en-US" b="1" i="1" dirty="0">
                <a:solidFill>
                  <a:srgbClr val="653614"/>
                </a:solidFill>
              </a:rPr>
              <a:t>loss</a:t>
            </a:r>
            <a:r>
              <a:rPr lang="en-US" b="1" dirty="0"/>
              <a:t> of $100,000</a:t>
            </a:r>
          </a:p>
          <a:p>
            <a:pPr marL="540826" indent="-335250">
              <a:spcAft>
                <a:spcPts val="625"/>
              </a:spcAft>
            </a:pPr>
            <a:r>
              <a:rPr lang="en-US" b="1" dirty="0"/>
              <a:t>T:  50% chance of loss of $0</a:t>
            </a:r>
            <a:endParaRPr lang="en-US" dirty="0"/>
          </a:p>
        </p:txBody>
      </p:sp>
      <p:pic>
        <p:nvPicPr>
          <p:cNvPr id="11" name="Picture 10">
            <a:extLst>
              <a:ext uri="{FF2B5EF4-FFF2-40B4-BE49-F238E27FC236}">
                <a16:creationId xmlns="" xmlns:a16="http://schemas.microsoft.com/office/drawing/2014/main" id="{500F9E42-6619-4434-BCFF-783C179F6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cxnSp>
        <p:nvCxnSpPr>
          <p:cNvPr id="12" name="Straight Connector 11">
            <a:extLst>
              <a:ext uri="{FF2B5EF4-FFF2-40B4-BE49-F238E27FC236}">
                <a16:creationId xmlns="" xmlns:a16="http://schemas.microsoft.com/office/drawing/2014/main" id="{9B2CCA21-856B-411A-ABD6-EBF86A9F7439}"/>
              </a:ext>
            </a:extLst>
          </p:cNvPr>
          <p:cNvCxnSpPr>
            <a:cxnSpLocks/>
          </p:cNvCxnSpPr>
          <p:nvPr/>
        </p:nvCxnSpPr>
        <p:spPr>
          <a:xfrm>
            <a:off x="27932" y="6456294"/>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9B339C15-7C42-4443-9B25-B99ACAD56942}"/>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3" name="Picture 2">
            <a:extLst>
              <a:ext uri="{FF2B5EF4-FFF2-40B4-BE49-F238E27FC236}">
                <a16:creationId xmlns="" xmlns:a16="http://schemas.microsoft.com/office/drawing/2014/main" id="{8AD6EF98-2745-4FBF-90B8-57D99484C3E4}"/>
              </a:ext>
            </a:extLst>
          </p:cNvPr>
          <p:cNvPicPr>
            <a:picLocks noChangeAspect="1"/>
          </p:cNvPicPr>
          <p:nvPr/>
        </p:nvPicPr>
        <p:blipFill>
          <a:blip r:embed="rId4"/>
          <a:stretch>
            <a:fillRect/>
          </a:stretch>
        </p:blipFill>
        <p:spPr>
          <a:xfrm>
            <a:off x="3502635" y="791500"/>
            <a:ext cx="2085975" cy="2000250"/>
          </a:xfrm>
          <a:prstGeom prst="rect">
            <a:avLst/>
          </a:prstGeom>
        </p:spPr>
      </p:pic>
      <p:pic>
        <p:nvPicPr>
          <p:cNvPr id="14" name="Picture 13">
            <a:extLst>
              <a:ext uri="{FF2B5EF4-FFF2-40B4-BE49-F238E27FC236}">
                <a16:creationId xmlns="" xmlns:a16="http://schemas.microsoft.com/office/drawing/2014/main" id="{83848A45-7A77-48DA-9D7E-5539BA16F444}"/>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1708091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Behavioral Biases</a:t>
            </a:r>
            <a:endParaRPr lang="en-US" sz="2400" dirty="0"/>
          </a:p>
        </p:txBody>
      </p:sp>
      <p:sp>
        <p:nvSpPr>
          <p:cNvPr id="3" name="Content Placeholder 2"/>
          <p:cNvSpPr>
            <a:spLocks noGrp="1"/>
          </p:cNvSpPr>
          <p:nvPr>
            <p:ph idx="1"/>
          </p:nvPr>
        </p:nvSpPr>
        <p:spPr/>
        <p:txBody>
          <a:bodyPr/>
          <a:lstStyle/>
          <a:p>
            <a:pPr marL="0" indent="0">
              <a:buNone/>
            </a:pPr>
            <a:r>
              <a:rPr lang="en-US" b="1" i="1" dirty="0"/>
              <a:t>Myopic Loss Aversion</a:t>
            </a:r>
          </a:p>
          <a:p>
            <a:endParaRPr lang="en-US" dirty="0"/>
          </a:p>
          <a:p>
            <a:r>
              <a:rPr lang="en-US" dirty="0"/>
              <a:t>Intense pain due to losses</a:t>
            </a:r>
          </a:p>
          <a:p>
            <a:r>
              <a:rPr lang="en-US" dirty="0"/>
              <a:t>1997 study</a:t>
            </a:r>
          </a:p>
          <a:p>
            <a:pPr lvl="1"/>
            <a:r>
              <a:rPr lang="en-US" dirty="0"/>
              <a:t>Reviewed 2 portfolios on a monthly basis vs. an annual basis</a:t>
            </a:r>
          </a:p>
          <a:p>
            <a:pPr lvl="1"/>
            <a:r>
              <a:rPr lang="en-US" dirty="0"/>
              <a:t>Monthly review lead to 59% bonds and 42% stocks.</a:t>
            </a:r>
          </a:p>
          <a:p>
            <a:pPr lvl="1"/>
            <a:r>
              <a:rPr lang="en-US" dirty="0"/>
              <a:t>Annual review lead to 70% stocks and 30% bonds</a:t>
            </a:r>
          </a:p>
          <a:p>
            <a:pPr lvl="1"/>
            <a:r>
              <a:rPr lang="en-US" dirty="0"/>
              <a:t>Those with most feedback took less risk</a:t>
            </a:r>
          </a:p>
        </p:txBody>
      </p:sp>
      <p:cxnSp>
        <p:nvCxnSpPr>
          <p:cNvPr id="4" name="Straight Connector 3">
            <a:extLst>
              <a:ext uri="{FF2B5EF4-FFF2-40B4-BE49-F238E27FC236}">
                <a16:creationId xmlns="" xmlns:a16="http://schemas.microsoft.com/office/drawing/2014/main" id="{77C9E438-A5F2-4AC5-9834-DC850A2C0AA4}"/>
              </a:ext>
            </a:extLst>
          </p:cNvPr>
          <p:cNvCxnSpPr>
            <a:cxnSpLocks/>
          </p:cNvCxnSpPr>
          <p:nvPr/>
        </p:nvCxnSpPr>
        <p:spPr>
          <a:xfrm>
            <a:off x="227814" y="6481177"/>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085FA959-55A0-4FFE-9822-38ED85917B12}"/>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3FD2A208-3308-4954-94C9-B273A18CB3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7" name="Picture 6">
            <a:extLst>
              <a:ext uri="{FF2B5EF4-FFF2-40B4-BE49-F238E27FC236}">
                <a16:creationId xmlns="" xmlns:a16="http://schemas.microsoft.com/office/drawing/2014/main" id="{6E09464B-76AD-4184-A25B-9383FA5BC31A}"/>
              </a:ext>
            </a:extLst>
          </p:cNvPr>
          <p:cNvPicPr>
            <a:picLocks noChangeAspect="1"/>
          </p:cNvPicPr>
          <p:nvPr/>
        </p:nvPicPr>
        <p:blipFill>
          <a:blip r:embed="rId4"/>
          <a:stretch>
            <a:fillRect/>
          </a:stretch>
        </p:blipFill>
        <p:spPr>
          <a:xfrm>
            <a:off x="5181600" y="361157"/>
            <a:ext cx="3333750" cy="2540000"/>
          </a:xfrm>
          <a:prstGeom prst="rect">
            <a:avLst/>
          </a:prstGeom>
        </p:spPr>
      </p:pic>
      <p:pic>
        <p:nvPicPr>
          <p:cNvPr id="8" name="Picture 7">
            <a:extLst>
              <a:ext uri="{FF2B5EF4-FFF2-40B4-BE49-F238E27FC236}">
                <a16:creationId xmlns="" xmlns:a16="http://schemas.microsoft.com/office/drawing/2014/main" id="{2112E85C-B1E6-4331-B98A-B2759F86D36A}"/>
              </a:ext>
            </a:extLst>
          </p:cNvPr>
          <p:cNvPicPr>
            <a:picLocks noChangeAspect="1"/>
          </p:cNvPicPr>
          <p:nvPr/>
        </p:nvPicPr>
        <p:blipFill>
          <a:blip r:embed="rId5"/>
          <a:stretch>
            <a:fillRect/>
          </a:stretch>
        </p:blipFill>
        <p:spPr>
          <a:xfrm>
            <a:off x="7848600" y="5410869"/>
            <a:ext cx="952500" cy="866775"/>
          </a:xfrm>
          <a:prstGeom prst="rect">
            <a:avLst/>
          </a:prstGeom>
        </p:spPr>
      </p:pic>
    </p:spTree>
    <p:extLst>
      <p:ext uri="{BB962C8B-B14F-4D97-AF65-F5344CB8AC3E}">
        <p14:creationId xmlns:p14="http://schemas.microsoft.com/office/powerpoint/2010/main" val="85669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C9E106DA-1E9B-457E-A65A-D6D1D40D1622}"/>
              </a:ext>
            </a:extLst>
          </p:cNvPr>
          <p:cNvSpPr txBox="1">
            <a:spLocks/>
          </p:cNvSpPr>
          <p:nvPr/>
        </p:nvSpPr>
        <p:spPr>
          <a:xfrm>
            <a:off x="533422" y="488372"/>
            <a:ext cx="8924925" cy="751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dirty="0">
                <a:solidFill>
                  <a:schemeClr val="accent1"/>
                </a:solidFill>
              </a:rPr>
              <a:t>Behavioral Biases</a:t>
            </a:r>
          </a:p>
        </p:txBody>
      </p:sp>
      <p:sp>
        <p:nvSpPr>
          <p:cNvPr id="5" name="Text Placeholder 2">
            <a:extLst>
              <a:ext uri="{FF2B5EF4-FFF2-40B4-BE49-F238E27FC236}">
                <a16:creationId xmlns="" xmlns:a16="http://schemas.microsoft.com/office/drawing/2014/main" id="{8E42E364-CA1B-409C-AE06-472360D79C7C}"/>
              </a:ext>
            </a:extLst>
          </p:cNvPr>
          <p:cNvSpPr txBox="1">
            <a:spLocks/>
          </p:cNvSpPr>
          <p:nvPr/>
        </p:nvSpPr>
        <p:spPr>
          <a:xfrm>
            <a:off x="533422" y="993097"/>
            <a:ext cx="8431298" cy="73552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100" b="1" i="1" dirty="0">
                <a:solidFill>
                  <a:schemeClr val="tx1"/>
                </a:solidFill>
              </a:rPr>
              <a:t>Overconfidence</a:t>
            </a:r>
          </a:p>
        </p:txBody>
      </p:sp>
      <p:graphicFrame>
        <p:nvGraphicFramePr>
          <p:cNvPr id="7" name="Content Placeholder 5">
            <a:extLst>
              <a:ext uri="{FF2B5EF4-FFF2-40B4-BE49-F238E27FC236}">
                <a16:creationId xmlns="" xmlns:a16="http://schemas.microsoft.com/office/drawing/2014/main" id="{BDFFE96B-1598-4278-833F-672555B1E0FD}"/>
              </a:ext>
            </a:extLst>
          </p:cNvPr>
          <p:cNvGraphicFramePr>
            <a:graphicFrameLocks/>
          </p:cNvGraphicFramePr>
          <p:nvPr>
            <p:extLst>
              <p:ext uri="{D42A27DB-BD31-4B8C-83A1-F6EECF244321}">
                <p14:modId xmlns:p14="http://schemas.microsoft.com/office/powerpoint/2010/main" val="3227131510"/>
              </p:ext>
            </p:extLst>
          </p:nvPr>
        </p:nvGraphicFramePr>
        <p:xfrm>
          <a:off x="0" y="1761572"/>
          <a:ext cx="8689910" cy="45951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 xmlns:a16="http://schemas.microsoft.com/office/drawing/2014/main" id="{0591577A-FCE3-49BE-92BA-3A2EA3CA9776}"/>
              </a:ext>
            </a:extLst>
          </p:cNvPr>
          <p:cNvSpPr txBox="1">
            <a:spLocks/>
          </p:cNvSpPr>
          <p:nvPr/>
        </p:nvSpPr>
        <p:spPr>
          <a:xfrm>
            <a:off x="201952" y="6061480"/>
            <a:ext cx="9094237" cy="43357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dirty="0"/>
              <a:t>Source:  “Managerial Miscalibration”, Itzhak Ben-David, John R. Graham, and Campbell R. Harvey, SSRN working paper. </a:t>
            </a:r>
          </a:p>
        </p:txBody>
      </p:sp>
      <p:sp>
        <p:nvSpPr>
          <p:cNvPr id="8" name="Text Placeholder 3">
            <a:extLst>
              <a:ext uri="{FF2B5EF4-FFF2-40B4-BE49-F238E27FC236}">
                <a16:creationId xmlns="" xmlns:a16="http://schemas.microsoft.com/office/drawing/2014/main" id="{DC317FDD-638B-4412-B87D-B48F19F8E5C2}"/>
              </a:ext>
            </a:extLst>
          </p:cNvPr>
          <p:cNvSpPr txBox="1">
            <a:spLocks/>
          </p:cNvSpPr>
          <p:nvPr/>
        </p:nvSpPr>
        <p:spPr>
          <a:xfrm>
            <a:off x="1359877" y="1572917"/>
            <a:ext cx="9100457" cy="33947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CFO Confidence Intervals (80% Certainty) vs. Actual Returns</a:t>
            </a:r>
          </a:p>
          <a:p>
            <a:endParaRPr lang="en-US" dirty="0"/>
          </a:p>
        </p:txBody>
      </p:sp>
      <p:pic>
        <p:nvPicPr>
          <p:cNvPr id="9" name="Picture 8">
            <a:extLst>
              <a:ext uri="{FF2B5EF4-FFF2-40B4-BE49-F238E27FC236}">
                <a16:creationId xmlns="" xmlns:a16="http://schemas.microsoft.com/office/drawing/2014/main" id="{C8FB595F-F068-4F97-8AB5-6BFB116B3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cxnSp>
        <p:nvCxnSpPr>
          <p:cNvPr id="10" name="Straight Connector 9">
            <a:extLst>
              <a:ext uri="{FF2B5EF4-FFF2-40B4-BE49-F238E27FC236}">
                <a16:creationId xmlns="" xmlns:a16="http://schemas.microsoft.com/office/drawing/2014/main" id="{BC920B8B-02D3-4DD2-A5C2-58065A4B9BB0}"/>
              </a:ext>
            </a:extLst>
          </p:cNvPr>
          <p:cNvCxnSpPr>
            <a:cxnSpLocks/>
          </p:cNvCxnSpPr>
          <p:nvPr/>
        </p:nvCxnSpPr>
        <p:spPr>
          <a:xfrm>
            <a:off x="84262" y="6495052"/>
            <a:ext cx="897547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5FC4F296-1276-4F4A-B525-470323A5758A}"/>
              </a:ext>
            </a:extLst>
          </p:cNvPr>
          <p:cNvSpPr txBox="1"/>
          <p:nvPr/>
        </p:nvSpPr>
        <p:spPr>
          <a:xfrm>
            <a:off x="612525" y="6495052"/>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12" name="Picture 11">
            <a:extLst>
              <a:ext uri="{FF2B5EF4-FFF2-40B4-BE49-F238E27FC236}">
                <a16:creationId xmlns="" xmlns:a16="http://schemas.microsoft.com/office/drawing/2014/main" id="{C1552EED-3DF6-47BF-8670-31882119F016}"/>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64031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050B6EAB-2F9D-4630-B091-D773AB11DDA5}"/>
              </a:ext>
            </a:extLst>
          </p:cNvPr>
          <p:cNvPicPr>
            <a:picLocks noGrp="1" noChangeAspect="1"/>
          </p:cNvPicPr>
          <p:nvPr>
            <p:ph idx="1"/>
          </p:nvPr>
        </p:nvPicPr>
        <p:blipFill>
          <a:blip r:embed="rId3"/>
          <a:stretch>
            <a:fillRect/>
          </a:stretch>
        </p:blipFill>
        <p:spPr>
          <a:xfrm>
            <a:off x="667048" y="1339850"/>
            <a:ext cx="7809905" cy="4178300"/>
          </a:xfrm>
          <a:prstGeom prst="rect">
            <a:avLst/>
          </a:prstGeom>
          <a:ln>
            <a:noFill/>
          </a:ln>
        </p:spPr>
      </p:pic>
    </p:spTree>
    <p:extLst>
      <p:ext uri="{BB962C8B-B14F-4D97-AF65-F5344CB8AC3E}">
        <p14:creationId xmlns:p14="http://schemas.microsoft.com/office/powerpoint/2010/main" val="4155507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Behavioral Biases</a:t>
            </a:r>
            <a:endParaRPr lang="en-US" sz="2400" dirty="0"/>
          </a:p>
        </p:txBody>
      </p:sp>
      <p:sp>
        <p:nvSpPr>
          <p:cNvPr id="3" name="Content Placeholder 2"/>
          <p:cNvSpPr>
            <a:spLocks noGrp="1"/>
          </p:cNvSpPr>
          <p:nvPr>
            <p:ph idx="1"/>
          </p:nvPr>
        </p:nvSpPr>
        <p:spPr/>
        <p:txBody>
          <a:bodyPr>
            <a:normAutofit lnSpcReduction="10000"/>
          </a:bodyPr>
          <a:lstStyle/>
          <a:p>
            <a:pPr marL="0" indent="0">
              <a:buNone/>
            </a:pPr>
            <a:r>
              <a:rPr lang="en-US" b="1" i="1" dirty="0"/>
              <a:t>Optimism Bias</a:t>
            </a:r>
          </a:p>
          <a:p>
            <a:pPr marL="0" indent="0">
              <a:buNone/>
            </a:pPr>
            <a:endParaRPr lang="en-US" dirty="0"/>
          </a:p>
          <a:p>
            <a:pPr marL="0" indent="0">
              <a:buNone/>
            </a:pPr>
            <a:r>
              <a:rPr lang="en-US" dirty="0"/>
              <a:t>Belief that our chances of experiencing a negative event are lower than that of the average person. </a:t>
            </a:r>
          </a:p>
          <a:p>
            <a:pPr marL="0" indent="0">
              <a:buNone/>
            </a:pPr>
            <a:r>
              <a:rPr lang="en-US" dirty="0"/>
              <a:t>1980 study by Neil Weinstein; comes from both cognitive and emotional reasons. Not everyone is above average </a:t>
            </a:r>
          </a:p>
          <a:p>
            <a:pPr marL="0" indent="0">
              <a:buNone/>
            </a:pPr>
            <a:endParaRPr lang="en-US" dirty="0"/>
          </a:p>
          <a:p>
            <a:pPr lvl="1"/>
            <a:r>
              <a:rPr lang="en-US" sz="2000" dirty="0"/>
              <a:t>120 Female College Students</a:t>
            </a:r>
          </a:p>
          <a:p>
            <a:pPr lvl="1"/>
            <a:r>
              <a:rPr lang="en-US" sz="2000" dirty="0"/>
              <a:t>93% Above average drivers</a:t>
            </a:r>
          </a:p>
          <a:p>
            <a:pPr marL="342900" lvl="1" indent="0">
              <a:buNone/>
            </a:pPr>
            <a:endParaRPr lang="en-US" sz="2000" dirty="0"/>
          </a:p>
          <a:p>
            <a:pPr marL="342900" lvl="1" indent="0">
              <a:buNone/>
            </a:pPr>
            <a:r>
              <a:rPr lang="en-US" sz="2000" dirty="0"/>
              <a:t>Protects our self-esteem</a:t>
            </a:r>
          </a:p>
          <a:p>
            <a:pPr marL="342900" lvl="1" indent="0">
              <a:buNone/>
            </a:pPr>
            <a:endParaRPr lang="en-US" sz="2000" dirty="0"/>
          </a:p>
          <a:p>
            <a:pPr marL="0" indent="0">
              <a:buNone/>
            </a:pPr>
            <a:r>
              <a:rPr lang="en-US" dirty="0"/>
              <a:t>	</a:t>
            </a:r>
          </a:p>
        </p:txBody>
      </p:sp>
      <p:cxnSp>
        <p:nvCxnSpPr>
          <p:cNvPr id="4" name="Straight Connector 3">
            <a:extLst>
              <a:ext uri="{FF2B5EF4-FFF2-40B4-BE49-F238E27FC236}">
                <a16:creationId xmlns="" xmlns:a16="http://schemas.microsoft.com/office/drawing/2014/main" id="{9BEA2BDC-9674-4D3D-ADD3-D003E4E684B0}"/>
              </a:ext>
            </a:extLst>
          </p:cNvPr>
          <p:cNvCxnSpPr>
            <a:cxnSpLocks/>
          </p:cNvCxnSpPr>
          <p:nvPr/>
        </p:nvCxnSpPr>
        <p:spPr>
          <a:xfrm>
            <a:off x="37707" y="6481483"/>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C1F74591-A365-4615-A76F-0691747CC599}"/>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A45FC6A1-B554-496F-B25D-CF798F8EA6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7" name="Picture 6">
            <a:extLst>
              <a:ext uri="{FF2B5EF4-FFF2-40B4-BE49-F238E27FC236}">
                <a16:creationId xmlns="" xmlns:a16="http://schemas.microsoft.com/office/drawing/2014/main" id="{F2941F2B-FF12-4886-AD4F-2EAF6B64315D}"/>
              </a:ext>
            </a:extLst>
          </p:cNvPr>
          <p:cNvPicPr>
            <a:picLocks noChangeAspect="1"/>
          </p:cNvPicPr>
          <p:nvPr/>
        </p:nvPicPr>
        <p:blipFill>
          <a:blip r:embed="rId4"/>
          <a:stretch>
            <a:fillRect/>
          </a:stretch>
        </p:blipFill>
        <p:spPr>
          <a:xfrm>
            <a:off x="6096000" y="3798396"/>
            <a:ext cx="2590800" cy="2530828"/>
          </a:xfrm>
          <a:prstGeom prst="rect">
            <a:avLst/>
          </a:prstGeom>
        </p:spPr>
      </p:pic>
      <p:pic>
        <p:nvPicPr>
          <p:cNvPr id="8" name="Picture 7">
            <a:extLst>
              <a:ext uri="{FF2B5EF4-FFF2-40B4-BE49-F238E27FC236}">
                <a16:creationId xmlns="" xmlns:a16="http://schemas.microsoft.com/office/drawing/2014/main" id="{D499E7D3-ED56-451F-BBCA-7492BF3EF84F}"/>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153053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Behavioral Biases</a:t>
            </a:r>
            <a:endParaRPr lang="en-US" sz="2400" dirty="0"/>
          </a:p>
        </p:txBody>
      </p:sp>
      <p:sp>
        <p:nvSpPr>
          <p:cNvPr id="3" name="Content Placeholder 2"/>
          <p:cNvSpPr>
            <a:spLocks noGrp="1"/>
          </p:cNvSpPr>
          <p:nvPr>
            <p:ph idx="1"/>
          </p:nvPr>
        </p:nvSpPr>
        <p:spPr/>
        <p:txBody>
          <a:bodyPr>
            <a:normAutofit/>
          </a:bodyPr>
          <a:lstStyle/>
          <a:p>
            <a:pPr marL="0" indent="0">
              <a:buNone/>
            </a:pPr>
            <a:r>
              <a:rPr lang="en-US" b="1" i="1" dirty="0"/>
              <a:t>Confirmation Bias</a:t>
            </a:r>
          </a:p>
          <a:p>
            <a:pPr marL="0" indent="0">
              <a:buNone/>
            </a:pPr>
            <a:endParaRPr lang="en-US" b="1" i="1" dirty="0"/>
          </a:p>
          <a:p>
            <a:pPr marL="0" indent="0">
              <a:buNone/>
            </a:pPr>
            <a:endParaRPr lang="en-US" b="1" i="1" dirty="0"/>
          </a:p>
          <a:p>
            <a:endParaRPr lang="en-US" dirty="0"/>
          </a:p>
          <a:p>
            <a:r>
              <a:rPr lang="en-US" dirty="0"/>
              <a:t>The human tendency to select information or evidence which corroborates what we already believe</a:t>
            </a:r>
          </a:p>
          <a:p>
            <a:r>
              <a:rPr lang="en-US" dirty="0"/>
              <a:t>Select the facts which confirm what we already believe and filter our contradictory facts, even if they are extremely relevant</a:t>
            </a:r>
          </a:p>
          <a:p>
            <a:r>
              <a:rPr lang="en-US" dirty="0"/>
              <a:t>Research shows that most physicians already have in mind two or more possible diagnoses within minutes of meeting a patient, and that they tend to develop their hunches from very incomplete information, heuristics </a:t>
            </a:r>
          </a:p>
          <a:p>
            <a:endParaRPr lang="en-US" dirty="0"/>
          </a:p>
        </p:txBody>
      </p:sp>
      <p:cxnSp>
        <p:nvCxnSpPr>
          <p:cNvPr id="4" name="Straight Connector 3">
            <a:extLst>
              <a:ext uri="{FF2B5EF4-FFF2-40B4-BE49-F238E27FC236}">
                <a16:creationId xmlns="" xmlns:a16="http://schemas.microsoft.com/office/drawing/2014/main" id="{15ABE344-9D7A-4B11-90EE-CC8D3B8EF7B0}"/>
              </a:ext>
            </a:extLst>
          </p:cNvPr>
          <p:cNvCxnSpPr>
            <a:cxnSpLocks/>
          </p:cNvCxnSpPr>
          <p:nvPr/>
        </p:nvCxnSpPr>
        <p:spPr>
          <a:xfrm>
            <a:off x="58615" y="6517993"/>
            <a:ext cx="902676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D9B82351-01FE-45A8-9FCB-1881F59FD09B}"/>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FD56DEAE-F5D9-4305-9D6E-2E462E1D0E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7" name="Picture 6">
            <a:extLst>
              <a:ext uri="{FF2B5EF4-FFF2-40B4-BE49-F238E27FC236}">
                <a16:creationId xmlns="" xmlns:a16="http://schemas.microsoft.com/office/drawing/2014/main" id="{58CC5029-10A6-4C8C-BE14-CE71909EC43B}"/>
              </a:ext>
            </a:extLst>
          </p:cNvPr>
          <p:cNvPicPr>
            <a:picLocks noChangeAspect="1"/>
          </p:cNvPicPr>
          <p:nvPr/>
        </p:nvPicPr>
        <p:blipFill>
          <a:blip r:embed="rId4"/>
          <a:stretch>
            <a:fillRect/>
          </a:stretch>
        </p:blipFill>
        <p:spPr>
          <a:xfrm>
            <a:off x="5029200" y="330174"/>
            <a:ext cx="2762250" cy="2632401"/>
          </a:xfrm>
          <a:prstGeom prst="rect">
            <a:avLst/>
          </a:prstGeom>
        </p:spPr>
      </p:pic>
      <p:pic>
        <p:nvPicPr>
          <p:cNvPr id="8" name="Picture 7">
            <a:extLst>
              <a:ext uri="{FF2B5EF4-FFF2-40B4-BE49-F238E27FC236}">
                <a16:creationId xmlns="" xmlns:a16="http://schemas.microsoft.com/office/drawing/2014/main" id="{C8FDEC9A-8737-4CE0-8A28-D758979CB290}"/>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249894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9CD3D6EC-9284-4FA4-990F-75C0E2EA0625}"/>
              </a:ext>
            </a:extLst>
          </p:cNvPr>
          <p:cNvSpPr txBox="1">
            <a:spLocks/>
          </p:cNvSpPr>
          <p:nvPr/>
        </p:nvSpPr>
        <p:spPr>
          <a:xfrm>
            <a:off x="400051" y="45832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chemeClr val="accent1"/>
                </a:solidFill>
              </a:rPr>
              <a:t>Behavioral Biases</a:t>
            </a:r>
            <a:r>
              <a:rPr lang="en-US" sz="3600" dirty="0">
                <a:solidFill>
                  <a:schemeClr val="accent1"/>
                </a:solidFill>
              </a:rPr>
              <a:t/>
            </a:r>
            <a:br>
              <a:rPr lang="en-US" sz="3600" dirty="0">
                <a:solidFill>
                  <a:schemeClr val="accent1"/>
                </a:solidFill>
              </a:rPr>
            </a:br>
            <a:endParaRPr lang="en-US" dirty="0"/>
          </a:p>
        </p:txBody>
      </p:sp>
      <p:sp>
        <p:nvSpPr>
          <p:cNvPr id="5" name="Content Placeholder 2">
            <a:extLst>
              <a:ext uri="{FF2B5EF4-FFF2-40B4-BE49-F238E27FC236}">
                <a16:creationId xmlns="" xmlns:a16="http://schemas.microsoft.com/office/drawing/2014/main" id="{16091165-29D8-4730-A366-A9FC3CA31577}"/>
              </a:ext>
            </a:extLst>
          </p:cNvPr>
          <p:cNvSpPr txBox="1">
            <a:spLocks/>
          </p:cNvSpPr>
          <p:nvPr/>
        </p:nvSpPr>
        <p:spPr>
          <a:xfrm>
            <a:off x="628650" y="1628273"/>
            <a:ext cx="7886700" cy="45486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i="1" dirty="0"/>
              <a:t>Endowment Effect</a:t>
            </a:r>
          </a:p>
          <a:p>
            <a:endParaRPr lang="en-US" dirty="0"/>
          </a:p>
          <a:p>
            <a:endParaRPr lang="en-US" dirty="0"/>
          </a:p>
          <a:p>
            <a:endParaRPr lang="en-US" dirty="0"/>
          </a:p>
          <a:p>
            <a:r>
              <a:rPr lang="en-US" dirty="0"/>
              <a:t>Tendency to give a greater value to what we already own</a:t>
            </a:r>
          </a:p>
          <a:p>
            <a:r>
              <a:rPr lang="en-US" dirty="0"/>
              <a:t>Thaler, Kahneman and Knetsch study</a:t>
            </a:r>
          </a:p>
          <a:p>
            <a:pPr lvl="1"/>
            <a:r>
              <a:rPr lang="en-US" dirty="0"/>
              <a:t>Students would not part with mugs at a reasonable price, Asked 3xs more than students that didn’t own the mug</a:t>
            </a:r>
          </a:p>
          <a:p>
            <a:pPr lvl="1"/>
            <a:r>
              <a:rPr lang="en-US" dirty="0"/>
              <a:t>Boston Condo owners between 1990-97</a:t>
            </a:r>
          </a:p>
          <a:p>
            <a:pPr lvl="1"/>
            <a:r>
              <a:rPr lang="en-US" dirty="0"/>
              <a:t>Linked to loss aversion</a:t>
            </a:r>
          </a:p>
          <a:p>
            <a:pPr lvl="1"/>
            <a:r>
              <a:rPr lang="en-US" dirty="0"/>
              <a:t>Ownership-relation between people and their stuff</a:t>
            </a:r>
          </a:p>
          <a:p>
            <a:r>
              <a:rPr lang="en-US" dirty="0"/>
              <a:t>Linked to Loss Aversion</a:t>
            </a:r>
          </a:p>
        </p:txBody>
      </p:sp>
      <p:cxnSp>
        <p:nvCxnSpPr>
          <p:cNvPr id="6" name="Straight Connector 5">
            <a:extLst>
              <a:ext uri="{FF2B5EF4-FFF2-40B4-BE49-F238E27FC236}">
                <a16:creationId xmlns="" xmlns:a16="http://schemas.microsoft.com/office/drawing/2014/main" id="{BE50FE8B-E502-4794-93BE-27994992903F}"/>
              </a:ext>
            </a:extLst>
          </p:cNvPr>
          <p:cNvCxnSpPr>
            <a:cxnSpLocks/>
          </p:cNvCxnSpPr>
          <p:nvPr/>
        </p:nvCxnSpPr>
        <p:spPr>
          <a:xfrm flipV="1">
            <a:off x="38100" y="6507013"/>
            <a:ext cx="9067800" cy="1403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1AA146CA-3DC6-4496-90DF-ADA36470AFF4}"/>
              </a:ext>
            </a:extLst>
          </p:cNvPr>
          <p:cNvSpPr txBox="1"/>
          <p:nvPr/>
        </p:nvSpPr>
        <p:spPr>
          <a:xfrm>
            <a:off x="848325" y="6524435"/>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8" name="Picture 7">
            <a:extLst>
              <a:ext uri="{FF2B5EF4-FFF2-40B4-BE49-F238E27FC236}">
                <a16:creationId xmlns="" xmlns:a16="http://schemas.microsoft.com/office/drawing/2014/main" id="{FC022DA6-4C9F-4990-B71E-9294FFE09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2" name="Picture 1">
            <a:extLst>
              <a:ext uri="{FF2B5EF4-FFF2-40B4-BE49-F238E27FC236}">
                <a16:creationId xmlns="" xmlns:a16="http://schemas.microsoft.com/office/drawing/2014/main" id="{0994AF82-9278-4D51-8B75-672189F85D03}"/>
              </a:ext>
            </a:extLst>
          </p:cNvPr>
          <p:cNvPicPr>
            <a:picLocks noChangeAspect="1"/>
          </p:cNvPicPr>
          <p:nvPr/>
        </p:nvPicPr>
        <p:blipFill>
          <a:blip r:embed="rId4"/>
          <a:stretch>
            <a:fillRect/>
          </a:stretch>
        </p:blipFill>
        <p:spPr>
          <a:xfrm>
            <a:off x="4800600" y="393789"/>
            <a:ext cx="2514600" cy="2535468"/>
          </a:xfrm>
          <a:prstGeom prst="rect">
            <a:avLst/>
          </a:prstGeom>
        </p:spPr>
      </p:pic>
      <p:sp>
        <p:nvSpPr>
          <p:cNvPr id="3" name="Rectangle 2">
            <a:extLst>
              <a:ext uri="{FF2B5EF4-FFF2-40B4-BE49-F238E27FC236}">
                <a16:creationId xmlns="" xmlns:a16="http://schemas.microsoft.com/office/drawing/2014/main" id="{23CBE48F-B6A4-4B4D-9EB1-C5140AA44375}"/>
              </a:ext>
            </a:extLst>
          </p:cNvPr>
          <p:cNvSpPr/>
          <p:nvPr/>
        </p:nvSpPr>
        <p:spPr>
          <a:xfrm flipH="1">
            <a:off x="4800599" y="309716"/>
            <a:ext cx="45719" cy="1315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3353FA8D-65E8-4FA1-ACF6-B3077A40E9F6}"/>
              </a:ext>
            </a:extLst>
          </p:cNvPr>
          <p:cNvSpPr/>
          <p:nvPr/>
        </p:nvSpPr>
        <p:spPr>
          <a:xfrm>
            <a:off x="4800599" y="1624886"/>
            <a:ext cx="45719"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 xmlns:a16="http://schemas.microsoft.com/office/drawing/2014/main" id="{CCCA5FEF-FD59-4045-BAFE-6C46AEE4D4BE}"/>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194846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Behavioral Biases</a:t>
            </a:r>
            <a:endParaRPr lang="en-US" sz="2400" dirty="0"/>
          </a:p>
        </p:txBody>
      </p:sp>
      <p:sp>
        <p:nvSpPr>
          <p:cNvPr id="3" name="Content Placeholder 2"/>
          <p:cNvSpPr>
            <a:spLocks noGrp="1"/>
          </p:cNvSpPr>
          <p:nvPr>
            <p:ph idx="1"/>
          </p:nvPr>
        </p:nvSpPr>
        <p:spPr>
          <a:xfrm>
            <a:off x="628650" y="1600200"/>
            <a:ext cx="7886700" cy="4351338"/>
          </a:xfrm>
        </p:spPr>
        <p:txBody>
          <a:bodyPr>
            <a:normAutofit lnSpcReduction="10000"/>
          </a:bodyPr>
          <a:lstStyle/>
          <a:p>
            <a:pPr marL="0" indent="0">
              <a:buNone/>
            </a:pPr>
            <a:r>
              <a:rPr lang="en-US" b="1" i="1" dirty="0"/>
              <a:t>Hindsight Bias</a:t>
            </a:r>
          </a:p>
          <a:p>
            <a:pPr marL="0" indent="0">
              <a:buNone/>
            </a:pPr>
            <a:endParaRPr lang="en-US" b="1" i="1" dirty="0"/>
          </a:p>
          <a:p>
            <a:r>
              <a:rPr lang="en-US" dirty="0"/>
              <a:t>The belief the event was really inevitable, foregone conclusion</a:t>
            </a:r>
          </a:p>
          <a:p>
            <a:endParaRPr lang="en-US" dirty="0"/>
          </a:p>
          <a:p>
            <a:r>
              <a:rPr lang="en-US" dirty="0"/>
              <a:t>We knew it all along </a:t>
            </a:r>
          </a:p>
          <a:p>
            <a:endParaRPr lang="en-US" dirty="0"/>
          </a:p>
          <a:p>
            <a:r>
              <a:rPr lang="en-US" dirty="0"/>
              <a:t>Fail to dig deeper</a:t>
            </a:r>
          </a:p>
          <a:p>
            <a:endParaRPr lang="en-US" dirty="0"/>
          </a:p>
          <a:p>
            <a:r>
              <a:rPr lang="en-US" dirty="0"/>
              <a:t>Pay less attention to alternative explanations</a:t>
            </a:r>
          </a:p>
          <a:p>
            <a:endParaRPr lang="en-US" dirty="0"/>
          </a:p>
          <a:p>
            <a:r>
              <a:rPr lang="en-US" dirty="0"/>
              <a:t>Those with greater hindsight bias underestimated volatility &amp; had poorer results</a:t>
            </a:r>
          </a:p>
          <a:p>
            <a:endParaRPr lang="en-US" dirty="0"/>
          </a:p>
        </p:txBody>
      </p:sp>
      <p:cxnSp>
        <p:nvCxnSpPr>
          <p:cNvPr id="4" name="Straight Connector 3">
            <a:extLst>
              <a:ext uri="{FF2B5EF4-FFF2-40B4-BE49-F238E27FC236}">
                <a16:creationId xmlns="" xmlns:a16="http://schemas.microsoft.com/office/drawing/2014/main" id="{B5A1DDB2-70D7-40FC-BE02-FE7F484DB50B}"/>
              </a:ext>
            </a:extLst>
          </p:cNvPr>
          <p:cNvCxnSpPr>
            <a:cxnSpLocks/>
          </p:cNvCxnSpPr>
          <p:nvPr/>
        </p:nvCxnSpPr>
        <p:spPr>
          <a:xfrm>
            <a:off x="227814" y="6481177"/>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DE626CA1-0E49-4D26-876C-682B1C1D3D4F}"/>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243C1F98-2BA9-4265-8E23-00544D2B8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7" name="Picture 6">
            <a:extLst>
              <a:ext uri="{FF2B5EF4-FFF2-40B4-BE49-F238E27FC236}">
                <a16:creationId xmlns="" xmlns:a16="http://schemas.microsoft.com/office/drawing/2014/main" id="{D4857486-EEC8-4B11-9518-63383643280E}"/>
              </a:ext>
            </a:extLst>
          </p:cNvPr>
          <p:cNvPicPr>
            <a:picLocks noChangeAspect="1"/>
          </p:cNvPicPr>
          <p:nvPr/>
        </p:nvPicPr>
        <p:blipFill>
          <a:blip r:embed="rId4"/>
          <a:stretch>
            <a:fillRect/>
          </a:stretch>
        </p:blipFill>
        <p:spPr>
          <a:xfrm>
            <a:off x="5934075" y="2613359"/>
            <a:ext cx="2581275" cy="2230131"/>
          </a:xfrm>
          <a:prstGeom prst="rect">
            <a:avLst/>
          </a:prstGeom>
        </p:spPr>
      </p:pic>
      <p:pic>
        <p:nvPicPr>
          <p:cNvPr id="8" name="Picture 7">
            <a:extLst>
              <a:ext uri="{FF2B5EF4-FFF2-40B4-BE49-F238E27FC236}">
                <a16:creationId xmlns="" xmlns:a16="http://schemas.microsoft.com/office/drawing/2014/main" id="{B3037621-B305-4D18-AD71-791DA3BD618C}"/>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336416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B5B62D6D-3520-4B08-866D-3AD283D440AC}"/>
              </a:ext>
            </a:extLst>
          </p:cNvPr>
          <p:cNvCxnSpPr>
            <a:cxnSpLocks/>
          </p:cNvCxnSpPr>
          <p:nvPr/>
        </p:nvCxnSpPr>
        <p:spPr>
          <a:xfrm>
            <a:off x="0" y="6469786"/>
            <a:ext cx="9220200" cy="96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56FC41D1-9B13-4996-9546-D8E8D598076A}"/>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sp>
        <p:nvSpPr>
          <p:cNvPr id="6" name="Title 8">
            <a:extLst>
              <a:ext uri="{FF2B5EF4-FFF2-40B4-BE49-F238E27FC236}">
                <a16:creationId xmlns="" xmlns:a16="http://schemas.microsoft.com/office/drawing/2014/main" id="{D004C2FA-9573-413D-B295-964AEA62A7D1}"/>
              </a:ext>
            </a:extLst>
          </p:cNvPr>
          <p:cNvSpPr txBox="1">
            <a:spLocks/>
          </p:cNvSpPr>
          <p:nvPr/>
        </p:nvSpPr>
        <p:spPr>
          <a:xfrm>
            <a:off x="335280" y="198121"/>
            <a:ext cx="8801100" cy="9409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solidFill>
                  <a:prstClr val="white"/>
                </a:solidFill>
              </a:rPr>
              <a:t>Behavioral Biases</a:t>
            </a:r>
            <a:endParaRPr lang="en-US" dirty="0"/>
          </a:p>
        </p:txBody>
      </p:sp>
      <p:pic>
        <p:nvPicPr>
          <p:cNvPr id="7" name="Picture 2" descr="http://www.ipfund.ca/wp-content/uploads/2010/04/aschchart.jpg">
            <a:extLst>
              <a:ext uri="{FF2B5EF4-FFF2-40B4-BE49-F238E27FC236}">
                <a16:creationId xmlns="" xmlns:a16="http://schemas.microsoft.com/office/drawing/2014/main" id="{138C5B93-94B7-41A4-9916-FE47771B13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8217" y="1630231"/>
            <a:ext cx="3728163" cy="41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1">
            <a:extLst>
              <a:ext uri="{FF2B5EF4-FFF2-40B4-BE49-F238E27FC236}">
                <a16:creationId xmlns="" xmlns:a16="http://schemas.microsoft.com/office/drawing/2014/main" id="{E0E4BCFE-BEAD-4740-87A8-F127C31924CC}"/>
              </a:ext>
            </a:extLst>
          </p:cNvPr>
          <p:cNvSpPr txBox="1">
            <a:spLocks/>
          </p:cNvSpPr>
          <p:nvPr/>
        </p:nvSpPr>
        <p:spPr>
          <a:xfrm>
            <a:off x="335280" y="6124549"/>
            <a:ext cx="9094237" cy="35662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7D4B35"/>
              </a:buClr>
            </a:pPr>
            <a:r>
              <a:rPr lang="en-US" sz="900" dirty="0"/>
              <a:t>Source: S.E. Asch, “Effects of Group Pressure Upon the Modification and Distortion of Judgment,” in Harold Guetzkow, 1951.</a:t>
            </a:r>
          </a:p>
          <a:p>
            <a:endParaRPr lang="en-US" dirty="0"/>
          </a:p>
        </p:txBody>
      </p:sp>
      <p:sp>
        <p:nvSpPr>
          <p:cNvPr id="9" name="Text Placeholder 4">
            <a:extLst>
              <a:ext uri="{FF2B5EF4-FFF2-40B4-BE49-F238E27FC236}">
                <a16:creationId xmlns="" xmlns:a16="http://schemas.microsoft.com/office/drawing/2014/main" id="{80425376-46B2-4C61-A1CC-37F4786F4A62}"/>
              </a:ext>
            </a:extLst>
          </p:cNvPr>
          <p:cNvSpPr txBox="1">
            <a:spLocks/>
          </p:cNvSpPr>
          <p:nvPr/>
        </p:nvSpPr>
        <p:spPr>
          <a:xfrm>
            <a:off x="402142" y="1258789"/>
            <a:ext cx="9100457" cy="735521"/>
          </a:xfrm>
          <a:prstGeom prst="rect">
            <a:avLst/>
          </a:prstGeom>
        </p:spPr>
        <p:txBody>
          <a:bodyPr/>
          <a:lstStyle>
            <a:lvl1pPr marL="213214" indent="-213214" algn="l" rtl="0" eaLnBrk="1" fontAlgn="base" hangingPunct="1">
              <a:spcBef>
                <a:spcPts val="568"/>
              </a:spcBef>
              <a:spcAft>
                <a:spcPct val="0"/>
              </a:spcAft>
              <a:buClr>
                <a:schemeClr val="tx2"/>
              </a:buClr>
              <a:buFont typeface="Wingdings" pitchFamily="2" charset="2"/>
              <a:buChar char="§"/>
              <a:defRPr sz="1600" kern="1200">
                <a:solidFill>
                  <a:schemeClr val="tx1"/>
                </a:solidFill>
                <a:latin typeface="+mn-lt"/>
                <a:ea typeface="ＭＳ Ｐゴシック" charset="0"/>
                <a:cs typeface="ＭＳ Ｐゴシック" charset="0"/>
              </a:defRPr>
            </a:lvl1pPr>
            <a:lvl2pPr marL="483486" indent="-268771" algn="l" rtl="0" eaLnBrk="1" fontAlgn="base" hangingPunct="1">
              <a:spcBef>
                <a:spcPts val="568"/>
              </a:spcBef>
              <a:spcAft>
                <a:spcPct val="0"/>
              </a:spcAft>
              <a:buClr>
                <a:schemeClr val="tx2"/>
              </a:buClr>
              <a:buFont typeface="Arial" pitchFamily="34" charset="0"/>
              <a:buChar char="—"/>
              <a:tabLst/>
              <a:defRPr sz="1600" kern="1200">
                <a:solidFill>
                  <a:schemeClr val="tx1"/>
                </a:solidFill>
                <a:latin typeface="+mn-lt"/>
                <a:ea typeface="ＭＳ Ｐゴシック" charset="0"/>
                <a:cs typeface="+mn-cs"/>
              </a:defRPr>
            </a:lvl2pPr>
            <a:lvl3pPr marL="702707" indent="-219221" algn="l" rtl="0" eaLnBrk="1" fontAlgn="base" hangingPunct="1">
              <a:spcBef>
                <a:spcPts val="568"/>
              </a:spcBef>
              <a:spcAft>
                <a:spcPct val="0"/>
              </a:spcAft>
              <a:buClr>
                <a:schemeClr val="tx2"/>
              </a:buClr>
              <a:buFont typeface="Wingdings" pitchFamily="2" charset="2"/>
              <a:buChar char="§"/>
              <a:defRPr sz="1600" kern="1200">
                <a:solidFill>
                  <a:schemeClr val="tx1"/>
                </a:solidFill>
                <a:latin typeface="+mn-lt"/>
                <a:ea typeface="ＭＳ Ｐゴシック" charset="0"/>
                <a:cs typeface="+mn-cs"/>
              </a:defRPr>
            </a:lvl3pPr>
            <a:lvl4pPr marL="1022529" indent="-270272" algn="l" rtl="0" eaLnBrk="1" fontAlgn="base" hangingPunct="1">
              <a:spcBef>
                <a:spcPts val="568"/>
              </a:spcBef>
              <a:spcAft>
                <a:spcPct val="0"/>
              </a:spcAft>
              <a:buClr>
                <a:schemeClr val="tx2"/>
              </a:buClr>
              <a:buFont typeface="Arial" pitchFamily="34" charset="0"/>
              <a:buChar char="—"/>
              <a:defRPr sz="1600" kern="1200">
                <a:solidFill>
                  <a:schemeClr val="tx1"/>
                </a:solidFill>
                <a:latin typeface="+mn-lt"/>
                <a:ea typeface="ＭＳ Ｐゴシック" charset="0"/>
                <a:cs typeface="+mn-cs"/>
              </a:defRPr>
            </a:lvl4pPr>
            <a:lvl5pPr marL="1246254" indent="-223725" algn="l" rtl="0" eaLnBrk="1" fontAlgn="base" hangingPunct="1">
              <a:spcBef>
                <a:spcPts val="568"/>
              </a:spcBef>
              <a:spcAft>
                <a:spcPct val="0"/>
              </a:spcAft>
              <a:buClr>
                <a:schemeClr val="tx2"/>
              </a:buClr>
              <a:buFont typeface="Wingdings" pitchFamily="2" charset="2"/>
              <a:buChar char="§"/>
              <a:defRPr sz="1600" kern="1200">
                <a:solidFill>
                  <a:schemeClr val="tx1"/>
                </a:solidFill>
                <a:latin typeface="+mn-lt"/>
                <a:ea typeface="ＭＳ Ｐゴシック" charset="0"/>
                <a:cs typeface="+mn-cs"/>
              </a:defRPr>
            </a:lvl5pPr>
            <a:lvl6pPr marL="2513883" indent="-228535"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53" indent="-228535"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23" indent="-228535"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93" indent="-228535" algn="l" defTabSz="91413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b="1" i="1" dirty="0"/>
          </a:p>
        </p:txBody>
      </p:sp>
      <p:sp>
        <p:nvSpPr>
          <p:cNvPr id="10" name="Title 1">
            <a:extLst>
              <a:ext uri="{FF2B5EF4-FFF2-40B4-BE49-F238E27FC236}">
                <a16:creationId xmlns="" xmlns:a16="http://schemas.microsoft.com/office/drawing/2014/main" id="{DF5FD6E3-6666-47D5-8BAB-92A24A8CC14B}"/>
              </a:ext>
            </a:extLst>
          </p:cNvPr>
          <p:cNvSpPr txBox="1">
            <a:spLocks/>
          </p:cNvSpPr>
          <p:nvPr/>
        </p:nvSpPr>
        <p:spPr>
          <a:xfrm>
            <a:off x="577674" y="387245"/>
            <a:ext cx="8924925" cy="751786"/>
          </a:xfrm>
          <a:prstGeom prst="rect">
            <a:avLst/>
          </a:prstGeom>
        </p:spPr>
        <p:txBody>
          <a:bodyPr vert="horz" lIns="0" tIns="0" rIns="0" bIns="0" rtlCol="0" anchor="b" anchorCtr="0">
            <a:normAutofit/>
          </a:bodyPr>
          <a:lstStyle>
            <a:lvl1pPr algn="l" defTabSz="509352" rtl="0" eaLnBrk="1" latinLnBrk="0" hangingPunct="1">
              <a:spcBef>
                <a:spcPct val="0"/>
              </a:spcBef>
              <a:buNone/>
              <a:defRPr sz="2400" kern="1200">
                <a:solidFill>
                  <a:schemeClr val="bg2"/>
                </a:solidFill>
                <a:latin typeface="Arial (Headings)"/>
                <a:ea typeface="+mj-ea"/>
                <a:cs typeface="Arial (Headings)"/>
              </a:defRPr>
            </a:lvl1pPr>
          </a:lstStyle>
          <a:p>
            <a:r>
              <a:rPr lang="en-US" b="1" dirty="0">
                <a:solidFill>
                  <a:schemeClr val="accent1"/>
                </a:solidFill>
              </a:rPr>
              <a:t>Herd Mentality</a:t>
            </a:r>
          </a:p>
        </p:txBody>
      </p:sp>
      <p:pic>
        <p:nvPicPr>
          <p:cNvPr id="11" name="Picture 10">
            <a:extLst>
              <a:ext uri="{FF2B5EF4-FFF2-40B4-BE49-F238E27FC236}">
                <a16:creationId xmlns="" xmlns:a16="http://schemas.microsoft.com/office/drawing/2014/main" id="{176ED89B-3389-4694-89BD-2594FA02D2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sp>
        <p:nvSpPr>
          <p:cNvPr id="12" name="Text Placeholder 9">
            <a:extLst>
              <a:ext uri="{FF2B5EF4-FFF2-40B4-BE49-F238E27FC236}">
                <a16:creationId xmlns="" xmlns:a16="http://schemas.microsoft.com/office/drawing/2014/main" id="{296FE15A-8433-4907-8B84-97249B0B574C}"/>
              </a:ext>
            </a:extLst>
          </p:cNvPr>
          <p:cNvSpPr txBox="1">
            <a:spLocks/>
          </p:cNvSpPr>
          <p:nvPr/>
        </p:nvSpPr>
        <p:spPr>
          <a:xfrm>
            <a:off x="402142" y="1781634"/>
            <a:ext cx="5008058" cy="52292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Asch Experiment of Social Conformity</a:t>
            </a:r>
          </a:p>
          <a:p>
            <a:pPr marL="342900" lvl="1" indent="0">
              <a:buNone/>
            </a:pPr>
            <a:endParaRPr lang="en-US" dirty="0">
              <a:solidFill>
                <a:srgbClr val="000000"/>
              </a:solidFill>
            </a:endParaRPr>
          </a:p>
          <a:p>
            <a:pPr>
              <a:spcBef>
                <a:spcPts val="0"/>
              </a:spcBef>
              <a:spcAft>
                <a:spcPts val="625"/>
              </a:spcAft>
              <a:buClr>
                <a:srgbClr val="7D4B35"/>
              </a:buClr>
            </a:pPr>
            <a:r>
              <a:rPr lang="en-US" dirty="0">
                <a:solidFill>
                  <a:srgbClr val="000000"/>
                </a:solidFill>
              </a:rPr>
              <a:t>   8 group members – 7 control, 1 test </a:t>
            </a:r>
          </a:p>
          <a:p>
            <a:pPr marL="314296" indent="-314296">
              <a:spcBef>
                <a:spcPts val="0"/>
              </a:spcBef>
              <a:spcAft>
                <a:spcPts val="625"/>
              </a:spcAft>
              <a:buClr>
                <a:srgbClr val="7D4B35"/>
              </a:buClr>
            </a:pPr>
            <a:r>
              <a:rPr lang="en-US" dirty="0">
                <a:solidFill>
                  <a:srgbClr val="000000"/>
                </a:solidFill>
              </a:rPr>
              <a:t>Members asked which of three lines is the same length as the reference line</a:t>
            </a:r>
          </a:p>
          <a:p>
            <a:pPr marL="314296" indent="-314296">
              <a:spcBef>
                <a:spcPts val="0"/>
              </a:spcBef>
              <a:spcAft>
                <a:spcPts val="625"/>
              </a:spcAft>
              <a:buClr>
                <a:srgbClr val="7D4B35"/>
              </a:buClr>
            </a:pPr>
            <a:r>
              <a:rPr lang="en-US" dirty="0">
                <a:solidFill>
                  <a:srgbClr val="000000"/>
                </a:solidFill>
              </a:rPr>
              <a:t>When 7 members purposely give wrong answer, </a:t>
            </a:r>
            <a:r>
              <a:rPr lang="en-US" b="1" dirty="0">
                <a:solidFill>
                  <a:srgbClr val="000000"/>
                </a:solidFill>
              </a:rPr>
              <a:t>33% of test members give same wrong answer</a:t>
            </a:r>
            <a:r>
              <a:rPr lang="en-US" dirty="0">
                <a:solidFill>
                  <a:srgbClr val="000000"/>
                </a:solidFill>
              </a:rPr>
              <a:t>.</a:t>
            </a:r>
          </a:p>
          <a:p>
            <a:pPr marL="314296" indent="-314296">
              <a:spcBef>
                <a:spcPts val="0"/>
              </a:spcBef>
              <a:spcAft>
                <a:spcPts val="625"/>
              </a:spcAft>
              <a:buClr>
                <a:srgbClr val="7D4B35"/>
              </a:buClr>
            </a:pPr>
            <a:r>
              <a:rPr lang="en-US" dirty="0">
                <a:solidFill>
                  <a:srgbClr val="000000"/>
                </a:solidFill>
              </a:rPr>
              <a:t>Why?</a:t>
            </a:r>
          </a:p>
          <a:p>
            <a:pPr marL="550464" lvl="1" indent="-314296">
              <a:buClr>
                <a:srgbClr val="7D4B35"/>
              </a:buClr>
            </a:pPr>
            <a:r>
              <a:rPr lang="en-US" sz="2100" dirty="0">
                <a:solidFill>
                  <a:srgbClr val="000000"/>
                </a:solidFill>
              </a:rPr>
              <a:t>Distortion of perception</a:t>
            </a:r>
          </a:p>
          <a:p>
            <a:pPr marL="550464" lvl="1" indent="-314296">
              <a:buClr>
                <a:srgbClr val="7D4B35"/>
              </a:buClr>
            </a:pPr>
            <a:r>
              <a:rPr lang="en-US" sz="2100" dirty="0">
                <a:solidFill>
                  <a:srgbClr val="000000"/>
                </a:solidFill>
              </a:rPr>
              <a:t>Distortion of judgment</a:t>
            </a:r>
          </a:p>
          <a:p>
            <a:pPr marL="550464" lvl="1" indent="-314296">
              <a:buClr>
                <a:srgbClr val="7D4B35"/>
              </a:buClr>
            </a:pPr>
            <a:r>
              <a:rPr lang="en-US" sz="2100" dirty="0">
                <a:solidFill>
                  <a:srgbClr val="000000"/>
                </a:solidFill>
              </a:rPr>
              <a:t>Distortion of action</a:t>
            </a:r>
          </a:p>
          <a:p>
            <a:pPr marL="0" indent="0">
              <a:buFont typeface="Arial" panose="020B0604020202020204" pitchFamily="34" charset="0"/>
              <a:buNone/>
            </a:pPr>
            <a:endParaRPr lang="en-US" dirty="0"/>
          </a:p>
        </p:txBody>
      </p:sp>
      <p:pic>
        <p:nvPicPr>
          <p:cNvPr id="13" name="Picture 12">
            <a:extLst>
              <a:ext uri="{FF2B5EF4-FFF2-40B4-BE49-F238E27FC236}">
                <a16:creationId xmlns="" xmlns:a16="http://schemas.microsoft.com/office/drawing/2014/main" id="{F71F6F65-3EE4-42D1-A312-91AAA312DCD6}"/>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2497030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303160-11B6-46A0-907A-C22D43084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sp>
        <p:nvSpPr>
          <p:cNvPr id="2" name="Title 1">
            <a:extLst>
              <a:ext uri="{FF2B5EF4-FFF2-40B4-BE49-F238E27FC236}">
                <a16:creationId xmlns="" xmlns:a16="http://schemas.microsoft.com/office/drawing/2014/main" id="{664EB469-B444-4E82-BF61-D29BD1FDB3AC}"/>
              </a:ext>
            </a:extLst>
          </p:cNvPr>
          <p:cNvSpPr>
            <a:spLocks noGrp="1"/>
          </p:cNvSpPr>
          <p:nvPr>
            <p:ph type="title"/>
          </p:nvPr>
        </p:nvSpPr>
        <p:spPr/>
        <p:txBody>
          <a:bodyPr>
            <a:normAutofit/>
          </a:bodyPr>
          <a:lstStyle/>
          <a:p>
            <a:r>
              <a:rPr lang="en-US" sz="2400" b="1" dirty="0">
                <a:solidFill>
                  <a:schemeClr val="accent1"/>
                </a:solidFill>
              </a:rPr>
              <a:t>Bubbles Mania Exuberance</a:t>
            </a:r>
          </a:p>
        </p:txBody>
      </p:sp>
      <p:sp>
        <p:nvSpPr>
          <p:cNvPr id="3" name="Content Placeholder 2">
            <a:extLst>
              <a:ext uri="{FF2B5EF4-FFF2-40B4-BE49-F238E27FC236}">
                <a16:creationId xmlns="" xmlns:a16="http://schemas.microsoft.com/office/drawing/2014/main" id="{CCE06A33-EE65-4924-A8A0-25691BFEE34D}"/>
              </a:ext>
            </a:extLst>
          </p:cNvPr>
          <p:cNvSpPr>
            <a:spLocks noGrp="1"/>
          </p:cNvSpPr>
          <p:nvPr>
            <p:ph idx="1"/>
          </p:nvPr>
        </p:nvSpPr>
        <p:spPr>
          <a:xfrm>
            <a:off x="628650" y="1356185"/>
            <a:ext cx="7886700" cy="4351338"/>
          </a:xfrm>
        </p:spPr>
        <p:txBody>
          <a:bodyPr/>
          <a:lstStyle/>
          <a:p>
            <a:r>
              <a:rPr lang="en-US" dirty="0"/>
              <a:t>Extreme forecasts based on flimsy data </a:t>
            </a:r>
          </a:p>
          <a:p>
            <a:endParaRPr lang="en-US" dirty="0"/>
          </a:p>
          <a:p>
            <a:r>
              <a:rPr lang="en-US" dirty="0"/>
              <a:t>Benjamin Graham – Intelligent Investor 1949</a:t>
            </a:r>
          </a:p>
          <a:p>
            <a:pPr lvl="1"/>
            <a:r>
              <a:rPr lang="en-US" dirty="0"/>
              <a:t>P/E Ratios</a:t>
            </a:r>
          </a:p>
          <a:p>
            <a:pPr lvl="1"/>
            <a:r>
              <a:rPr lang="en-US" dirty="0"/>
              <a:t>1937 30 stocks of DJIA ranked them based on P/E</a:t>
            </a:r>
          </a:p>
          <a:p>
            <a:pPr lvl="1"/>
            <a:r>
              <a:rPr lang="en-US" dirty="0"/>
              <a:t>Formed two portfolios </a:t>
            </a:r>
          </a:p>
          <a:p>
            <a:pPr lvl="2"/>
            <a:r>
              <a:rPr lang="en-US" dirty="0"/>
              <a:t>10 highest P/Es </a:t>
            </a:r>
          </a:p>
          <a:p>
            <a:pPr lvl="2"/>
            <a:r>
              <a:rPr lang="en-US" dirty="0"/>
              <a:t>10 lowest P/Es </a:t>
            </a:r>
          </a:p>
          <a:p>
            <a:pPr lvl="1"/>
            <a:r>
              <a:rPr lang="en-US" dirty="0"/>
              <a:t>Cheap stocks outperformed </a:t>
            </a:r>
          </a:p>
          <a:p>
            <a:pPr lvl="2"/>
            <a:r>
              <a:rPr lang="en-US" dirty="0"/>
              <a:t>Cheap portfolio $10K into $66,900</a:t>
            </a:r>
          </a:p>
          <a:p>
            <a:pPr lvl="2"/>
            <a:r>
              <a:rPr lang="en-US" dirty="0"/>
              <a:t>Expensive portfolio $10 into $23,300</a:t>
            </a:r>
          </a:p>
          <a:p>
            <a:pPr lvl="2"/>
            <a:r>
              <a:rPr lang="en-US" dirty="0"/>
              <a:t>Buying the entire portfolio - $44,000</a:t>
            </a:r>
          </a:p>
        </p:txBody>
      </p:sp>
      <p:sp>
        <p:nvSpPr>
          <p:cNvPr id="6" name="TextBox 5">
            <a:extLst>
              <a:ext uri="{FF2B5EF4-FFF2-40B4-BE49-F238E27FC236}">
                <a16:creationId xmlns="" xmlns:a16="http://schemas.microsoft.com/office/drawing/2014/main" id="{1D130E14-7B98-4528-AF1C-D9FFDD951E4A}"/>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cxnSp>
        <p:nvCxnSpPr>
          <p:cNvPr id="5" name="Straight Connector 4">
            <a:extLst>
              <a:ext uri="{FF2B5EF4-FFF2-40B4-BE49-F238E27FC236}">
                <a16:creationId xmlns="" xmlns:a16="http://schemas.microsoft.com/office/drawing/2014/main" id="{80689BAF-557A-4702-9655-E05AD8F52BA1}"/>
              </a:ext>
            </a:extLst>
          </p:cNvPr>
          <p:cNvCxnSpPr>
            <a:cxnSpLocks/>
          </p:cNvCxnSpPr>
          <p:nvPr/>
        </p:nvCxnSpPr>
        <p:spPr>
          <a:xfrm>
            <a:off x="0" y="6469786"/>
            <a:ext cx="9372600" cy="2308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330103A7-F1A8-40C0-8AA8-E22F80B747EB}"/>
              </a:ext>
            </a:extLst>
          </p:cNvPr>
          <p:cNvPicPr>
            <a:picLocks noChangeAspect="1"/>
          </p:cNvPicPr>
          <p:nvPr/>
        </p:nvPicPr>
        <p:blipFill>
          <a:blip r:embed="rId4"/>
          <a:stretch>
            <a:fillRect/>
          </a:stretch>
        </p:blipFill>
        <p:spPr>
          <a:xfrm>
            <a:off x="5488935" y="2620043"/>
            <a:ext cx="3655065" cy="3642675"/>
          </a:xfrm>
          <a:prstGeom prst="rect">
            <a:avLst/>
          </a:prstGeom>
        </p:spPr>
      </p:pic>
      <p:sp>
        <p:nvSpPr>
          <p:cNvPr id="9" name="Rectangle 8">
            <a:extLst>
              <a:ext uri="{FF2B5EF4-FFF2-40B4-BE49-F238E27FC236}">
                <a16:creationId xmlns="" xmlns:a16="http://schemas.microsoft.com/office/drawing/2014/main" id="{BCDC2630-63DA-4069-8475-0DE7A7748B6A}"/>
              </a:ext>
            </a:extLst>
          </p:cNvPr>
          <p:cNvSpPr/>
          <p:nvPr/>
        </p:nvSpPr>
        <p:spPr>
          <a:xfrm>
            <a:off x="5257800" y="6172200"/>
            <a:ext cx="3886200" cy="18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 xmlns:a16="http://schemas.microsoft.com/office/drawing/2014/main" id="{FF0E18CF-75D7-4E4C-A8A3-3125AEB0C182}"/>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683561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16C1FEF-07CF-4EC1-8C56-6E780D23DD99}"/>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sp>
        <p:nvSpPr>
          <p:cNvPr id="7" name="Rectangle 6">
            <a:extLst>
              <a:ext uri="{FF2B5EF4-FFF2-40B4-BE49-F238E27FC236}">
                <a16:creationId xmlns="" xmlns:a16="http://schemas.microsoft.com/office/drawing/2014/main" id="{2AADC96B-FF56-40E6-9628-0BA80ECC6434}"/>
              </a:ext>
            </a:extLst>
          </p:cNvPr>
          <p:cNvSpPr/>
          <p:nvPr/>
        </p:nvSpPr>
        <p:spPr>
          <a:xfrm>
            <a:off x="620183" y="6108003"/>
            <a:ext cx="8032750" cy="230832"/>
          </a:xfrm>
          <a:prstGeom prst="rect">
            <a:avLst/>
          </a:prstGeom>
        </p:spPr>
        <p:txBody>
          <a:bodyPr wrap="square">
            <a:spAutoFit/>
          </a:bodyPr>
          <a:lstStyle/>
          <a:p>
            <a:r>
              <a:rPr lang="en-US" sz="900" dirty="0"/>
              <a:t>Misbehaving, The Making of Behavioral Economics, Richard H Thaler, W.W. Norton &amp; Company, NY &amp; London 2015.</a:t>
            </a:r>
          </a:p>
        </p:txBody>
      </p:sp>
      <p:pic>
        <p:nvPicPr>
          <p:cNvPr id="8" name="Picture 7">
            <a:extLst>
              <a:ext uri="{FF2B5EF4-FFF2-40B4-BE49-F238E27FC236}">
                <a16:creationId xmlns="" xmlns:a16="http://schemas.microsoft.com/office/drawing/2014/main" id="{20AE4702-CCA4-44FC-8C61-BE7496EC5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9" name="Picture 8">
            <a:extLst>
              <a:ext uri="{FF2B5EF4-FFF2-40B4-BE49-F238E27FC236}">
                <a16:creationId xmlns="" xmlns:a16="http://schemas.microsoft.com/office/drawing/2014/main" id="{E6946705-040C-49E3-9110-0E62D46746ED}"/>
              </a:ext>
            </a:extLst>
          </p:cNvPr>
          <p:cNvPicPr>
            <a:picLocks noChangeAspect="1"/>
          </p:cNvPicPr>
          <p:nvPr/>
        </p:nvPicPr>
        <p:blipFill>
          <a:blip r:embed="rId4"/>
          <a:stretch>
            <a:fillRect/>
          </a:stretch>
        </p:blipFill>
        <p:spPr>
          <a:xfrm>
            <a:off x="5607834" y="519165"/>
            <a:ext cx="3521300" cy="3509363"/>
          </a:xfrm>
          <a:prstGeom prst="rect">
            <a:avLst/>
          </a:prstGeom>
        </p:spPr>
      </p:pic>
      <p:sp>
        <p:nvSpPr>
          <p:cNvPr id="2" name="Title 1">
            <a:extLst>
              <a:ext uri="{FF2B5EF4-FFF2-40B4-BE49-F238E27FC236}">
                <a16:creationId xmlns="" xmlns:a16="http://schemas.microsoft.com/office/drawing/2014/main" id="{65CED8B7-56EB-4FDE-8B8C-228F8648C15B}"/>
              </a:ext>
            </a:extLst>
          </p:cNvPr>
          <p:cNvSpPr>
            <a:spLocks noGrp="1"/>
          </p:cNvSpPr>
          <p:nvPr>
            <p:ph type="title"/>
          </p:nvPr>
        </p:nvSpPr>
        <p:spPr/>
        <p:txBody>
          <a:bodyPr>
            <a:normAutofit/>
          </a:bodyPr>
          <a:lstStyle/>
          <a:p>
            <a:r>
              <a:rPr lang="en-US" sz="2400" b="1" dirty="0">
                <a:solidFill>
                  <a:schemeClr val="accent1"/>
                </a:solidFill>
              </a:rPr>
              <a:t>Bubbles Mania Exuberance</a:t>
            </a:r>
          </a:p>
        </p:txBody>
      </p:sp>
      <p:sp>
        <p:nvSpPr>
          <p:cNvPr id="3" name="Content Placeholder 2">
            <a:extLst>
              <a:ext uri="{FF2B5EF4-FFF2-40B4-BE49-F238E27FC236}">
                <a16:creationId xmlns="" xmlns:a16="http://schemas.microsoft.com/office/drawing/2014/main" id="{5A0FAD44-3B71-4E5A-AD08-362B9500C8F0}"/>
              </a:ext>
            </a:extLst>
          </p:cNvPr>
          <p:cNvSpPr>
            <a:spLocks noGrp="1"/>
          </p:cNvSpPr>
          <p:nvPr>
            <p:ph idx="1"/>
          </p:nvPr>
        </p:nvSpPr>
        <p:spPr>
          <a:xfrm>
            <a:off x="714264" y="1492046"/>
            <a:ext cx="7886700" cy="4351338"/>
          </a:xfrm>
        </p:spPr>
        <p:txBody>
          <a:bodyPr/>
          <a:lstStyle/>
          <a:p>
            <a:r>
              <a:rPr lang="en-US" dirty="0"/>
              <a:t>Reversion to mean – can’t happen</a:t>
            </a:r>
          </a:p>
          <a:p>
            <a:endParaRPr lang="en-US" dirty="0"/>
          </a:p>
          <a:p>
            <a:r>
              <a:rPr lang="en-US" dirty="0"/>
              <a:t>No such thing as a cheap stock – mispricing</a:t>
            </a:r>
          </a:p>
          <a:p>
            <a:endParaRPr lang="en-US" dirty="0"/>
          </a:p>
          <a:p>
            <a:r>
              <a:rPr lang="en-US" dirty="0"/>
              <a:t>Overreactions of markets</a:t>
            </a:r>
          </a:p>
          <a:p>
            <a:pPr lvl="1"/>
            <a:r>
              <a:rPr lang="en-US" dirty="0"/>
              <a:t>Three year period loser portfolio did better</a:t>
            </a:r>
          </a:p>
          <a:p>
            <a:pPr lvl="1"/>
            <a:r>
              <a:rPr lang="en-US" dirty="0"/>
              <a:t>With lower beta (1.03 vs 1.37)</a:t>
            </a:r>
          </a:p>
          <a:p>
            <a:pPr lvl="1"/>
            <a:endParaRPr lang="en-US" dirty="0"/>
          </a:p>
          <a:p>
            <a:r>
              <a:rPr lang="en-US" dirty="0"/>
              <a:t>Robert Shiller – financial markets are too volatile </a:t>
            </a:r>
          </a:p>
          <a:p>
            <a:pPr lvl="1"/>
            <a:r>
              <a:rPr lang="en-US" dirty="0"/>
              <a:t>Means the prices are wrong “Stock Prices and &amp; Social Dynamics”</a:t>
            </a:r>
          </a:p>
          <a:p>
            <a:pPr lvl="1"/>
            <a:r>
              <a:rPr lang="en-US" dirty="0"/>
              <a:t>Used Keynes term “Animal Spirits” </a:t>
            </a:r>
          </a:p>
          <a:p>
            <a:pPr lvl="1"/>
            <a:endParaRPr lang="en-US" dirty="0"/>
          </a:p>
          <a:p>
            <a:pPr lvl="1"/>
            <a:endParaRPr lang="en-US" dirty="0"/>
          </a:p>
        </p:txBody>
      </p:sp>
      <p:cxnSp>
        <p:nvCxnSpPr>
          <p:cNvPr id="5" name="Straight Connector 4">
            <a:extLst>
              <a:ext uri="{FF2B5EF4-FFF2-40B4-BE49-F238E27FC236}">
                <a16:creationId xmlns="" xmlns:a16="http://schemas.microsoft.com/office/drawing/2014/main" id="{BE8261B1-3E79-4D6B-890B-0EEC38E2F7DB}"/>
              </a:ext>
            </a:extLst>
          </p:cNvPr>
          <p:cNvCxnSpPr>
            <a:cxnSpLocks/>
          </p:cNvCxnSpPr>
          <p:nvPr/>
        </p:nvCxnSpPr>
        <p:spPr>
          <a:xfrm>
            <a:off x="-76200" y="6517993"/>
            <a:ext cx="93726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 xmlns:a16="http://schemas.microsoft.com/office/drawing/2014/main" id="{9EBC6413-5EE3-4019-AD5E-8AEBCEB1A0DE}"/>
              </a:ext>
            </a:extLst>
          </p:cNvPr>
          <p:cNvSpPr/>
          <p:nvPr/>
        </p:nvSpPr>
        <p:spPr>
          <a:xfrm>
            <a:off x="5474069" y="3919621"/>
            <a:ext cx="3669931" cy="284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 xmlns:a16="http://schemas.microsoft.com/office/drawing/2014/main" id="{00BA193C-32AA-4245-B54F-509112C1EDF3}"/>
              </a:ext>
            </a:extLst>
          </p:cNvPr>
          <p:cNvPicPr>
            <a:picLocks noChangeAspect="1"/>
          </p:cNvPicPr>
          <p:nvPr/>
        </p:nvPicPr>
        <p:blipFill>
          <a:blip r:embed="rId5"/>
          <a:stretch>
            <a:fillRect/>
          </a:stretch>
        </p:blipFill>
        <p:spPr>
          <a:xfrm>
            <a:off x="7734078" y="5192561"/>
            <a:ext cx="952500" cy="866775"/>
          </a:xfrm>
          <a:prstGeom prst="rect">
            <a:avLst/>
          </a:prstGeom>
        </p:spPr>
      </p:pic>
    </p:spTree>
    <p:extLst>
      <p:ext uri="{BB962C8B-B14F-4D97-AF65-F5344CB8AC3E}">
        <p14:creationId xmlns:p14="http://schemas.microsoft.com/office/powerpoint/2010/main" val="688369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3D94F4-B1B9-4E3E-984B-4D92EB00348C}"/>
              </a:ext>
            </a:extLst>
          </p:cNvPr>
          <p:cNvSpPr>
            <a:spLocks noGrp="1"/>
          </p:cNvSpPr>
          <p:nvPr>
            <p:ph type="title"/>
          </p:nvPr>
        </p:nvSpPr>
        <p:spPr/>
        <p:txBody>
          <a:bodyPr>
            <a:normAutofit/>
          </a:bodyPr>
          <a:lstStyle/>
          <a:p>
            <a:r>
              <a:rPr lang="en-US" sz="2400" dirty="0">
                <a:solidFill>
                  <a:schemeClr val="accent1"/>
                </a:solidFill>
              </a:rPr>
              <a:t>Law of One Price</a:t>
            </a:r>
          </a:p>
        </p:txBody>
      </p:sp>
      <p:pic>
        <p:nvPicPr>
          <p:cNvPr id="4" name="Picture 3">
            <a:extLst>
              <a:ext uri="{FF2B5EF4-FFF2-40B4-BE49-F238E27FC236}">
                <a16:creationId xmlns="" xmlns:a16="http://schemas.microsoft.com/office/drawing/2014/main" id="{38FC5A2B-95DD-40B7-BCAE-248A98FCE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cxnSp>
        <p:nvCxnSpPr>
          <p:cNvPr id="5" name="Straight Connector 4">
            <a:extLst>
              <a:ext uri="{FF2B5EF4-FFF2-40B4-BE49-F238E27FC236}">
                <a16:creationId xmlns="" xmlns:a16="http://schemas.microsoft.com/office/drawing/2014/main" id="{6195940D-E019-460E-A2B9-B9FB3697088D}"/>
              </a:ext>
            </a:extLst>
          </p:cNvPr>
          <p:cNvCxnSpPr>
            <a:cxnSpLocks/>
          </p:cNvCxnSpPr>
          <p:nvPr/>
        </p:nvCxnSpPr>
        <p:spPr>
          <a:xfrm>
            <a:off x="16933" y="6481483"/>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E68B5C88-CF62-424D-93FF-7860FD2B0E79}"/>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sp>
        <p:nvSpPr>
          <p:cNvPr id="7" name="Rectangle 6">
            <a:extLst>
              <a:ext uri="{FF2B5EF4-FFF2-40B4-BE49-F238E27FC236}">
                <a16:creationId xmlns="" xmlns:a16="http://schemas.microsoft.com/office/drawing/2014/main" id="{BF12F0F3-1C02-4935-9840-10386F39F428}"/>
              </a:ext>
            </a:extLst>
          </p:cNvPr>
          <p:cNvSpPr/>
          <p:nvPr/>
        </p:nvSpPr>
        <p:spPr>
          <a:xfrm>
            <a:off x="457200" y="6176963"/>
            <a:ext cx="8458200" cy="230832"/>
          </a:xfrm>
          <a:prstGeom prst="rect">
            <a:avLst/>
          </a:prstGeom>
        </p:spPr>
        <p:txBody>
          <a:bodyPr wrap="square">
            <a:spAutoFit/>
          </a:bodyPr>
          <a:lstStyle/>
          <a:p>
            <a:r>
              <a:rPr lang="en-US" sz="900" dirty="0"/>
              <a:t>Misbehaving, The Making of Behavioral Economics, Richard H Thaler, W.W. Norton &amp; Company, NY &amp; London 2015.</a:t>
            </a:r>
          </a:p>
        </p:txBody>
      </p:sp>
      <p:pic>
        <p:nvPicPr>
          <p:cNvPr id="8" name="Picture 7">
            <a:extLst>
              <a:ext uri="{FF2B5EF4-FFF2-40B4-BE49-F238E27FC236}">
                <a16:creationId xmlns="" xmlns:a16="http://schemas.microsoft.com/office/drawing/2014/main" id="{C397C9B7-83CE-4089-9AAF-177D86ABB870}"/>
              </a:ext>
            </a:extLst>
          </p:cNvPr>
          <p:cNvPicPr>
            <a:picLocks noChangeAspect="1"/>
          </p:cNvPicPr>
          <p:nvPr/>
        </p:nvPicPr>
        <p:blipFill>
          <a:blip r:embed="rId4"/>
          <a:stretch>
            <a:fillRect/>
          </a:stretch>
        </p:blipFill>
        <p:spPr>
          <a:xfrm>
            <a:off x="5720572" y="256432"/>
            <a:ext cx="3343275" cy="2266950"/>
          </a:xfrm>
          <a:prstGeom prst="rect">
            <a:avLst/>
          </a:prstGeom>
        </p:spPr>
      </p:pic>
      <p:sp>
        <p:nvSpPr>
          <p:cNvPr id="3" name="Content Placeholder 2">
            <a:extLst>
              <a:ext uri="{FF2B5EF4-FFF2-40B4-BE49-F238E27FC236}">
                <a16:creationId xmlns="" xmlns:a16="http://schemas.microsoft.com/office/drawing/2014/main" id="{DC397AA1-A9C7-49DB-97D4-4B05C9EF640A}"/>
              </a:ext>
            </a:extLst>
          </p:cNvPr>
          <p:cNvSpPr>
            <a:spLocks noGrp="1"/>
          </p:cNvSpPr>
          <p:nvPr>
            <p:ph idx="1"/>
          </p:nvPr>
        </p:nvSpPr>
        <p:spPr>
          <a:xfrm>
            <a:off x="628650" y="1371600"/>
            <a:ext cx="7886700" cy="4351338"/>
          </a:xfrm>
        </p:spPr>
        <p:txBody>
          <a:bodyPr>
            <a:noAutofit/>
          </a:bodyPr>
          <a:lstStyle/>
          <a:p>
            <a:r>
              <a:rPr lang="en-US" dirty="0"/>
              <a:t>Splitting company up should not raise value </a:t>
            </a:r>
          </a:p>
          <a:p>
            <a:r>
              <a:rPr lang="en-US" dirty="0"/>
              <a:t>3Com and Palm </a:t>
            </a:r>
          </a:p>
          <a:p>
            <a:r>
              <a:rPr lang="en-US" dirty="0"/>
              <a:t>Magically worth more separated</a:t>
            </a:r>
          </a:p>
          <a:p>
            <a:pPr marL="342900" lvl="1" indent="0">
              <a:buNone/>
            </a:pPr>
            <a:endParaRPr lang="en-US" sz="2100" dirty="0"/>
          </a:p>
          <a:p>
            <a:pPr marL="342900" lvl="1" indent="0">
              <a:buNone/>
            </a:pPr>
            <a:r>
              <a:rPr lang="en-US" sz="2100" dirty="0"/>
              <a:t> EMH:	3Com = Palm + remainder of 3Com</a:t>
            </a:r>
          </a:p>
          <a:p>
            <a:pPr marL="342900" lvl="1" indent="0">
              <a:buNone/>
            </a:pPr>
            <a:endParaRPr lang="en-US" sz="2100" dirty="0"/>
          </a:p>
          <a:p>
            <a:pPr marL="342900" lvl="1" indent="0">
              <a:buNone/>
            </a:pPr>
            <a:r>
              <a:rPr lang="en-US" sz="2100" dirty="0"/>
              <a:t>		$40/share = Palm + remainder of 3Com (12-13-99)</a:t>
            </a:r>
          </a:p>
          <a:p>
            <a:pPr marL="342900" lvl="1" indent="0">
              <a:buNone/>
            </a:pPr>
            <a:endParaRPr lang="en-US" sz="2100" dirty="0"/>
          </a:p>
          <a:p>
            <a:pPr marL="342900" lvl="1" indent="0">
              <a:buNone/>
            </a:pPr>
            <a:r>
              <a:rPr lang="en-US" sz="2100" dirty="0"/>
              <a:t>		$100/share = Palm + remainder of 3Com (3-1-2000)</a:t>
            </a:r>
          </a:p>
          <a:p>
            <a:pPr marL="342900" lvl="1" indent="0">
              <a:buNone/>
            </a:pPr>
            <a:endParaRPr lang="en-US" sz="2100" dirty="0"/>
          </a:p>
          <a:p>
            <a:pPr marL="342900" lvl="1" indent="0">
              <a:buNone/>
            </a:pPr>
            <a:r>
              <a:rPr lang="en-US" sz="2100" dirty="0"/>
              <a:t>Day of IPO divide into 2 investments </a:t>
            </a:r>
          </a:p>
          <a:p>
            <a:pPr marL="342900" lvl="1" indent="0">
              <a:buNone/>
            </a:pPr>
            <a:r>
              <a:rPr lang="en-US" sz="2100" dirty="0"/>
              <a:t>		1 share new 3Comm = 1.5 shares Palm + remainder of 									     3Comm</a:t>
            </a:r>
          </a:p>
          <a:p>
            <a:pPr marL="342900" lvl="1" indent="0">
              <a:buNone/>
            </a:pPr>
            <a:r>
              <a:rPr lang="en-US" sz="2100" dirty="0"/>
              <a:t>				$82.00   =  $143  + (-$61)</a:t>
            </a:r>
          </a:p>
        </p:txBody>
      </p:sp>
      <p:pic>
        <p:nvPicPr>
          <p:cNvPr id="9" name="Picture 8">
            <a:extLst>
              <a:ext uri="{FF2B5EF4-FFF2-40B4-BE49-F238E27FC236}">
                <a16:creationId xmlns="" xmlns:a16="http://schemas.microsoft.com/office/drawing/2014/main" id="{AB3EF149-934A-479A-98E4-B26333998280}"/>
              </a:ext>
            </a:extLst>
          </p:cNvPr>
          <p:cNvPicPr>
            <a:picLocks noChangeAspect="1"/>
          </p:cNvPicPr>
          <p:nvPr/>
        </p:nvPicPr>
        <p:blipFill>
          <a:blip r:embed="rId5"/>
          <a:stretch>
            <a:fillRect/>
          </a:stretch>
        </p:blipFill>
        <p:spPr>
          <a:xfrm>
            <a:off x="7980202" y="5425604"/>
            <a:ext cx="952500" cy="866775"/>
          </a:xfrm>
          <a:prstGeom prst="rect">
            <a:avLst/>
          </a:prstGeom>
        </p:spPr>
      </p:pic>
    </p:spTree>
    <p:extLst>
      <p:ext uri="{BB962C8B-B14F-4D97-AF65-F5344CB8AC3E}">
        <p14:creationId xmlns:p14="http://schemas.microsoft.com/office/powerpoint/2010/main" val="3907322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FCCE27-0C5A-4471-89B8-E6B477FC70D0}"/>
              </a:ext>
            </a:extLst>
          </p:cNvPr>
          <p:cNvSpPr>
            <a:spLocks noGrp="1"/>
          </p:cNvSpPr>
          <p:nvPr>
            <p:ph type="title"/>
          </p:nvPr>
        </p:nvSpPr>
        <p:spPr/>
        <p:txBody>
          <a:bodyPr>
            <a:normAutofit/>
          </a:bodyPr>
          <a:lstStyle/>
          <a:p>
            <a:r>
              <a:rPr lang="en-US" sz="2400" b="1" dirty="0">
                <a:solidFill>
                  <a:schemeClr val="accent1"/>
                </a:solidFill>
              </a:rPr>
              <a:t>Closed End Funds</a:t>
            </a:r>
          </a:p>
        </p:txBody>
      </p:sp>
      <p:sp>
        <p:nvSpPr>
          <p:cNvPr id="3" name="Content Placeholder 2">
            <a:extLst>
              <a:ext uri="{FF2B5EF4-FFF2-40B4-BE49-F238E27FC236}">
                <a16:creationId xmlns="" xmlns:a16="http://schemas.microsoft.com/office/drawing/2014/main" id="{E671CE19-33EB-470F-BA5B-4426027FACB4}"/>
              </a:ext>
            </a:extLst>
          </p:cNvPr>
          <p:cNvSpPr>
            <a:spLocks noGrp="1"/>
          </p:cNvSpPr>
          <p:nvPr>
            <p:ph idx="1"/>
          </p:nvPr>
        </p:nvSpPr>
        <p:spPr>
          <a:xfrm>
            <a:off x="590943" y="1466664"/>
            <a:ext cx="7886700" cy="4351338"/>
          </a:xfrm>
        </p:spPr>
        <p:txBody>
          <a:bodyPr/>
          <a:lstStyle/>
          <a:p>
            <a:pPr marL="342900" lvl="1" indent="0">
              <a:buNone/>
            </a:pPr>
            <a:r>
              <a:rPr lang="en-US" dirty="0"/>
              <a:t>Benjamin Graham</a:t>
            </a:r>
          </a:p>
          <a:p>
            <a:pPr marL="342900" lvl="1" indent="0">
              <a:buNone/>
            </a:pPr>
            <a:r>
              <a:rPr lang="en-US" dirty="0"/>
              <a:t>	“an expensive monument erected to the inertia and </a:t>
            </a:r>
          </a:p>
          <a:p>
            <a:pPr marL="342900" lvl="1" indent="0">
              <a:buNone/>
            </a:pPr>
            <a:r>
              <a:rPr lang="en-US" dirty="0"/>
              <a:t>	stupidity of stockholders.”</a:t>
            </a:r>
          </a:p>
          <a:p>
            <a:pPr lvl="1"/>
            <a:endParaRPr lang="en-US" dirty="0"/>
          </a:p>
          <a:p>
            <a:pPr lvl="1"/>
            <a:r>
              <a:rPr lang="en-US" dirty="0"/>
              <a:t>Market price vs. NAV</a:t>
            </a:r>
          </a:p>
          <a:p>
            <a:pPr lvl="1"/>
            <a:r>
              <a:rPr lang="en-US" dirty="0"/>
              <a:t>Violates EMH – can’t have two prices</a:t>
            </a:r>
          </a:p>
          <a:p>
            <a:pPr lvl="1"/>
            <a:r>
              <a:rPr lang="en-US" dirty="0"/>
              <a:t>Larry Summer’s – Noise Traders  </a:t>
            </a:r>
          </a:p>
          <a:p>
            <a:pPr lvl="2"/>
            <a:r>
              <a:rPr lang="en-US" sz="1800" dirty="0"/>
              <a:t>SIF = noise </a:t>
            </a:r>
          </a:p>
          <a:p>
            <a:pPr lvl="2"/>
            <a:r>
              <a:rPr lang="en-US" sz="1800" dirty="0"/>
              <a:t>News</a:t>
            </a:r>
          </a:p>
          <a:p>
            <a:pPr lvl="2"/>
            <a:r>
              <a:rPr lang="en-US" sz="1800" dirty="0"/>
              <a:t>Noise influences asset prices </a:t>
            </a:r>
          </a:p>
          <a:p>
            <a:pPr lvl="3"/>
            <a:r>
              <a:rPr lang="en-US" sz="1800" dirty="0"/>
              <a:t>“THERE ARE IDIOTS. Look around”</a:t>
            </a:r>
          </a:p>
          <a:p>
            <a:pPr lvl="2"/>
            <a:r>
              <a:rPr lang="en-US" sz="1800" dirty="0"/>
              <a:t>Small firm effect</a:t>
            </a:r>
          </a:p>
        </p:txBody>
      </p:sp>
      <p:cxnSp>
        <p:nvCxnSpPr>
          <p:cNvPr id="4" name="Straight Connector 3">
            <a:extLst>
              <a:ext uri="{FF2B5EF4-FFF2-40B4-BE49-F238E27FC236}">
                <a16:creationId xmlns="" xmlns:a16="http://schemas.microsoft.com/office/drawing/2014/main" id="{AC9C034F-6763-4C62-A665-FA2ECD312606}"/>
              </a:ext>
            </a:extLst>
          </p:cNvPr>
          <p:cNvCxnSpPr>
            <a:cxnSpLocks/>
          </p:cNvCxnSpPr>
          <p:nvPr/>
        </p:nvCxnSpPr>
        <p:spPr>
          <a:xfrm>
            <a:off x="0" y="6469786"/>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38BE7F12-3F90-4F67-AD1B-357B8B210849}"/>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sp>
        <p:nvSpPr>
          <p:cNvPr id="6" name="Rectangle 5">
            <a:extLst>
              <a:ext uri="{FF2B5EF4-FFF2-40B4-BE49-F238E27FC236}">
                <a16:creationId xmlns="" xmlns:a16="http://schemas.microsoft.com/office/drawing/2014/main" id="{83FB9071-72AC-43F5-9B95-EAB8778189D5}"/>
              </a:ext>
            </a:extLst>
          </p:cNvPr>
          <p:cNvSpPr/>
          <p:nvPr/>
        </p:nvSpPr>
        <p:spPr>
          <a:xfrm>
            <a:off x="628650" y="5863184"/>
            <a:ext cx="8032750" cy="230832"/>
          </a:xfrm>
          <a:prstGeom prst="rect">
            <a:avLst/>
          </a:prstGeom>
        </p:spPr>
        <p:txBody>
          <a:bodyPr wrap="square">
            <a:spAutoFit/>
          </a:bodyPr>
          <a:lstStyle/>
          <a:p>
            <a:r>
              <a:rPr lang="en-US" sz="900" dirty="0"/>
              <a:t>Misbehaving, The Making of Behavioral Economics, Richard H Thaler, W.W. Norton &amp; Company, NY &amp; London 2015.</a:t>
            </a:r>
          </a:p>
        </p:txBody>
      </p:sp>
      <p:pic>
        <p:nvPicPr>
          <p:cNvPr id="7" name="Picture 6">
            <a:extLst>
              <a:ext uri="{FF2B5EF4-FFF2-40B4-BE49-F238E27FC236}">
                <a16:creationId xmlns="" xmlns:a16="http://schemas.microsoft.com/office/drawing/2014/main" id="{7ACB3E51-C6C9-4489-9ABE-42F9FD73E4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8" name="Picture 7">
            <a:extLst>
              <a:ext uri="{FF2B5EF4-FFF2-40B4-BE49-F238E27FC236}">
                <a16:creationId xmlns="" xmlns:a16="http://schemas.microsoft.com/office/drawing/2014/main" id="{049EE87F-205C-43D3-92A5-FBDA4129F292}"/>
              </a:ext>
            </a:extLst>
          </p:cNvPr>
          <p:cNvPicPr>
            <a:picLocks noChangeAspect="1"/>
          </p:cNvPicPr>
          <p:nvPr/>
        </p:nvPicPr>
        <p:blipFill>
          <a:blip r:embed="rId4"/>
          <a:stretch>
            <a:fillRect/>
          </a:stretch>
        </p:blipFill>
        <p:spPr>
          <a:xfrm>
            <a:off x="5181600" y="2652712"/>
            <a:ext cx="3590925" cy="1552575"/>
          </a:xfrm>
          <a:prstGeom prst="rect">
            <a:avLst/>
          </a:prstGeom>
        </p:spPr>
      </p:pic>
      <p:pic>
        <p:nvPicPr>
          <p:cNvPr id="9" name="Picture 8">
            <a:extLst>
              <a:ext uri="{FF2B5EF4-FFF2-40B4-BE49-F238E27FC236}">
                <a16:creationId xmlns="" xmlns:a16="http://schemas.microsoft.com/office/drawing/2014/main" id="{B363D860-B32C-4BCC-9851-7A9A6DDE7A53}"/>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2116464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7A474D-67DE-4A99-AAAC-CE70E82031FD}"/>
              </a:ext>
            </a:extLst>
          </p:cNvPr>
          <p:cNvSpPr>
            <a:spLocks noGrp="1"/>
          </p:cNvSpPr>
          <p:nvPr>
            <p:ph type="title"/>
          </p:nvPr>
        </p:nvSpPr>
        <p:spPr/>
        <p:txBody>
          <a:bodyPr/>
          <a:lstStyle/>
          <a:p>
            <a:r>
              <a:rPr lang="en-US" sz="2400" dirty="0">
                <a:solidFill>
                  <a:schemeClr val="accent1"/>
                </a:solidFill>
              </a:rPr>
              <a:t>Conclusions for Financial Markets</a:t>
            </a:r>
            <a:r>
              <a:rPr lang="en-US" dirty="0"/>
              <a:t>	</a:t>
            </a:r>
          </a:p>
        </p:txBody>
      </p:sp>
      <p:sp>
        <p:nvSpPr>
          <p:cNvPr id="3" name="Content Placeholder 2">
            <a:extLst>
              <a:ext uri="{FF2B5EF4-FFF2-40B4-BE49-F238E27FC236}">
                <a16:creationId xmlns="" xmlns:a16="http://schemas.microsoft.com/office/drawing/2014/main" id="{EEDFB050-460D-4937-A6D9-5556F0BBED6A}"/>
              </a:ext>
            </a:extLst>
          </p:cNvPr>
          <p:cNvSpPr>
            <a:spLocks noGrp="1"/>
          </p:cNvSpPr>
          <p:nvPr>
            <p:ph idx="1"/>
          </p:nvPr>
        </p:nvSpPr>
        <p:spPr>
          <a:xfrm>
            <a:off x="628650" y="1944479"/>
            <a:ext cx="7886700" cy="4232483"/>
          </a:xfrm>
        </p:spPr>
        <p:txBody>
          <a:bodyPr>
            <a:normAutofit lnSpcReduction="10000"/>
          </a:bodyPr>
          <a:lstStyle/>
          <a:p>
            <a:r>
              <a:rPr lang="en-US" dirty="0"/>
              <a:t>EMH normative benchmark of how the world should be</a:t>
            </a:r>
          </a:p>
          <a:p>
            <a:pPr lvl="2"/>
            <a:r>
              <a:rPr lang="en-US" dirty="0"/>
              <a:t>Active money managers don’t beat the market</a:t>
            </a:r>
          </a:p>
          <a:p>
            <a:pPr lvl="2"/>
            <a:r>
              <a:rPr lang="en-US" dirty="0"/>
              <a:t>Even when all the information is out there, the prices can still be wrong. And stay wrong for a long time. </a:t>
            </a:r>
          </a:p>
          <a:p>
            <a:pPr lvl="2"/>
            <a:endParaRPr lang="en-US" dirty="0"/>
          </a:p>
          <a:p>
            <a:r>
              <a:rPr lang="en-US" dirty="0"/>
              <a:t>Low opinion of the price is Right </a:t>
            </a:r>
          </a:p>
          <a:p>
            <a:pPr lvl="1"/>
            <a:r>
              <a:rPr lang="en-US" dirty="0"/>
              <a:t>Price is often wrong</a:t>
            </a:r>
          </a:p>
          <a:p>
            <a:pPr lvl="1"/>
            <a:r>
              <a:rPr lang="en-US" dirty="0"/>
              <a:t>Sometimes very wrong</a:t>
            </a:r>
          </a:p>
          <a:p>
            <a:pPr lvl="1"/>
            <a:r>
              <a:rPr lang="en-US" dirty="0"/>
              <a:t>Causes for misallocation of resources </a:t>
            </a:r>
          </a:p>
          <a:p>
            <a:pPr lvl="1"/>
            <a:r>
              <a:rPr lang="en-US" dirty="0"/>
              <a:t>Example: Housing prices, NASDAQ 2000-2002 decline</a:t>
            </a:r>
          </a:p>
          <a:p>
            <a:pPr marL="0" indent="0">
              <a:buNone/>
            </a:pPr>
            <a:endParaRPr lang="en-US" dirty="0"/>
          </a:p>
          <a:p>
            <a:pPr marL="0" indent="0">
              <a:buNone/>
            </a:pPr>
            <a:endParaRPr lang="en-US" dirty="0"/>
          </a:p>
          <a:p>
            <a:pPr marL="0" indent="0">
              <a:buNone/>
            </a:pPr>
            <a:endParaRPr lang="en-US" sz="1200" dirty="0"/>
          </a:p>
          <a:p>
            <a:pPr marL="0" indent="0">
              <a:buNone/>
            </a:pPr>
            <a:r>
              <a:rPr lang="en-US" sz="1200" dirty="0"/>
              <a:t>Misbehaving, The Making of Behavioral Economics, Richard H Thaler, W.W. Norton &amp; Company, NY &amp; London 2015.</a:t>
            </a:r>
          </a:p>
          <a:p>
            <a:pPr marL="0" indent="0">
              <a:buNone/>
            </a:pPr>
            <a:endParaRPr lang="en-US" dirty="0"/>
          </a:p>
        </p:txBody>
      </p:sp>
      <p:pic>
        <p:nvPicPr>
          <p:cNvPr id="4" name="Picture 3">
            <a:extLst>
              <a:ext uri="{FF2B5EF4-FFF2-40B4-BE49-F238E27FC236}">
                <a16:creationId xmlns="" xmlns:a16="http://schemas.microsoft.com/office/drawing/2014/main" id="{402BD165-9C24-4008-B000-A557261CA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cxnSp>
        <p:nvCxnSpPr>
          <p:cNvPr id="5" name="Straight Connector 4">
            <a:extLst>
              <a:ext uri="{FF2B5EF4-FFF2-40B4-BE49-F238E27FC236}">
                <a16:creationId xmlns="" xmlns:a16="http://schemas.microsoft.com/office/drawing/2014/main" id="{8CA41917-B019-48D1-A34C-4773766C663C}"/>
              </a:ext>
            </a:extLst>
          </p:cNvPr>
          <p:cNvCxnSpPr>
            <a:cxnSpLocks/>
          </p:cNvCxnSpPr>
          <p:nvPr/>
        </p:nvCxnSpPr>
        <p:spPr>
          <a:xfrm>
            <a:off x="-228600" y="6492874"/>
            <a:ext cx="93726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598ABBE6-2583-4877-9882-D740181D1ED8}"/>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7" name="Picture 6">
            <a:extLst>
              <a:ext uri="{FF2B5EF4-FFF2-40B4-BE49-F238E27FC236}">
                <a16:creationId xmlns="" xmlns:a16="http://schemas.microsoft.com/office/drawing/2014/main" id="{5FAA909A-9D4E-4C23-92DD-7BC10E0D7D17}"/>
              </a:ext>
            </a:extLst>
          </p:cNvPr>
          <p:cNvPicPr>
            <a:picLocks noChangeAspect="1"/>
          </p:cNvPicPr>
          <p:nvPr/>
        </p:nvPicPr>
        <p:blipFill>
          <a:blip r:embed="rId4"/>
          <a:stretch>
            <a:fillRect/>
          </a:stretch>
        </p:blipFill>
        <p:spPr>
          <a:xfrm>
            <a:off x="6353787" y="3306699"/>
            <a:ext cx="2133600" cy="1508042"/>
          </a:xfrm>
          <a:prstGeom prst="rect">
            <a:avLst/>
          </a:prstGeom>
        </p:spPr>
      </p:pic>
      <p:pic>
        <p:nvPicPr>
          <p:cNvPr id="8" name="Picture 7">
            <a:extLst>
              <a:ext uri="{FF2B5EF4-FFF2-40B4-BE49-F238E27FC236}">
                <a16:creationId xmlns="" xmlns:a16="http://schemas.microsoft.com/office/drawing/2014/main" id="{DB09A976-DC02-4192-A894-10AE846D6D97}"/>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242178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 xmlns:a16="http://schemas.microsoft.com/office/drawing/2014/main" id="{1E42B493-E5E0-4885-879D-452649F2D0E9}"/>
              </a:ext>
            </a:extLst>
          </p:cNvPr>
          <p:cNvSpPr txBox="1">
            <a:spLocks/>
          </p:cNvSpPr>
          <p:nvPr/>
        </p:nvSpPr>
        <p:spPr>
          <a:xfrm>
            <a:off x="563563" y="355600"/>
            <a:ext cx="8924925" cy="7517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accent1"/>
                </a:solidFill>
              </a:rPr>
              <a:t>Are humans rational?</a:t>
            </a:r>
          </a:p>
        </p:txBody>
      </p:sp>
      <p:sp>
        <p:nvSpPr>
          <p:cNvPr id="6" name="Rectangle 5">
            <a:extLst>
              <a:ext uri="{FF2B5EF4-FFF2-40B4-BE49-F238E27FC236}">
                <a16:creationId xmlns="" xmlns:a16="http://schemas.microsoft.com/office/drawing/2014/main" id="{97C2B03C-71C6-4B44-A117-8F9B38FC2DD9}"/>
              </a:ext>
            </a:extLst>
          </p:cNvPr>
          <p:cNvSpPr/>
          <p:nvPr/>
        </p:nvSpPr>
        <p:spPr>
          <a:xfrm>
            <a:off x="563563" y="1371987"/>
            <a:ext cx="7693445" cy="338554"/>
          </a:xfrm>
          <a:prstGeom prst="rect">
            <a:avLst/>
          </a:prstGeom>
        </p:spPr>
        <p:txBody>
          <a:bodyPr wrap="square">
            <a:spAutoFit/>
          </a:bodyPr>
          <a:lstStyle/>
          <a:p>
            <a:pPr>
              <a:defRPr sz="1320" b="1" i="0" u="none" strike="noStrike" kern="1200" baseline="0">
                <a:solidFill>
                  <a:srgbClr val="000000"/>
                </a:solidFill>
                <a:latin typeface="+mn-lt"/>
                <a:ea typeface="+mn-ea"/>
                <a:cs typeface="+mn-cs"/>
              </a:defRPr>
            </a:pPr>
            <a:r>
              <a:rPr lang="en-US" sz="1600" b="1" dirty="0">
                <a:solidFill>
                  <a:srgbClr val="000000"/>
                </a:solidFill>
              </a:rPr>
              <a:t>Average Annualized Returns for 15-year Period ending December 31, 2016</a:t>
            </a:r>
          </a:p>
        </p:txBody>
      </p:sp>
      <p:graphicFrame>
        <p:nvGraphicFramePr>
          <p:cNvPr id="7" name="Chart 6">
            <a:extLst>
              <a:ext uri="{FF2B5EF4-FFF2-40B4-BE49-F238E27FC236}">
                <a16:creationId xmlns="" xmlns:a16="http://schemas.microsoft.com/office/drawing/2014/main" id="{B4A73E30-C3B8-4D28-B100-DFD7920D2E90}"/>
              </a:ext>
            </a:extLst>
          </p:cNvPr>
          <p:cNvGraphicFramePr>
            <a:graphicFrameLocks/>
          </p:cNvGraphicFramePr>
          <p:nvPr>
            <p:extLst>
              <p:ext uri="{D42A27DB-BD31-4B8C-83A1-F6EECF244321}">
                <p14:modId xmlns:p14="http://schemas.microsoft.com/office/powerpoint/2010/main" val="915910221"/>
              </p:ext>
            </p:extLst>
          </p:nvPr>
        </p:nvGraphicFramePr>
        <p:xfrm>
          <a:off x="1579206" y="1775597"/>
          <a:ext cx="5985587" cy="37721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 xmlns:a16="http://schemas.microsoft.com/office/drawing/2014/main" id="{ABFCB23F-460A-4ED6-AF97-FFB7D359AF0E}"/>
              </a:ext>
            </a:extLst>
          </p:cNvPr>
          <p:cNvSpPr txBox="1"/>
          <p:nvPr/>
        </p:nvSpPr>
        <p:spPr bwMode="auto">
          <a:xfrm>
            <a:off x="295485" y="5707933"/>
            <a:ext cx="8229600"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914400" eaLnBrk="0" fontAlgn="base" hangingPunct="0">
              <a:spcBef>
                <a:spcPts val="900"/>
              </a:spcBef>
              <a:spcAft>
                <a:spcPct val="0"/>
              </a:spcAft>
              <a:buClr>
                <a:srgbClr val="0092BC"/>
              </a:buClr>
            </a:pPr>
            <a:r>
              <a:rPr lang="en-US" sz="800" kern="0" dirty="0">
                <a:solidFill>
                  <a:prstClr val="black"/>
                </a:solidFill>
                <a:latin typeface="Georgia" panose="02040502050405020303"/>
                <a:cs typeface="Arial"/>
              </a:rPr>
              <a:t>Source: Morningstar Direct SM. Funds used to compute average Investor Returns and Mutual Fund Returns meet the following criteria: 1) Broad Category Group is Equity, 2) Primary Prospectus Benchmark is S&amp;P 500 TR, 3) Morningstar Category is Large Blend, 4) Equity Style Box (Long) is Large Blend, 5) Oldest share class = yes. 56 funds with available data met these criteria. Within this dataset, average Investor Return is 4.86% and average Fund Return is 6.26%.</a:t>
            </a:r>
          </a:p>
          <a:p>
            <a:pPr defTabSz="914400" eaLnBrk="0" fontAlgn="base" hangingPunct="0">
              <a:spcBef>
                <a:spcPts val="900"/>
              </a:spcBef>
              <a:spcAft>
                <a:spcPct val="0"/>
              </a:spcAft>
              <a:buClr>
                <a:srgbClr val="0092BC"/>
              </a:buClr>
            </a:pPr>
            <a:r>
              <a:rPr lang="en-US" sz="800" kern="0" dirty="0">
                <a:solidFill>
                  <a:prstClr val="black"/>
                </a:solidFill>
                <a:latin typeface="Georgia" panose="02040502050405020303"/>
                <a:cs typeface="Arial"/>
              </a:rPr>
              <a:t>The S&amp;P 500 Index is a capitalization-weighted index of 500 stocks designed to measure the performance of the broad domestic economy. </a:t>
            </a:r>
            <a:r>
              <a:rPr lang="en-US" sz="800" b="1" kern="0" dirty="0">
                <a:solidFill>
                  <a:prstClr val="black"/>
                </a:solidFill>
                <a:latin typeface="Georgia" panose="02040502050405020303"/>
                <a:cs typeface="Arial"/>
              </a:rPr>
              <a:t>Past performance is no guarantee of future results</a:t>
            </a:r>
            <a:r>
              <a:rPr lang="en-US" sz="800" kern="0" dirty="0">
                <a:solidFill>
                  <a:prstClr val="black"/>
                </a:solidFill>
                <a:latin typeface="Georgia" panose="02040502050405020303"/>
                <a:cs typeface="Arial"/>
              </a:rPr>
              <a:t>.  All indices are unmanaged and unavailable for direct investment.</a:t>
            </a:r>
          </a:p>
        </p:txBody>
      </p:sp>
      <p:cxnSp>
        <p:nvCxnSpPr>
          <p:cNvPr id="10" name="Straight Connector 9">
            <a:extLst>
              <a:ext uri="{FF2B5EF4-FFF2-40B4-BE49-F238E27FC236}">
                <a16:creationId xmlns="" xmlns:a16="http://schemas.microsoft.com/office/drawing/2014/main" id="{B6E3B3AC-D613-4796-9C57-CFBD3E568AD9}"/>
              </a:ext>
            </a:extLst>
          </p:cNvPr>
          <p:cNvCxnSpPr>
            <a:cxnSpLocks/>
          </p:cNvCxnSpPr>
          <p:nvPr/>
        </p:nvCxnSpPr>
        <p:spPr>
          <a:xfrm>
            <a:off x="47129" y="6479701"/>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EA6F4A88-DD79-4762-8B47-0013DDFD8E6D}"/>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9" name="Picture 8">
            <a:extLst>
              <a:ext uri="{FF2B5EF4-FFF2-40B4-BE49-F238E27FC236}">
                <a16:creationId xmlns="" xmlns:a16="http://schemas.microsoft.com/office/drawing/2014/main" id="{A8043FB4-3677-49FB-9EB7-CA2F3C8A1E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12" name="Picture 11">
            <a:extLst>
              <a:ext uri="{FF2B5EF4-FFF2-40B4-BE49-F238E27FC236}">
                <a16:creationId xmlns="" xmlns:a16="http://schemas.microsoft.com/office/drawing/2014/main" id="{7810FEE1-9B64-48D4-B4C1-B4C1761B2CB0}"/>
              </a:ext>
            </a:extLst>
          </p:cNvPr>
          <p:cNvPicPr>
            <a:picLocks noChangeAspect="1"/>
          </p:cNvPicPr>
          <p:nvPr/>
        </p:nvPicPr>
        <p:blipFill>
          <a:blip r:embed="rId5"/>
          <a:stretch>
            <a:fillRect/>
          </a:stretch>
        </p:blipFill>
        <p:spPr>
          <a:xfrm>
            <a:off x="7662891" y="239213"/>
            <a:ext cx="952500" cy="866775"/>
          </a:xfrm>
          <a:prstGeom prst="rect">
            <a:avLst/>
          </a:prstGeom>
        </p:spPr>
      </p:pic>
    </p:spTree>
    <p:extLst>
      <p:ext uri="{BB962C8B-B14F-4D97-AF65-F5344CB8AC3E}">
        <p14:creationId xmlns:p14="http://schemas.microsoft.com/office/powerpoint/2010/main" val="3037618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Lessons for Practitioners</a:t>
            </a:r>
          </a:p>
        </p:txBody>
      </p:sp>
      <p:sp>
        <p:nvSpPr>
          <p:cNvPr id="3" name="Content Placeholder 2"/>
          <p:cNvSpPr>
            <a:spLocks noGrp="1"/>
          </p:cNvSpPr>
          <p:nvPr>
            <p:ph idx="1"/>
          </p:nvPr>
        </p:nvSpPr>
        <p:spPr>
          <a:xfrm>
            <a:off x="628650" y="1690689"/>
            <a:ext cx="7886700" cy="4351338"/>
          </a:xfrm>
        </p:spPr>
        <p:txBody>
          <a:bodyPr/>
          <a:lstStyle/>
          <a:p>
            <a:r>
              <a:rPr lang="en-US" dirty="0"/>
              <a:t>Language makes a difference</a:t>
            </a:r>
          </a:p>
          <a:p>
            <a:endParaRPr lang="en-US" dirty="0"/>
          </a:p>
          <a:p>
            <a:r>
              <a:rPr lang="en-US" dirty="0"/>
              <a:t>Clients have a wide range of biases. </a:t>
            </a:r>
          </a:p>
          <a:p>
            <a:endParaRPr lang="en-US" dirty="0"/>
          </a:p>
          <a:p>
            <a:r>
              <a:rPr lang="en-US" dirty="0"/>
              <a:t>Biases and Heuristics are not always wrong</a:t>
            </a:r>
          </a:p>
          <a:p>
            <a:pPr marL="0" indent="0">
              <a:buNone/>
            </a:pPr>
            <a:endParaRPr lang="en-US" dirty="0"/>
          </a:p>
          <a:p>
            <a:r>
              <a:rPr lang="en-US" dirty="0"/>
              <a:t>Be aware of our own biases</a:t>
            </a:r>
          </a:p>
          <a:p>
            <a:endParaRPr lang="en-US" dirty="0"/>
          </a:p>
        </p:txBody>
      </p:sp>
      <p:cxnSp>
        <p:nvCxnSpPr>
          <p:cNvPr id="4" name="Straight Connector 3">
            <a:extLst>
              <a:ext uri="{FF2B5EF4-FFF2-40B4-BE49-F238E27FC236}">
                <a16:creationId xmlns="" xmlns:a16="http://schemas.microsoft.com/office/drawing/2014/main" id="{4235914E-2380-4B73-A28C-0C8BC8AE70DE}"/>
              </a:ext>
            </a:extLst>
          </p:cNvPr>
          <p:cNvCxnSpPr>
            <a:cxnSpLocks/>
          </p:cNvCxnSpPr>
          <p:nvPr/>
        </p:nvCxnSpPr>
        <p:spPr>
          <a:xfrm>
            <a:off x="-228600" y="6492874"/>
            <a:ext cx="9525000" cy="2511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5200AFDC-0385-4EFB-932F-8B561C52AD99}"/>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95426222-1779-414C-A5F4-88ABF2DD8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7" name="Picture 6">
            <a:extLst>
              <a:ext uri="{FF2B5EF4-FFF2-40B4-BE49-F238E27FC236}">
                <a16:creationId xmlns="" xmlns:a16="http://schemas.microsoft.com/office/drawing/2014/main" id="{2EFACA1C-49FB-4E04-B19D-CB5DB1C1E9C7}"/>
              </a:ext>
            </a:extLst>
          </p:cNvPr>
          <p:cNvPicPr>
            <a:picLocks noChangeAspect="1"/>
          </p:cNvPicPr>
          <p:nvPr/>
        </p:nvPicPr>
        <p:blipFill>
          <a:blip r:embed="rId4"/>
          <a:stretch>
            <a:fillRect/>
          </a:stretch>
        </p:blipFill>
        <p:spPr>
          <a:xfrm>
            <a:off x="5410200" y="4038600"/>
            <a:ext cx="3252787" cy="1918355"/>
          </a:xfrm>
          <a:prstGeom prst="rect">
            <a:avLst/>
          </a:prstGeom>
        </p:spPr>
      </p:pic>
      <p:pic>
        <p:nvPicPr>
          <p:cNvPr id="8" name="Picture 7">
            <a:extLst>
              <a:ext uri="{FF2B5EF4-FFF2-40B4-BE49-F238E27FC236}">
                <a16:creationId xmlns="" xmlns:a16="http://schemas.microsoft.com/office/drawing/2014/main" id="{3B09E82A-D1F1-49F2-BD68-D8E74F6B2418}"/>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1097079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Lessons for Professionals</a:t>
            </a:r>
          </a:p>
        </p:txBody>
      </p:sp>
      <p:sp>
        <p:nvSpPr>
          <p:cNvPr id="3" name="Content Placeholder 2"/>
          <p:cNvSpPr>
            <a:spLocks noGrp="1"/>
          </p:cNvSpPr>
          <p:nvPr>
            <p:ph idx="1"/>
          </p:nvPr>
        </p:nvSpPr>
        <p:spPr>
          <a:xfrm>
            <a:off x="628650" y="1371600"/>
            <a:ext cx="7886700" cy="4805363"/>
          </a:xfrm>
        </p:spPr>
        <p:txBody>
          <a:bodyPr>
            <a:normAutofit lnSpcReduction="10000"/>
          </a:bodyPr>
          <a:lstStyle/>
          <a:p>
            <a:endParaRPr lang="en-US" sz="2500" dirty="0"/>
          </a:p>
          <a:p>
            <a:r>
              <a:rPr lang="en-US" sz="2500" dirty="0"/>
              <a:t>Ideas conform to observable reality</a:t>
            </a:r>
          </a:p>
          <a:p>
            <a:pPr marL="342900" lvl="1" indent="0">
              <a:buNone/>
            </a:pPr>
            <a:endParaRPr lang="en-US" sz="2500" dirty="0"/>
          </a:p>
          <a:p>
            <a:r>
              <a:rPr lang="en-US" sz="2500" dirty="0"/>
              <a:t>Know what we “don’t know”</a:t>
            </a:r>
          </a:p>
          <a:p>
            <a:endParaRPr lang="en-US" sz="2500" dirty="0"/>
          </a:p>
          <a:p>
            <a:r>
              <a:rPr lang="en-US" sz="2500" dirty="0"/>
              <a:t>Focus on individual goals</a:t>
            </a:r>
          </a:p>
          <a:p>
            <a:endParaRPr lang="en-US" sz="2500" dirty="0"/>
          </a:p>
          <a:p>
            <a:r>
              <a:rPr lang="en-US" sz="2500" dirty="0"/>
              <a:t>Recognize loss aversion (fear)</a:t>
            </a:r>
          </a:p>
          <a:p>
            <a:endParaRPr lang="en-US" sz="2500" dirty="0"/>
          </a:p>
          <a:p>
            <a:pPr marL="0" indent="0" algn="r">
              <a:buNone/>
            </a:pPr>
            <a:endParaRPr lang="en-US" sz="1700" i="1" dirty="0"/>
          </a:p>
          <a:p>
            <a:pPr marL="0" indent="0" algn="r">
              <a:buNone/>
            </a:pPr>
            <a:r>
              <a:rPr lang="en-US" sz="1700" i="1" dirty="0"/>
              <a:t>“Not ignorance, but ignorance of ignorance is the death of knowledge.”</a:t>
            </a:r>
          </a:p>
          <a:p>
            <a:pPr marL="0" indent="0" algn="r">
              <a:buNone/>
            </a:pPr>
            <a:r>
              <a:rPr lang="en-US" sz="1700" dirty="0"/>
              <a:t>		</a:t>
            </a:r>
            <a:r>
              <a:rPr lang="en-US" sz="2400" dirty="0"/>
              <a:t>			</a:t>
            </a:r>
            <a:r>
              <a:rPr lang="en-US" sz="1700" dirty="0"/>
              <a:t>Alfred North Whitehead</a:t>
            </a:r>
          </a:p>
        </p:txBody>
      </p:sp>
      <p:cxnSp>
        <p:nvCxnSpPr>
          <p:cNvPr id="4" name="Straight Connector 3">
            <a:extLst>
              <a:ext uri="{FF2B5EF4-FFF2-40B4-BE49-F238E27FC236}">
                <a16:creationId xmlns="" xmlns:a16="http://schemas.microsoft.com/office/drawing/2014/main" id="{3829C187-C631-41C3-BBF3-433F2265BBDF}"/>
              </a:ext>
            </a:extLst>
          </p:cNvPr>
          <p:cNvCxnSpPr>
            <a:cxnSpLocks/>
          </p:cNvCxnSpPr>
          <p:nvPr/>
        </p:nvCxnSpPr>
        <p:spPr>
          <a:xfrm>
            <a:off x="-152400" y="6529383"/>
            <a:ext cx="9525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504EE33-304D-4BB8-8D91-495E01937A80}"/>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7669821F-9698-4523-86C5-F3A669443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8" name="Picture 7">
            <a:extLst>
              <a:ext uri="{FF2B5EF4-FFF2-40B4-BE49-F238E27FC236}">
                <a16:creationId xmlns="" xmlns:a16="http://schemas.microsoft.com/office/drawing/2014/main" id="{F1AAD2A0-979D-46DB-98E4-C5469DCB9FD0}"/>
              </a:ext>
            </a:extLst>
          </p:cNvPr>
          <p:cNvPicPr>
            <a:picLocks noChangeAspect="1"/>
          </p:cNvPicPr>
          <p:nvPr/>
        </p:nvPicPr>
        <p:blipFill>
          <a:blip r:embed="rId4"/>
          <a:stretch>
            <a:fillRect/>
          </a:stretch>
        </p:blipFill>
        <p:spPr>
          <a:xfrm>
            <a:off x="5033963" y="2590800"/>
            <a:ext cx="3481387" cy="1907662"/>
          </a:xfrm>
          <a:prstGeom prst="rect">
            <a:avLst/>
          </a:prstGeom>
        </p:spPr>
      </p:pic>
      <p:pic>
        <p:nvPicPr>
          <p:cNvPr id="9" name="Picture 8">
            <a:extLst>
              <a:ext uri="{FF2B5EF4-FFF2-40B4-BE49-F238E27FC236}">
                <a16:creationId xmlns="" xmlns:a16="http://schemas.microsoft.com/office/drawing/2014/main" id="{A0A49FEE-C838-4D58-8FAB-2708E2177DE6}"/>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3472162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Lessons for Practitioners</a:t>
            </a:r>
            <a:r>
              <a:rPr lang="en-US" sz="2400" dirty="0">
                <a:solidFill>
                  <a:schemeClr val="accent1"/>
                </a:solidFill>
              </a:rPr>
              <a:t>	</a:t>
            </a:r>
          </a:p>
        </p:txBody>
      </p:sp>
      <p:cxnSp>
        <p:nvCxnSpPr>
          <p:cNvPr id="4" name="Straight Connector 3">
            <a:extLst>
              <a:ext uri="{FF2B5EF4-FFF2-40B4-BE49-F238E27FC236}">
                <a16:creationId xmlns="" xmlns:a16="http://schemas.microsoft.com/office/drawing/2014/main" id="{81DF6C49-599B-4792-B883-A883A6906A52}"/>
              </a:ext>
            </a:extLst>
          </p:cNvPr>
          <p:cNvCxnSpPr>
            <a:cxnSpLocks/>
          </p:cNvCxnSpPr>
          <p:nvPr/>
        </p:nvCxnSpPr>
        <p:spPr>
          <a:xfrm>
            <a:off x="0" y="6517993"/>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7C79ACC4-E67A-4DCB-B756-6B41B9C32E09}"/>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CCACEB28-E11F-4DBD-A635-5DF01E8D9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7" name="Picture 6">
            <a:extLst>
              <a:ext uri="{FF2B5EF4-FFF2-40B4-BE49-F238E27FC236}">
                <a16:creationId xmlns="" xmlns:a16="http://schemas.microsoft.com/office/drawing/2014/main" id="{BD5F83DA-1C2E-4665-8894-AFF7C4572A7E}"/>
              </a:ext>
            </a:extLst>
          </p:cNvPr>
          <p:cNvPicPr>
            <a:picLocks noChangeAspect="1"/>
          </p:cNvPicPr>
          <p:nvPr/>
        </p:nvPicPr>
        <p:blipFill>
          <a:blip r:embed="rId4"/>
          <a:stretch>
            <a:fillRect/>
          </a:stretch>
        </p:blipFill>
        <p:spPr>
          <a:xfrm>
            <a:off x="5791200" y="4111349"/>
            <a:ext cx="3124200" cy="1711938"/>
          </a:xfrm>
          <a:prstGeom prst="rect">
            <a:avLst/>
          </a:prstGeom>
        </p:spPr>
      </p:pic>
      <p:sp>
        <p:nvSpPr>
          <p:cNvPr id="3" name="Content Placeholder 2"/>
          <p:cNvSpPr>
            <a:spLocks noGrp="1"/>
          </p:cNvSpPr>
          <p:nvPr>
            <p:ph idx="1"/>
          </p:nvPr>
        </p:nvSpPr>
        <p:spPr>
          <a:xfrm>
            <a:off x="592298" y="1674610"/>
            <a:ext cx="7886700" cy="4351338"/>
          </a:xfrm>
        </p:spPr>
        <p:txBody>
          <a:bodyPr>
            <a:normAutofit/>
          </a:bodyPr>
          <a:lstStyle/>
          <a:p>
            <a:r>
              <a:rPr lang="en-US" dirty="0"/>
              <a:t>Educate yourself</a:t>
            </a:r>
          </a:p>
          <a:p>
            <a:pPr lvl="1"/>
            <a:r>
              <a:rPr lang="en-US" dirty="0"/>
              <a:t>Seek out information which challenges assumptions</a:t>
            </a:r>
          </a:p>
          <a:p>
            <a:pPr marL="342900" lvl="1" indent="0">
              <a:buNone/>
            </a:pPr>
            <a:endParaRPr lang="en-US" dirty="0"/>
          </a:p>
          <a:p>
            <a:pPr lvl="1"/>
            <a:r>
              <a:rPr lang="en-US" dirty="0"/>
              <a:t>Add other alternatives to enrich the process</a:t>
            </a:r>
          </a:p>
          <a:p>
            <a:pPr lvl="1"/>
            <a:endParaRPr lang="en-US" dirty="0"/>
          </a:p>
          <a:p>
            <a:pPr lvl="1"/>
            <a:r>
              <a:rPr lang="en-US" dirty="0"/>
              <a:t>Consider context of past data as well as current circumstances</a:t>
            </a:r>
          </a:p>
          <a:p>
            <a:pPr lvl="1"/>
            <a:endParaRPr lang="en-US" dirty="0"/>
          </a:p>
          <a:p>
            <a:pPr lvl="1"/>
            <a:r>
              <a:rPr lang="en-US" dirty="0"/>
              <a:t>Evaluate this new information fairly and fully </a:t>
            </a:r>
          </a:p>
          <a:p>
            <a:endParaRPr lang="en-US" dirty="0"/>
          </a:p>
          <a:p>
            <a:endParaRPr lang="en-US" dirty="0"/>
          </a:p>
          <a:p>
            <a:endParaRPr lang="en-US" dirty="0"/>
          </a:p>
          <a:p>
            <a:endParaRPr lang="en-US" dirty="0"/>
          </a:p>
        </p:txBody>
      </p:sp>
      <p:pic>
        <p:nvPicPr>
          <p:cNvPr id="8" name="Picture 7">
            <a:extLst>
              <a:ext uri="{FF2B5EF4-FFF2-40B4-BE49-F238E27FC236}">
                <a16:creationId xmlns="" xmlns:a16="http://schemas.microsoft.com/office/drawing/2014/main" id="{8E6E0E97-F8B2-4147-8FEB-63EBEFD8F97A}"/>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1820903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Lessons for Practitioners</a:t>
            </a:r>
            <a:endParaRPr lang="en-US" sz="2400" dirty="0">
              <a:solidFill>
                <a:schemeClr val="accent1"/>
              </a:solidFill>
            </a:endParaRPr>
          </a:p>
        </p:txBody>
      </p:sp>
      <p:sp>
        <p:nvSpPr>
          <p:cNvPr id="3" name="Content Placeholder 2"/>
          <p:cNvSpPr>
            <a:spLocks noGrp="1"/>
          </p:cNvSpPr>
          <p:nvPr>
            <p:ph idx="1"/>
          </p:nvPr>
        </p:nvSpPr>
        <p:spPr/>
        <p:txBody>
          <a:bodyPr>
            <a:normAutofit/>
          </a:bodyPr>
          <a:lstStyle/>
          <a:p>
            <a:r>
              <a:rPr lang="en-US" dirty="0"/>
              <a:t>Look at the whole picture – business cycle, geopolitical context</a:t>
            </a:r>
          </a:p>
          <a:p>
            <a:endParaRPr lang="en-US" dirty="0"/>
          </a:p>
          <a:p>
            <a:r>
              <a:rPr lang="en-US" dirty="0"/>
              <a:t>Rely on consistent benchmarks against the goals</a:t>
            </a:r>
          </a:p>
          <a:p>
            <a:endParaRPr lang="en-US" dirty="0"/>
          </a:p>
          <a:p>
            <a:r>
              <a:rPr lang="en-US" dirty="0"/>
              <a:t>Consider using the “Ulysses Strategy”  - a behavioral solution to a bias</a:t>
            </a:r>
          </a:p>
          <a:p>
            <a:pPr marL="0" indent="0">
              <a:buNone/>
            </a:pPr>
            <a:endParaRPr lang="en-US" dirty="0"/>
          </a:p>
          <a:p>
            <a:r>
              <a:rPr lang="en-US" dirty="0"/>
              <a:t>Mental accounting is not always a fool’s game. </a:t>
            </a:r>
          </a:p>
          <a:p>
            <a:endParaRPr lang="en-US" dirty="0"/>
          </a:p>
          <a:p>
            <a:endParaRPr lang="en-US" dirty="0"/>
          </a:p>
        </p:txBody>
      </p:sp>
      <p:cxnSp>
        <p:nvCxnSpPr>
          <p:cNvPr id="4" name="Straight Connector 3">
            <a:extLst>
              <a:ext uri="{FF2B5EF4-FFF2-40B4-BE49-F238E27FC236}">
                <a16:creationId xmlns="" xmlns:a16="http://schemas.microsoft.com/office/drawing/2014/main" id="{A502BDF5-262E-428E-B6BD-D56859DB13A9}"/>
              </a:ext>
            </a:extLst>
          </p:cNvPr>
          <p:cNvCxnSpPr>
            <a:cxnSpLocks/>
          </p:cNvCxnSpPr>
          <p:nvPr/>
        </p:nvCxnSpPr>
        <p:spPr>
          <a:xfrm>
            <a:off x="-152400" y="6492874"/>
            <a:ext cx="925869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C0F9BA58-A23D-49FB-B254-4DD5FA4494FA}"/>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21B5267A-8F5C-4DAB-8C31-FB66A8C6A8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7" name="Picture 6">
            <a:extLst>
              <a:ext uri="{FF2B5EF4-FFF2-40B4-BE49-F238E27FC236}">
                <a16:creationId xmlns="" xmlns:a16="http://schemas.microsoft.com/office/drawing/2014/main" id="{714B4944-2D65-4474-A69C-D9ECDE28025B}"/>
              </a:ext>
            </a:extLst>
          </p:cNvPr>
          <p:cNvPicPr>
            <a:picLocks noChangeAspect="1"/>
          </p:cNvPicPr>
          <p:nvPr/>
        </p:nvPicPr>
        <p:blipFill>
          <a:blip r:embed="rId4"/>
          <a:stretch>
            <a:fillRect/>
          </a:stretch>
        </p:blipFill>
        <p:spPr>
          <a:xfrm>
            <a:off x="6254482" y="4919743"/>
            <a:ext cx="2294363" cy="1257220"/>
          </a:xfrm>
          <a:prstGeom prst="rect">
            <a:avLst/>
          </a:prstGeom>
        </p:spPr>
      </p:pic>
      <p:pic>
        <p:nvPicPr>
          <p:cNvPr id="8" name="Picture 7">
            <a:extLst>
              <a:ext uri="{FF2B5EF4-FFF2-40B4-BE49-F238E27FC236}">
                <a16:creationId xmlns="" xmlns:a16="http://schemas.microsoft.com/office/drawing/2014/main" id="{F28D0D7C-B730-426C-BE6B-1BBA72BFD0ED}"/>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1452589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CB6271-21AA-4134-B38E-D3AE6E02D423}"/>
              </a:ext>
            </a:extLst>
          </p:cNvPr>
          <p:cNvSpPr>
            <a:spLocks noGrp="1"/>
          </p:cNvSpPr>
          <p:nvPr>
            <p:ph type="title"/>
          </p:nvPr>
        </p:nvSpPr>
        <p:spPr>
          <a:xfrm>
            <a:off x="744179" y="1001380"/>
            <a:ext cx="7886700" cy="1325563"/>
          </a:xfrm>
        </p:spPr>
        <p:txBody>
          <a:bodyPr/>
          <a:lstStyle/>
          <a:p>
            <a:pPr algn="ctr"/>
            <a:r>
              <a:rPr lang="en-US" b="1" dirty="0">
                <a:solidFill>
                  <a:schemeClr val="accent1"/>
                </a:solidFill>
              </a:rPr>
              <a:t>Thank you for your time and attention.</a:t>
            </a:r>
            <a:r>
              <a:rPr lang="en-US" b="1" dirty="0"/>
              <a:t>	</a:t>
            </a:r>
          </a:p>
        </p:txBody>
      </p:sp>
      <p:sp>
        <p:nvSpPr>
          <p:cNvPr id="3" name="Content Placeholder 2">
            <a:extLst>
              <a:ext uri="{FF2B5EF4-FFF2-40B4-BE49-F238E27FC236}">
                <a16:creationId xmlns="" xmlns:a16="http://schemas.microsoft.com/office/drawing/2014/main" id="{33D85D20-025E-4233-A1F0-BD2CE7610A93}"/>
              </a:ext>
            </a:extLst>
          </p:cNvPr>
          <p:cNvSpPr>
            <a:spLocks noGrp="1"/>
          </p:cNvSpPr>
          <p:nvPr>
            <p:ph idx="1"/>
          </p:nvPr>
        </p:nvSpPr>
        <p:spPr>
          <a:xfrm>
            <a:off x="628650" y="1825625"/>
            <a:ext cx="7886700" cy="4351338"/>
          </a:xfrm>
        </p:spPr>
        <p:txBody>
          <a:bodyPr>
            <a:normAutofit/>
          </a:bodyPr>
          <a:lstStyle/>
          <a:p>
            <a:pPr marL="0" indent="0" algn="ctr">
              <a:buNone/>
            </a:pPr>
            <a:endParaRPr lang="en-US" sz="2800" dirty="0"/>
          </a:p>
          <a:p>
            <a:pPr marL="0" indent="0" algn="ctr">
              <a:buNone/>
            </a:pPr>
            <a:endParaRPr lang="en-US" sz="2800" dirty="0"/>
          </a:p>
          <a:p>
            <a:pPr marL="0" indent="0" algn="ctr">
              <a:buNone/>
            </a:pPr>
            <a:r>
              <a:rPr lang="en-US" sz="2800" dirty="0"/>
              <a:t>Kit Mac Nee, CFP® CRPC® CSPG® AEP®</a:t>
            </a:r>
          </a:p>
          <a:p>
            <a:pPr marL="0" indent="0" algn="ctr">
              <a:buNone/>
            </a:pPr>
            <a:r>
              <a:rPr lang="en-US" sz="2800" dirty="0"/>
              <a:t>Morgan Stanley</a:t>
            </a:r>
          </a:p>
          <a:p>
            <a:pPr marL="0" indent="0" algn="ctr">
              <a:buNone/>
            </a:pPr>
            <a:r>
              <a:rPr lang="en-US" sz="2800" dirty="0"/>
              <a:t>310-443-0534</a:t>
            </a:r>
          </a:p>
          <a:p>
            <a:pPr marL="0" indent="0" algn="ctr">
              <a:buNone/>
            </a:pPr>
            <a:r>
              <a:rPr lang="en-US" sz="2800" dirty="0">
                <a:hlinkClick r:id="rId3"/>
              </a:rPr>
              <a:t>Mary.Mac.Nee@morganstanley.com</a:t>
            </a:r>
            <a:r>
              <a:rPr lang="en-US" sz="2800" dirty="0"/>
              <a:t> </a:t>
            </a:r>
          </a:p>
        </p:txBody>
      </p:sp>
      <p:pic>
        <p:nvPicPr>
          <p:cNvPr id="4" name="Picture 3">
            <a:extLst>
              <a:ext uri="{FF2B5EF4-FFF2-40B4-BE49-F238E27FC236}">
                <a16:creationId xmlns="" xmlns:a16="http://schemas.microsoft.com/office/drawing/2014/main" id="{ABD3774C-90C8-4130-8C06-D6504D11E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sp>
        <p:nvSpPr>
          <p:cNvPr id="10" name="TextBox 9">
            <a:extLst>
              <a:ext uri="{FF2B5EF4-FFF2-40B4-BE49-F238E27FC236}">
                <a16:creationId xmlns="" xmlns:a16="http://schemas.microsoft.com/office/drawing/2014/main" id="{08510CD9-437F-4DFC-9A3D-5E16E8C0B8D0}"/>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cxnSp>
        <p:nvCxnSpPr>
          <p:cNvPr id="12" name="Straight Connector 11">
            <a:extLst>
              <a:ext uri="{FF2B5EF4-FFF2-40B4-BE49-F238E27FC236}">
                <a16:creationId xmlns="" xmlns:a16="http://schemas.microsoft.com/office/drawing/2014/main" id="{0C2C8214-3A1F-4CB9-B86F-028BDBC7D447}"/>
              </a:ext>
            </a:extLst>
          </p:cNvPr>
          <p:cNvCxnSpPr>
            <a:cxnSpLocks/>
          </p:cNvCxnSpPr>
          <p:nvPr/>
        </p:nvCxnSpPr>
        <p:spPr>
          <a:xfrm>
            <a:off x="37707" y="6481483"/>
            <a:ext cx="9106293" cy="113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FC46E459-05FA-423F-A78F-17CC1306377B}"/>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1137429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 xmlns:a16="http://schemas.microsoft.com/office/drawing/2014/main" id="{BF4E8FB5-17AB-45AA-B632-CEE2F6801913}"/>
              </a:ext>
            </a:extLst>
          </p:cNvPr>
          <p:cNvSpPr txBox="1">
            <a:spLocks/>
          </p:cNvSpPr>
          <p:nvPr/>
        </p:nvSpPr>
        <p:spPr>
          <a:xfrm>
            <a:off x="513090" y="609600"/>
            <a:ext cx="8299178" cy="377851"/>
          </a:xfrm>
          <a:prstGeom prst="rect">
            <a:avLst/>
          </a:prstGeom>
        </p:spPr>
        <p:txBody>
          <a:bodyPr vert="horz" lIns="91440" tIns="45720" rIns="91440" bIns="45720" rtlCol="0" anchor="ctr">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400" dirty="0">
                <a:solidFill>
                  <a:schemeClr val="accent1"/>
                </a:solidFill>
              </a:rPr>
              <a:t>Disclosures</a:t>
            </a:r>
            <a:r>
              <a:rPr lang="en-US" dirty="0"/>
              <a:t>	</a:t>
            </a:r>
          </a:p>
        </p:txBody>
      </p:sp>
      <p:sp>
        <p:nvSpPr>
          <p:cNvPr id="5" name="Content Placeholder 1">
            <a:extLst>
              <a:ext uri="{FF2B5EF4-FFF2-40B4-BE49-F238E27FC236}">
                <a16:creationId xmlns="" xmlns:a16="http://schemas.microsoft.com/office/drawing/2014/main" id="{A2A83084-22B7-4F09-A353-56D5E31472A1}"/>
              </a:ext>
            </a:extLst>
          </p:cNvPr>
          <p:cNvSpPr txBox="1">
            <a:spLocks/>
          </p:cNvSpPr>
          <p:nvPr/>
        </p:nvSpPr>
        <p:spPr>
          <a:xfrm>
            <a:off x="513090" y="1119130"/>
            <a:ext cx="7460974" cy="528099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600"/>
              </a:spcBef>
            </a:pPr>
            <a:r>
              <a:rPr lang="en-US" sz="800" dirty="0"/>
              <a:t>Tax laws are complex and subject to change. Morgan Stanley Smith Barney LLC (“Morgan Stanley”), its affiliates and Morgan Stanley Financial Advisors and Private Wealth Advisors do not provide tax or legal advice and are not “fiduciaries” (under ERISA, the Internal Revenue Code or otherwise) with respect to the services or activities described herein except as otherwise provided in writing by Morgan Stanley and/or as described at www.morganstanley.com/disclosures/dol . Individuals are encouraged to consult their tax and legal advisors (a) before establishing a retirement plan or account, and (b) regarding any potential tax, ERISA and related consequences of any investments made under such plan or account.</a:t>
            </a:r>
          </a:p>
          <a:p>
            <a:pPr>
              <a:lnSpc>
                <a:spcPct val="110000"/>
              </a:lnSpc>
              <a:spcBef>
                <a:spcPts val="600"/>
              </a:spcBef>
            </a:pPr>
            <a:r>
              <a:rPr lang="en-US" sz="800" dirty="0"/>
              <a:t>Morgan Stanley Smith Barney LLC is a registered Broker/Dealer, Member SIPC, and not a bank. Where appropriate, Morgan Stanley Smith Barney LLC has entered into arrangements with banks and other third parties to assist in offering certain banking related products and services. </a:t>
            </a:r>
          </a:p>
          <a:p>
            <a:pPr>
              <a:lnSpc>
                <a:spcPct val="110000"/>
              </a:lnSpc>
              <a:spcBef>
                <a:spcPts val="600"/>
              </a:spcBef>
            </a:pPr>
            <a:r>
              <a:rPr lang="en-US" sz="800" b="1" dirty="0"/>
              <a:t>Investment, insurance and annuity products offered through Morgan Stanley Smith Barney LLC are: NOT FDIC INSURED | MAY LOSE VALUE | NOT BANK GUARANTEED | NOT A BANK DEPOSIT | NOT INSURED BY ANY FEDERAL GOVERNMENT AGENCY</a:t>
            </a:r>
          </a:p>
          <a:p>
            <a:pPr>
              <a:lnSpc>
                <a:spcPct val="110000"/>
              </a:lnSpc>
              <a:spcBef>
                <a:spcPts val="600"/>
              </a:spcBef>
            </a:pPr>
            <a:r>
              <a:rPr lang="en-US" sz="800" dirty="0"/>
              <a:t>Residential mortgage loans/home equity lines of credit are offered by Morgan Stanley Private Bank, National Association, an affiliate of Morgan Stanley Smith Barney LLC. With the exception of the pledged-asset feature, an investment relationship with Morgan Stanley Smith Barney LLC does not have to be established or maintained to obtain the residential mortgage products offered by Morgan Stanley Private Bank, National Association. All residential mortgage loans/home equity lines of credit are subject to the underwriting standards and independent approval of Morgan Stanley Private Bank, National Association. Rates, terms, and programs are subject to change without notice. Residential mortgage loans/home equity lines of credit may not be available in all states; not available in Guam, Puerto Rico and the U.S. Virgin Islands. Other restrictions may apply. The information contained herein should not be construed as a commitment to lend. Morgan Stanley Private Bank, National Association is an Equal Housing Lender and Member FDIC that is primarily regulated by the Office of the Comptroller of the Currency. Nationwide Mortgage Licensing System Unique Identifier #663185. </a:t>
            </a:r>
            <a:r>
              <a:rPr lang="en-US" sz="800" b="1" dirty="0"/>
              <a:t>The proceeds from a residential mortgage loan (including draws and advances from a home equity line of credit) are not permitted to be used to purchase, trade, or carry eligible margin stock; repay margin debt that was used to purchase, trade, or carry margin stock; or to make payments on any amounts owed under the note, loan agreement, or loan security agreement; and cannot be deposited into a Morgan Stanley Smith Barney LLC or other brokerage account.</a:t>
            </a:r>
          </a:p>
          <a:p>
            <a:pPr>
              <a:lnSpc>
                <a:spcPct val="110000"/>
              </a:lnSpc>
              <a:spcBef>
                <a:spcPts val="600"/>
              </a:spcBef>
            </a:pPr>
            <a:r>
              <a:rPr lang="en-US" sz="800" dirty="0"/>
              <a:t>Tailored Lending is a loan/line of credit product offered by Morgan Stanley Private Bank, National Association, an affiliate of Morgan Stanley Smith Barney LLC. A Tailored Lending credit facility may be a committed or demand loan/line of credit. All Tailored Lending loans/lines of credit are subject to the underwriting standards and independent approval of Morgan Stanley Private Bank, National Association. Tailored Lending loans/lines of credit may not be available in all locations. Rates, terms, and programs are subject to change without notice. Other restrictions may apply. The information contained herein should not be construed as a commitment to lend. Morgan Stanley Private Bank, National Association is a Member FDIC that is primarily regulated by the Office of the Comptroller of the Currency. </a:t>
            </a:r>
            <a:r>
              <a:rPr lang="en-US" sz="800" b="1" dirty="0"/>
              <a:t>The proceeds from a Tailored Lending loan/line of credit (including draws and other advances) may not be used to purchase, trade, or carry margin stock; repay margin debt that was used to purchase, trade, or carry margin stock; and cannot be deposited into a Morgan Stanley Smith Barney LLC or other brokerage account.</a:t>
            </a:r>
          </a:p>
          <a:p>
            <a:pPr>
              <a:lnSpc>
                <a:spcPct val="110000"/>
              </a:lnSpc>
              <a:spcBef>
                <a:spcPts val="600"/>
              </a:spcBef>
            </a:pPr>
            <a:r>
              <a:rPr lang="en-US" sz="800" b="1" dirty="0"/>
              <a:t>Securities based loans are provided by Morgan Stanley Smith Barney LLC, Morgan Stanley Private Bank, National Association or Morgan Stanley Bank, N.A, as applicable</a:t>
            </a:r>
            <a:r>
              <a:rPr lang="en-US" sz="800" dirty="0"/>
              <a:t>.</a:t>
            </a:r>
          </a:p>
          <a:p>
            <a:pPr>
              <a:lnSpc>
                <a:spcPct val="110000"/>
              </a:lnSpc>
              <a:spcBef>
                <a:spcPts val="600"/>
              </a:spcBef>
            </a:pPr>
            <a:r>
              <a:rPr lang="en-US" sz="800" b="1" dirty="0"/>
              <a:t>Important Risk Information for Securities Based Lending</a:t>
            </a:r>
            <a:r>
              <a:rPr lang="en-US" sz="800" dirty="0"/>
              <a:t>: You need to understand that: (1) Sufficient collateral must be maintained to support your loan(s) and to take future advances; (2) You may have to deposit additional cash or eligible securities on short notice; (3) Some or all of your securities may be sold without prior notice in order to maintain account equity at required maintenance levels. You will not be entitled to choose the securities that will be sold. These actions may interrupt your long-term investment strategy and may result in adverse tax consequences or in additional fees being assessed; (4) Morgan Stanley Bank, N.A., Morgan Stanley Private Bank, National Association or Morgan Stanley Smith Barney LLC (collectively referred to as “Morgan Stanley”) reserves the right not to fund any advance request due to insufficient collateral or for any other reason except for any portion of a securities based loan that is identified as a committed facility; (5) Morgan Stanley reserves the right to increase your collateral maintenance requirements at any time without notice; and (6) Morgan Stanley reserves the right to call securities based loans at any time and for any reason.</a:t>
            </a:r>
          </a:p>
        </p:txBody>
      </p:sp>
      <p:pic>
        <p:nvPicPr>
          <p:cNvPr id="6" name="Picture 5">
            <a:extLst>
              <a:ext uri="{FF2B5EF4-FFF2-40B4-BE49-F238E27FC236}">
                <a16:creationId xmlns="" xmlns:a16="http://schemas.microsoft.com/office/drawing/2014/main" id="{289AA0B2-F6F4-43E2-A1FF-885CDD504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spTree>
    <p:extLst>
      <p:ext uri="{BB962C8B-B14F-4D97-AF65-F5344CB8AC3E}">
        <p14:creationId xmlns:p14="http://schemas.microsoft.com/office/powerpoint/2010/main" val="1788631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5658CB5-D865-4F44-9BC5-4F4234DC2C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57487" y="5798986"/>
            <a:ext cx="429313" cy="464820"/>
          </a:xfrm>
          <a:prstGeom prst="rect">
            <a:avLst/>
          </a:prstGeom>
          <a:noFill/>
          <a:ln>
            <a:noFill/>
          </a:ln>
        </p:spPr>
      </p:pic>
      <p:sp>
        <p:nvSpPr>
          <p:cNvPr id="5" name="Title 2">
            <a:extLst>
              <a:ext uri="{FF2B5EF4-FFF2-40B4-BE49-F238E27FC236}">
                <a16:creationId xmlns="" xmlns:a16="http://schemas.microsoft.com/office/drawing/2014/main" id="{0EDC08D4-5858-4106-AE98-4D3F5C59ACB0}"/>
              </a:ext>
            </a:extLst>
          </p:cNvPr>
          <p:cNvSpPr txBox="1">
            <a:spLocks/>
          </p:cNvSpPr>
          <p:nvPr/>
        </p:nvSpPr>
        <p:spPr>
          <a:xfrm>
            <a:off x="457200" y="731520"/>
            <a:ext cx="8220456" cy="307777"/>
          </a:xfrm>
          <a:prstGeom prst="rect">
            <a:avLst/>
          </a:prstGeom>
        </p:spPr>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9600" dirty="0">
                <a:solidFill>
                  <a:schemeClr val="accent1"/>
                </a:solidFill>
              </a:rPr>
              <a:t>Disclosures (Cont’d)</a:t>
            </a:r>
            <a:r>
              <a:rPr lang="en-US" dirty="0"/>
              <a:t>	</a:t>
            </a:r>
          </a:p>
        </p:txBody>
      </p:sp>
      <p:sp>
        <p:nvSpPr>
          <p:cNvPr id="6" name="Content Placeholder 1">
            <a:extLst>
              <a:ext uri="{FF2B5EF4-FFF2-40B4-BE49-F238E27FC236}">
                <a16:creationId xmlns="" xmlns:a16="http://schemas.microsoft.com/office/drawing/2014/main" id="{7B136844-1FE3-4445-92A8-CB77545FA7DE}"/>
              </a:ext>
            </a:extLst>
          </p:cNvPr>
          <p:cNvSpPr txBox="1">
            <a:spLocks/>
          </p:cNvSpPr>
          <p:nvPr/>
        </p:nvSpPr>
        <p:spPr>
          <a:xfrm>
            <a:off x="685800" y="1253331"/>
            <a:ext cx="7382253" cy="4351338"/>
          </a:xfrm>
          <a:prstGeom prst="rect">
            <a:avLst/>
          </a:prstGeom>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95000"/>
              </a:lnSpc>
              <a:spcBef>
                <a:spcPts val="300"/>
              </a:spcBef>
            </a:pPr>
            <a:r>
              <a:rPr lang="en-US" sz="3600" dirty="0"/>
              <a:t>The Morgan Stanley Credit Card from American Express or the Platinum Card® from American Express exclusively for Morgan Stanley is only available for clients who have an eligible Morgan Stanley Smith Barney LLC brokerage account (“eligible account”). Eligible account means a Morgan Stanley Smith Barney LLC brokerage account held in your name or in the name of a revocable trust where the client is the grantor and trustee, except for the following accounts: Charitable Remainder Annuity Trusts, Charitable Remainder Unitrusts, irrevocable trusts and employer-sponsored accounts. Eligibility is subject to change. American Express may cancel your Card Account and participation in this program, if you do not maintain an eligible account. Morgan Stanley Smith Barney LLC may compensate your Financial Advisor and other employees in connection with your acquisition or use of either the Morgan Stanley Credit Card from American Express or the Platinum Card® from American Express exclusively for Morgan Stanley. </a:t>
            </a:r>
          </a:p>
          <a:p>
            <a:pPr>
              <a:lnSpc>
                <a:spcPct val="95000"/>
              </a:lnSpc>
              <a:spcBef>
                <a:spcPts val="300"/>
              </a:spcBef>
            </a:pPr>
            <a:r>
              <a:rPr lang="en-US" sz="3600" dirty="0"/>
              <a:t>The Morgan Stanley Cards from American Express are issued by American Express Bank, FSB, not Morgan Stanley Smith Barney LLC. Services and rewards for the Cards are provided by Morgan Stanley Smith Barney LLC, American Express or other third parties. Restrictions and other limitations apply. See the terms and conditions for the Cards for details. Clients are urged to review fully before applying.</a:t>
            </a:r>
          </a:p>
          <a:p>
            <a:pPr>
              <a:lnSpc>
                <a:spcPct val="95000"/>
              </a:lnSpc>
              <a:spcBef>
                <a:spcPts val="300"/>
              </a:spcBef>
            </a:pPr>
            <a:r>
              <a:rPr lang="en-US" sz="3600" dirty="0"/>
              <a:t>The lending products referenced are separate and distinct, and are not connected in any way. The ability to qualify for one product is not connected to an individual’s eligibility for another.</a:t>
            </a:r>
          </a:p>
          <a:p>
            <a:pPr>
              <a:lnSpc>
                <a:spcPct val="95000"/>
              </a:lnSpc>
              <a:spcBef>
                <a:spcPts val="300"/>
              </a:spcBef>
            </a:pPr>
            <a:r>
              <a:rPr lang="en-US" sz="3600" dirty="0"/>
              <a:t>The Morgan Stanley Debit Card is currently issued by UMB Bank, N.A., pursuant to a license from MasterCard International Incorporated. MasterCard and Maestro are registered trademarks of MasterCard International Incorporated. The third-party trademarks and service marks contained herein are the property of their respective owners. </a:t>
            </a:r>
          </a:p>
          <a:p>
            <a:pPr>
              <a:lnSpc>
                <a:spcPct val="95000"/>
              </a:lnSpc>
              <a:spcBef>
                <a:spcPts val="300"/>
              </a:spcBef>
            </a:pPr>
            <a:r>
              <a:rPr lang="en-US" sz="3600" dirty="0"/>
              <a:t>Reserved clients are eligible for unlimited ATM fee rebates and Non-Reserved clients are eligible for up to $200 in ATM fee rebates per calendar year. The $200 per calendar year cap does not apply to Premier Cash Management Accounts.</a:t>
            </a:r>
          </a:p>
          <a:p>
            <a:pPr>
              <a:lnSpc>
                <a:spcPct val="95000"/>
              </a:lnSpc>
              <a:spcBef>
                <a:spcPts val="300"/>
              </a:spcBef>
            </a:pPr>
            <a:r>
              <a:rPr lang="en-US" sz="3600" dirty="0"/>
              <a:t>The Morgan Stanley Mobile App is currently available for iPhone® and iPad® from the App StoreSM and AndroidTM on Google PlayTM. Standard messaging and data rates from your provider may apply.</a:t>
            </a:r>
          </a:p>
          <a:p>
            <a:pPr>
              <a:lnSpc>
                <a:spcPct val="95000"/>
              </a:lnSpc>
              <a:spcBef>
                <a:spcPts val="300"/>
              </a:spcBef>
            </a:pPr>
            <a:r>
              <a:rPr lang="en-US" sz="3600" dirty="0"/>
              <a:t>Premier Cash Management is an incentive program that recognizes and rewards clients for choosing Morgan Stanley for their everyday cash management needs.  Clients must meet certain criteria in order to qualify for the Premier Cash Management program, and Morgan Stanley Smith Barney LLC reserves the right to change or terminate the program at any time and without notice.  Where appropriate, Morgan Stanley Smith Barney LLC has entered into arrangements with affiliated and non-affiliated parties to assist in offering certain products and services related to Premier Cash Management.  Please refer to the Premier Cash Management Terms and Conditions for further details.</a:t>
            </a:r>
          </a:p>
          <a:p>
            <a:pPr>
              <a:lnSpc>
                <a:spcPct val="95000"/>
              </a:lnSpc>
              <a:spcBef>
                <a:spcPts val="300"/>
              </a:spcBef>
            </a:pPr>
            <a:r>
              <a:rPr lang="en-US" sz="3600" dirty="0"/>
              <a:t>Send Money with Zelle is available on the Morgan Stanley Mobile App for iPhone and Android. Enrollment is required and dollar and frequency limits may apply. Domestic fund transfers must be made from an eligible account at Morgan Stanley Smith Barney LLC (Morgan Stanley) to a US-based account at another financial institution. Morgan Stanley maintains arrangements with JP Morgan Chase Bank, N.A. and UMB Bank, N.A. as NACHA-participating depository financial institutions for the processing of transfers on Zelle. Data connection required, and message and data rates may apply, including those from your communications service provider. See the Morgan Stanley Send Money with Zelle terms for details. Zelle and the Zelle related marks are wholly owned by Early Warning Services, LLC and are used herein under license. Morgan Stanley is not affiliated with Zelle.  Zelle is available to U.S. bank account holders only. Transactions typically occur within minutes.</a:t>
            </a:r>
          </a:p>
          <a:p>
            <a:pPr>
              <a:lnSpc>
                <a:spcPct val="95000"/>
              </a:lnSpc>
              <a:spcBef>
                <a:spcPts val="300"/>
              </a:spcBef>
            </a:pPr>
            <a:r>
              <a:rPr lang="en-US" sz="3600" dirty="0"/>
              <a:t>To understand the differences between brokerage and advisory relationships, you should consult your Financial Advisor, or review our Understanding Your Brokerage and Investment Advisory Relationships brochure available at </a:t>
            </a:r>
            <a:r>
              <a:rPr lang="en-US" sz="3600" dirty="0">
                <a:hlinkClick r:id="rId4"/>
              </a:rPr>
              <a:t>http://www.morganstanley.com/ourcommitment/</a:t>
            </a:r>
            <a:r>
              <a:rPr lang="en-US" sz="3600" dirty="0"/>
              <a:t> </a:t>
            </a:r>
          </a:p>
          <a:p>
            <a:pPr>
              <a:lnSpc>
                <a:spcPct val="95000"/>
              </a:lnSpc>
              <a:spcBef>
                <a:spcPts val="300"/>
              </a:spcBef>
            </a:pPr>
            <a:r>
              <a:rPr lang="en-US" sz="3600" dirty="0"/>
              <a:t>Insurance products are offered in conjunction with Morgan Stanley Smith Barney LLC’s licensed insurance agency affiliates.</a:t>
            </a:r>
          </a:p>
          <a:p>
            <a:pPr>
              <a:lnSpc>
                <a:spcPct val="95000"/>
              </a:lnSpc>
              <a:spcBef>
                <a:spcPts val="300"/>
              </a:spcBef>
            </a:pPr>
            <a:r>
              <a:rPr lang="en-US" sz="3600" dirty="0"/>
              <a:t>Morgan Stanley Smith Barney LLC does not accept appointments nor will it act as a trustee but it will provide access to trust services through an appropriate third-party corporate trustee.</a:t>
            </a:r>
          </a:p>
          <a:p>
            <a:pPr>
              <a:lnSpc>
                <a:spcPct val="95000"/>
              </a:lnSpc>
              <a:spcBef>
                <a:spcPts val="300"/>
              </a:spcBef>
            </a:pPr>
            <a:r>
              <a:rPr lang="en-US" sz="3600" dirty="0"/>
              <a:t>Although they may be admitted attorneys, planning directors and other wealth planning center personnel holding legal degrees are acting purely in a non-representative capacity.  Neither they nor Morgan Stanley provide tax or legal advice to clients or to Morgan Stanley.</a:t>
            </a:r>
          </a:p>
          <a:p>
            <a:pPr>
              <a:lnSpc>
                <a:spcPct val="95000"/>
              </a:lnSpc>
              <a:spcBef>
                <a:spcPts val="300"/>
              </a:spcBef>
            </a:pPr>
            <a:r>
              <a:rPr lang="en-US" sz="3600" dirty="0"/>
              <a:t>The Morgan Stanley Global Impact Funding Trust, Inc. (“MS GIFT, Inc.”) is an organization described in Section 501(c) (3) of the Internal Revenue Code of 1986, as amended. MS Global Impact Funding Trust (“MS GIFT”) is a donor-advised fund. Morgan Stanley Smith Barney LLC provides investment management and administrative services to MS GIFT</a:t>
            </a:r>
            <a:r>
              <a:rPr lang="en-US" dirty="0"/>
              <a:t>.</a:t>
            </a:r>
          </a:p>
        </p:txBody>
      </p:sp>
      <p:sp>
        <p:nvSpPr>
          <p:cNvPr id="7" name="TextBox 6">
            <a:extLst>
              <a:ext uri="{FF2B5EF4-FFF2-40B4-BE49-F238E27FC236}">
                <a16:creationId xmlns="" xmlns:a16="http://schemas.microsoft.com/office/drawing/2014/main" id="{132E0FDE-D98B-49B5-AA7E-3C27B54034EA}"/>
              </a:ext>
            </a:extLst>
          </p:cNvPr>
          <p:cNvSpPr txBox="1"/>
          <p:nvPr/>
        </p:nvSpPr>
        <p:spPr>
          <a:xfrm>
            <a:off x="685800" y="6176963"/>
            <a:ext cx="8396850" cy="230832"/>
          </a:xfrm>
          <a:prstGeom prst="rect">
            <a:avLst/>
          </a:prstGeom>
          <a:noFill/>
        </p:spPr>
        <p:txBody>
          <a:bodyPr wrap="none" rtlCol="0">
            <a:spAutoFit/>
          </a:bodyPr>
          <a:lstStyle/>
          <a:p>
            <a:r>
              <a:rPr lang="en-US" sz="900" dirty="0"/>
              <a:t>© 2018 Morgan Stanley Smith Barney, LLC Member SIPC						CRC 203402 9/18 </a:t>
            </a:r>
          </a:p>
        </p:txBody>
      </p:sp>
      <p:pic>
        <p:nvPicPr>
          <p:cNvPr id="8" name="Picture 7">
            <a:extLst>
              <a:ext uri="{FF2B5EF4-FFF2-40B4-BE49-F238E27FC236}">
                <a16:creationId xmlns="" xmlns:a16="http://schemas.microsoft.com/office/drawing/2014/main" id="{CCC5EBEC-EC44-4667-B647-DB4BB32EF9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spTree>
    <p:extLst>
      <p:ext uri="{BB962C8B-B14F-4D97-AF65-F5344CB8AC3E}">
        <p14:creationId xmlns:p14="http://schemas.microsoft.com/office/powerpoint/2010/main" val="410221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Behavioral Finance</a:t>
            </a:r>
          </a:p>
        </p:txBody>
      </p:sp>
      <p:sp>
        <p:nvSpPr>
          <p:cNvPr id="3" name="Content Placeholder 2"/>
          <p:cNvSpPr>
            <a:spLocks noGrp="1"/>
          </p:cNvSpPr>
          <p:nvPr>
            <p:ph idx="1"/>
          </p:nvPr>
        </p:nvSpPr>
        <p:spPr/>
        <p:txBody>
          <a:bodyPr/>
          <a:lstStyle/>
          <a:p>
            <a:r>
              <a:rPr lang="en-US" dirty="0"/>
              <a:t>Cab drivers stop driving after they reach a certain level of income.</a:t>
            </a:r>
          </a:p>
          <a:p>
            <a:r>
              <a:rPr lang="en-US" dirty="0"/>
              <a:t>On rainy days, drivers reach goal quickly &amp; quit early</a:t>
            </a:r>
          </a:p>
          <a:p>
            <a:r>
              <a:rPr lang="en-US" dirty="0"/>
              <a:t>On slow days, it takes longer</a:t>
            </a:r>
          </a:p>
          <a:p>
            <a:endParaRPr lang="en-US" dirty="0"/>
          </a:p>
          <a:p>
            <a:r>
              <a:rPr lang="en-US" dirty="0"/>
              <a:t>Why do they choose to work less when it is easy and work longer hours when it is more difficult? Is this rational? </a:t>
            </a:r>
          </a:p>
        </p:txBody>
      </p:sp>
      <p:pic>
        <p:nvPicPr>
          <p:cNvPr id="7" name="Picture 6">
            <a:extLst>
              <a:ext uri="{FF2B5EF4-FFF2-40B4-BE49-F238E27FC236}">
                <a16:creationId xmlns="" xmlns:a16="http://schemas.microsoft.com/office/drawing/2014/main" id="{BDF263B3-F68A-4090-85A9-3C50A142B2AA}"/>
              </a:ext>
            </a:extLst>
          </p:cNvPr>
          <p:cNvPicPr>
            <a:picLocks noChangeAspect="1"/>
          </p:cNvPicPr>
          <p:nvPr/>
        </p:nvPicPr>
        <p:blipFill>
          <a:blip r:embed="rId3"/>
          <a:stretch>
            <a:fillRect/>
          </a:stretch>
        </p:blipFill>
        <p:spPr>
          <a:xfrm>
            <a:off x="1752600" y="3996400"/>
            <a:ext cx="5050501" cy="2971408"/>
          </a:xfrm>
          <a:prstGeom prst="rect">
            <a:avLst/>
          </a:prstGeom>
        </p:spPr>
      </p:pic>
      <p:sp>
        <p:nvSpPr>
          <p:cNvPr id="5" name="TextBox 4">
            <a:extLst>
              <a:ext uri="{FF2B5EF4-FFF2-40B4-BE49-F238E27FC236}">
                <a16:creationId xmlns="" xmlns:a16="http://schemas.microsoft.com/office/drawing/2014/main" id="{1E361A0E-F94E-4BDE-B41D-35681AABECD2}"/>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0FFA6C74-CBD5-4E50-9065-25097B879B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cxnSp>
        <p:nvCxnSpPr>
          <p:cNvPr id="4" name="Straight Connector 3">
            <a:extLst>
              <a:ext uri="{FF2B5EF4-FFF2-40B4-BE49-F238E27FC236}">
                <a16:creationId xmlns="" xmlns:a16="http://schemas.microsoft.com/office/drawing/2014/main" id="{6143BEA8-9547-45AD-ACBF-BDAA2EDC942A}"/>
              </a:ext>
            </a:extLst>
          </p:cNvPr>
          <p:cNvCxnSpPr>
            <a:cxnSpLocks/>
          </p:cNvCxnSpPr>
          <p:nvPr/>
        </p:nvCxnSpPr>
        <p:spPr>
          <a:xfrm>
            <a:off x="37707" y="6492874"/>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910D5F2A-0F05-46F5-A780-658E75EEF369}"/>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259361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solidFill>
              </a:rPr>
              <a:t>Behavioral Finance</a:t>
            </a:r>
          </a:p>
        </p:txBody>
      </p:sp>
      <p:sp>
        <p:nvSpPr>
          <p:cNvPr id="3" name="Content Placeholder 2"/>
          <p:cNvSpPr>
            <a:spLocks noGrp="1"/>
          </p:cNvSpPr>
          <p:nvPr>
            <p:ph idx="1"/>
          </p:nvPr>
        </p:nvSpPr>
        <p:spPr/>
        <p:txBody>
          <a:bodyPr>
            <a:normAutofit/>
          </a:bodyPr>
          <a:lstStyle/>
          <a:p>
            <a:r>
              <a:rPr lang="en-US" dirty="0"/>
              <a:t>Supposedly irrelevant factors are in fact highly relevant in predicting behavior – Tversky &amp; Kahneman 1974. </a:t>
            </a:r>
          </a:p>
          <a:p>
            <a:endParaRPr lang="en-US" dirty="0"/>
          </a:p>
          <a:p>
            <a:r>
              <a:rPr lang="en-US" dirty="0"/>
              <a:t>Liberal Paternalism </a:t>
            </a:r>
          </a:p>
          <a:p>
            <a:endParaRPr lang="en-US" dirty="0"/>
          </a:p>
          <a:p>
            <a:endParaRPr lang="en-US" dirty="0"/>
          </a:p>
        </p:txBody>
      </p:sp>
      <p:cxnSp>
        <p:nvCxnSpPr>
          <p:cNvPr id="4" name="Straight Connector 3">
            <a:extLst>
              <a:ext uri="{FF2B5EF4-FFF2-40B4-BE49-F238E27FC236}">
                <a16:creationId xmlns="" xmlns:a16="http://schemas.microsoft.com/office/drawing/2014/main" id="{27F5366B-879B-4D68-81E8-29A18A89C4A8}"/>
              </a:ext>
            </a:extLst>
          </p:cNvPr>
          <p:cNvCxnSpPr>
            <a:cxnSpLocks/>
          </p:cNvCxnSpPr>
          <p:nvPr/>
        </p:nvCxnSpPr>
        <p:spPr>
          <a:xfrm>
            <a:off x="37707" y="6481483"/>
            <a:ext cx="910629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C396F93B-C99F-49C8-B675-2392AFAA2C06}"/>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EB403094-D2A6-420E-91F7-152991334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8" name="Picture 7">
            <a:extLst>
              <a:ext uri="{FF2B5EF4-FFF2-40B4-BE49-F238E27FC236}">
                <a16:creationId xmlns="" xmlns:a16="http://schemas.microsoft.com/office/drawing/2014/main" id="{5C12FE4A-CFE1-47FF-9B67-45C4BE720BF4}"/>
              </a:ext>
            </a:extLst>
          </p:cNvPr>
          <p:cNvPicPr>
            <a:picLocks noChangeAspect="1"/>
          </p:cNvPicPr>
          <p:nvPr/>
        </p:nvPicPr>
        <p:blipFill>
          <a:blip r:embed="rId4"/>
          <a:stretch>
            <a:fillRect/>
          </a:stretch>
        </p:blipFill>
        <p:spPr>
          <a:xfrm>
            <a:off x="2352190" y="3831346"/>
            <a:ext cx="4029075" cy="2345617"/>
          </a:xfrm>
          <a:prstGeom prst="rect">
            <a:avLst/>
          </a:prstGeom>
        </p:spPr>
      </p:pic>
      <p:pic>
        <p:nvPicPr>
          <p:cNvPr id="9" name="Picture 8">
            <a:extLst>
              <a:ext uri="{FF2B5EF4-FFF2-40B4-BE49-F238E27FC236}">
                <a16:creationId xmlns="" xmlns:a16="http://schemas.microsoft.com/office/drawing/2014/main" id="{3E837A50-A97C-45F8-9035-EA0CD615F6DB}"/>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98412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Topics for Discussion</a:t>
            </a:r>
          </a:p>
        </p:txBody>
      </p:sp>
      <p:sp>
        <p:nvSpPr>
          <p:cNvPr id="3" name="Content Placeholder 2"/>
          <p:cNvSpPr>
            <a:spLocks noGrp="1"/>
          </p:cNvSpPr>
          <p:nvPr>
            <p:ph idx="1"/>
          </p:nvPr>
        </p:nvSpPr>
        <p:spPr>
          <a:xfrm>
            <a:off x="1143000" y="1524000"/>
            <a:ext cx="8229600" cy="4525963"/>
          </a:xfrm>
        </p:spPr>
        <p:txBody>
          <a:bodyPr/>
          <a:lstStyle/>
          <a:p>
            <a:endParaRPr lang="en-US" dirty="0"/>
          </a:p>
          <a:p>
            <a:r>
              <a:rPr lang="en-US" sz="2800" dirty="0"/>
              <a:t>Foundations of Behavioral Finance</a:t>
            </a:r>
          </a:p>
          <a:p>
            <a:r>
              <a:rPr lang="en-US" sz="2800" dirty="0"/>
              <a:t>Heuristics/Biases</a:t>
            </a:r>
          </a:p>
          <a:p>
            <a:r>
              <a:rPr lang="en-US" sz="2800" dirty="0"/>
              <a:t>What does this have to do with investing</a:t>
            </a:r>
          </a:p>
          <a:p>
            <a:r>
              <a:rPr lang="en-US" sz="2800" dirty="0"/>
              <a:t>Lessons  for Practitioners</a:t>
            </a:r>
          </a:p>
        </p:txBody>
      </p:sp>
      <p:cxnSp>
        <p:nvCxnSpPr>
          <p:cNvPr id="4" name="Straight Connector 3">
            <a:extLst>
              <a:ext uri="{FF2B5EF4-FFF2-40B4-BE49-F238E27FC236}">
                <a16:creationId xmlns="" xmlns:a16="http://schemas.microsoft.com/office/drawing/2014/main" id="{CBC3850D-86EA-40B3-98BD-9B7C0033B2AE}"/>
              </a:ext>
            </a:extLst>
          </p:cNvPr>
          <p:cNvCxnSpPr>
            <a:cxnSpLocks/>
          </p:cNvCxnSpPr>
          <p:nvPr/>
        </p:nvCxnSpPr>
        <p:spPr>
          <a:xfrm>
            <a:off x="75414" y="6400800"/>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0915C37F-D064-4F0E-9313-0F325071697F}"/>
              </a:ext>
            </a:extLst>
          </p:cNvPr>
          <p:cNvSpPr txBox="1"/>
          <p:nvPr/>
        </p:nvSpPr>
        <p:spPr>
          <a:xfrm>
            <a:off x="628650" y="6437616"/>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A863E727-7C85-4451-BBE9-DE8963E143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sp>
        <p:nvSpPr>
          <p:cNvPr id="7" name="Content Placeholder 2">
            <a:extLst>
              <a:ext uri="{FF2B5EF4-FFF2-40B4-BE49-F238E27FC236}">
                <a16:creationId xmlns="" xmlns:a16="http://schemas.microsoft.com/office/drawing/2014/main" id="{4CE608F1-750F-4BFF-9BDC-A95166CD9C78}"/>
              </a:ext>
            </a:extLst>
          </p:cNvPr>
          <p:cNvSpPr txBox="1">
            <a:spLocks/>
          </p:cNvSpPr>
          <p:nvPr/>
        </p:nvSpPr>
        <p:spPr>
          <a:xfrm>
            <a:off x="628650" y="4049713"/>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9" name="Rectangle 8">
            <a:extLst>
              <a:ext uri="{FF2B5EF4-FFF2-40B4-BE49-F238E27FC236}">
                <a16:creationId xmlns="" xmlns:a16="http://schemas.microsoft.com/office/drawing/2014/main" id="{1EFEF08C-C145-4A75-9ED9-541B8C12B8EF}"/>
              </a:ext>
            </a:extLst>
          </p:cNvPr>
          <p:cNvSpPr/>
          <p:nvPr/>
        </p:nvSpPr>
        <p:spPr>
          <a:xfrm>
            <a:off x="6172200" y="4648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 xmlns:a16="http://schemas.microsoft.com/office/drawing/2014/main" id="{3AB99344-9680-4B6A-B1EE-E4E15004E0FC}"/>
              </a:ext>
            </a:extLst>
          </p:cNvPr>
          <p:cNvSpPr/>
          <p:nvPr/>
        </p:nvSpPr>
        <p:spPr>
          <a:xfrm>
            <a:off x="6705076" y="3452914"/>
            <a:ext cx="1524000" cy="14478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 xmlns:a16="http://schemas.microsoft.com/office/drawing/2014/main" id="{8AE769F9-EE05-44FC-BF34-F12DEE033112}"/>
              </a:ext>
            </a:extLst>
          </p:cNvPr>
          <p:cNvSpPr txBox="1"/>
          <p:nvPr/>
        </p:nvSpPr>
        <p:spPr>
          <a:xfrm>
            <a:off x="6881306" y="3821240"/>
            <a:ext cx="1171539" cy="369332"/>
          </a:xfrm>
          <a:prstGeom prst="rect">
            <a:avLst/>
          </a:prstGeom>
          <a:noFill/>
        </p:spPr>
        <p:txBody>
          <a:bodyPr wrap="none" rtlCol="0">
            <a:spAutoFit/>
          </a:bodyPr>
          <a:lstStyle/>
          <a:p>
            <a:r>
              <a:rPr lang="en-US" dirty="0"/>
              <a:t>Behavioral</a:t>
            </a:r>
          </a:p>
        </p:txBody>
      </p:sp>
      <p:sp>
        <p:nvSpPr>
          <p:cNvPr id="14" name="Oval 13">
            <a:extLst>
              <a:ext uri="{FF2B5EF4-FFF2-40B4-BE49-F238E27FC236}">
                <a16:creationId xmlns="" xmlns:a16="http://schemas.microsoft.com/office/drawing/2014/main" id="{7DF2D75A-7C67-45CA-87FC-B6F4EA9BF31C}"/>
              </a:ext>
            </a:extLst>
          </p:cNvPr>
          <p:cNvSpPr/>
          <p:nvPr/>
        </p:nvSpPr>
        <p:spPr>
          <a:xfrm>
            <a:off x="6269919" y="4220004"/>
            <a:ext cx="1557162" cy="1463625"/>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 xmlns:a16="http://schemas.microsoft.com/office/drawing/2014/main" id="{0E24657A-0BCE-43FE-A307-36426EFA2528}"/>
              </a:ext>
            </a:extLst>
          </p:cNvPr>
          <p:cNvSpPr txBox="1"/>
          <p:nvPr/>
        </p:nvSpPr>
        <p:spPr>
          <a:xfrm>
            <a:off x="6217107" y="4878428"/>
            <a:ext cx="1219200" cy="369332"/>
          </a:xfrm>
          <a:prstGeom prst="rect">
            <a:avLst/>
          </a:prstGeom>
          <a:noFill/>
        </p:spPr>
        <p:txBody>
          <a:bodyPr wrap="square" rtlCol="0">
            <a:spAutoFit/>
          </a:bodyPr>
          <a:lstStyle/>
          <a:p>
            <a:r>
              <a:rPr lang="en-US" dirty="0"/>
              <a:t>Emotional</a:t>
            </a:r>
          </a:p>
        </p:txBody>
      </p:sp>
      <p:sp>
        <p:nvSpPr>
          <p:cNvPr id="17" name="Oval 16">
            <a:extLst>
              <a:ext uri="{FF2B5EF4-FFF2-40B4-BE49-F238E27FC236}">
                <a16:creationId xmlns="" xmlns:a16="http://schemas.microsoft.com/office/drawing/2014/main" id="{E2471ED5-C03F-4363-8861-B6E191D1CA8B}"/>
              </a:ext>
            </a:extLst>
          </p:cNvPr>
          <p:cNvSpPr/>
          <p:nvPr/>
        </p:nvSpPr>
        <p:spPr>
          <a:xfrm>
            <a:off x="7305675" y="4277403"/>
            <a:ext cx="1524000" cy="1447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 xmlns:a16="http://schemas.microsoft.com/office/drawing/2014/main" id="{DBA3A660-ACED-4874-B7DA-69DEC6C58FCC}"/>
              </a:ext>
            </a:extLst>
          </p:cNvPr>
          <p:cNvSpPr txBox="1"/>
          <p:nvPr/>
        </p:nvSpPr>
        <p:spPr>
          <a:xfrm>
            <a:off x="7821619" y="4742191"/>
            <a:ext cx="1060868" cy="369332"/>
          </a:xfrm>
          <a:prstGeom prst="rect">
            <a:avLst/>
          </a:prstGeom>
          <a:noFill/>
        </p:spPr>
        <p:txBody>
          <a:bodyPr wrap="none" rtlCol="0">
            <a:spAutoFit/>
          </a:bodyPr>
          <a:lstStyle/>
          <a:p>
            <a:r>
              <a:rPr lang="en-US" dirty="0"/>
              <a:t>Cognitive</a:t>
            </a:r>
          </a:p>
        </p:txBody>
      </p:sp>
      <p:pic>
        <p:nvPicPr>
          <p:cNvPr id="15" name="Picture 14">
            <a:extLst>
              <a:ext uri="{FF2B5EF4-FFF2-40B4-BE49-F238E27FC236}">
                <a16:creationId xmlns="" xmlns:a16="http://schemas.microsoft.com/office/drawing/2014/main" id="{1CEC895D-7524-4E40-A253-14A53A044B95}"/>
              </a:ext>
            </a:extLst>
          </p:cNvPr>
          <p:cNvPicPr>
            <a:picLocks noChangeAspect="1"/>
          </p:cNvPicPr>
          <p:nvPr/>
        </p:nvPicPr>
        <p:blipFill>
          <a:blip r:embed="rId4"/>
          <a:stretch>
            <a:fillRect/>
          </a:stretch>
        </p:blipFill>
        <p:spPr>
          <a:xfrm>
            <a:off x="7876236" y="276965"/>
            <a:ext cx="952500" cy="866775"/>
          </a:xfrm>
          <a:prstGeom prst="rect">
            <a:avLst/>
          </a:prstGeom>
        </p:spPr>
      </p:pic>
    </p:spTree>
    <p:extLst>
      <p:ext uri="{BB962C8B-B14F-4D97-AF65-F5344CB8AC3E}">
        <p14:creationId xmlns:p14="http://schemas.microsoft.com/office/powerpoint/2010/main" val="421879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Traditional Finance </a:t>
            </a:r>
          </a:p>
        </p:txBody>
      </p:sp>
      <p:sp>
        <p:nvSpPr>
          <p:cNvPr id="3" name="Content Placeholder 2"/>
          <p:cNvSpPr>
            <a:spLocks noGrp="1"/>
          </p:cNvSpPr>
          <p:nvPr>
            <p:ph idx="1"/>
          </p:nvPr>
        </p:nvSpPr>
        <p:spPr>
          <a:xfrm>
            <a:off x="342900" y="1970422"/>
            <a:ext cx="7886700" cy="4351338"/>
          </a:xfrm>
        </p:spPr>
        <p:txBody>
          <a:bodyPr/>
          <a:lstStyle/>
          <a:p>
            <a:endParaRPr lang="en-US" dirty="0"/>
          </a:p>
          <a:p>
            <a:endParaRPr lang="en-US" dirty="0"/>
          </a:p>
          <a:p>
            <a:r>
              <a:rPr lang="en-US" dirty="0"/>
              <a:t>Human Beings are Rational</a:t>
            </a:r>
          </a:p>
          <a:p>
            <a:pPr lvl="1"/>
            <a:r>
              <a:rPr lang="en-US" dirty="0"/>
              <a:t>Investors have all the information</a:t>
            </a:r>
          </a:p>
          <a:p>
            <a:r>
              <a:rPr lang="en-US" dirty="0"/>
              <a:t>Efficient Market Hypothesis </a:t>
            </a:r>
          </a:p>
          <a:p>
            <a:pPr lvl="1"/>
            <a:r>
              <a:rPr lang="en-US" dirty="0"/>
              <a:t>No trading advantage</a:t>
            </a:r>
          </a:p>
          <a:p>
            <a:pPr lvl="1"/>
            <a:r>
              <a:rPr lang="en-US" dirty="0"/>
              <a:t>No arbitrage</a:t>
            </a:r>
          </a:p>
          <a:p>
            <a:pPr lvl="1"/>
            <a:r>
              <a:rPr lang="en-US" dirty="0"/>
              <a:t>“The Price is Right”</a:t>
            </a:r>
          </a:p>
          <a:p>
            <a:pPr lvl="1"/>
            <a:r>
              <a:rPr lang="en-US" dirty="0"/>
              <a:t>CAPM – only risk is the correlation with the rest of the market (beta) </a:t>
            </a:r>
          </a:p>
          <a:p>
            <a:pPr lvl="1"/>
            <a:endParaRPr lang="en-US" dirty="0"/>
          </a:p>
          <a:p>
            <a:pPr lvl="1"/>
            <a:endParaRPr lang="en-US" dirty="0"/>
          </a:p>
        </p:txBody>
      </p:sp>
      <p:cxnSp>
        <p:nvCxnSpPr>
          <p:cNvPr id="4" name="Straight Connector 3">
            <a:extLst>
              <a:ext uri="{FF2B5EF4-FFF2-40B4-BE49-F238E27FC236}">
                <a16:creationId xmlns="" xmlns:a16="http://schemas.microsoft.com/office/drawing/2014/main" id="{E36D4F06-B644-4080-B412-9BE93343C2C2}"/>
              </a:ext>
            </a:extLst>
          </p:cNvPr>
          <p:cNvCxnSpPr>
            <a:cxnSpLocks/>
          </p:cNvCxnSpPr>
          <p:nvPr/>
        </p:nvCxnSpPr>
        <p:spPr>
          <a:xfrm>
            <a:off x="75414" y="6328777"/>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CC001754-0647-4130-B58E-7ECBE8134B0A}"/>
              </a:ext>
            </a:extLst>
          </p:cNvPr>
          <p:cNvSpPr txBox="1"/>
          <p:nvPr/>
        </p:nvSpPr>
        <p:spPr>
          <a:xfrm>
            <a:off x="628650" y="63655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59AE2F7A-2474-46C4-94BE-5BB8E0B2E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7" name="Picture 6">
            <a:extLst>
              <a:ext uri="{FF2B5EF4-FFF2-40B4-BE49-F238E27FC236}">
                <a16:creationId xmlns="" xmlns:a16="http://schemas.microsoft.com/office/drawing/2014/main" id="{45055A78-6545-4B8B-9B06-C6B6EE915D54}"/>
              </a:ext>
            </a:extLst>
          </p:cNvPr>
          <p:cNvPicPr>
            <a:picLocks noChangeAspect="1"/>
          </p:cNvPicPr>
          <p:nvPr/>
        </p:nvPicPr>
        <p:blipFill>
          <a:blip r:embed="rId4"/>
          <a:stretch>
            <a:fillRect/>
          </a:stretch>
        </p:blipFill>
        <p:spPr>
          <a:xfrm>
            <a:off x="4572000" y="1027907"/>
            <a:ext cx="3657600" cy="2687444"/>
          </a:xfrm>
          <a:prstGeom prst="rect">
            <a:avLst/>
          </a:prstGeom>
        </p:spPr>
      </p:pic>
      <p:pic>
        <p:nvPicPr>
          <p:cNvPr id="8" name="Picture 7">
            <a:extLst>
              <a:ext uri="{FF2B5EF4-FFF2-40B4-BE49-F238E27FC236}">
                <a16:creationId xmlns="" xmlns:a16="http://schemas.microsoft.com/office/drawing/2014/main" id="{36E11AB9-C7FD-4837-92E1-C5B63765D36D}"/>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28703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Behavioral Finance</a:t>
            </a:r>
          </a:p>
        </p:txBody>
      </p:sp>
      <p:sp>
        <p:nvSpPr>
          <p:cNvPr id="3" name="Content Placeholder 2"/>
          <p:cNvSpPr>
            <a:spLocks noGrp="1"/>
          </p:cNvSpPr>
          <p:nvPr>
            <p:ph idx="1"/>
          </p:nvPr>
        </p:nvSpPr>
        <p:spPr>
          <a:xfrm>
            <a:off x="457200" y="1690689"/>
            <a:ext cx="7886700" cy="4351338"/>
          </a:xfrm>
        </p:spPr>
        <p:txBody>
          <a:bodyPr/>
          <a:lstStyle/>
          <a:p>
            <a:r>
              <a:rPr lang="en-US" dirty="0"/>
              <a:t>Finance/economics with reality</a:t>
            </a:r>
          </a:p>
          <a:p>
            <a:r>
              <a:rPr lang="en-US" dirty="0"/>
              <a:t>Choice Architecture</a:t>
            </a:r>
          </a:p>
          <a:p>
            <a:r>
              <a:rPr lang="en-US" dirty="0"/>
              <a:t>Rational &amp; Irrational</a:t>
            </a:r>
          </a:p>
          <a:p>
            <a:r>
              <a:rPr lang="en-US" dirty="0"/>
              <a:t>Inefficient</a:t>
            </a:r>
          </a:p>
          <a:p>
            <a:pPr marL="0" indent="0">
              <a:buNone/>
            </a:pPr>
            <a:endParaRPr lang="en-US" dirty="0"/>
          </a:p>
        </p:txBody>
      </p:sp>
      <p:cxnSp>
        <p:nvCxnSpPr>
          <p:cNvPr id="4" name="Straight Connector 3">
            <a:extLst>
              <a:ext uri="{FF2B5EF4-FFF2-40B4-BE49-F238E27FC236}">
                <a16:creationId xmlns="" xmlns:a16="http://schemas.microsoft.com/office/drawing/2014/main" id="{170EBB43-E4A0-4AD5-AD43-CC1726D6EBA4}"/>
              </a:ext>
            </a:extLst>
          </p:cNvPr>
          <p:cNvCxnSpPr>
            <a:cxnSpLocks/>
          </p:cNvCxnSpPr>
          <p:nvPr/>
        </p:nvCxnSpPr>
        <p:spPr>
          <a:xfrm>
            <a:off x="227814" y="6481177"/>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0C7787C9-266E-433E-B890-EBBFE38D02BD}"/>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B3C28660-0F44-455C-9331-8196858BF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7" name="Picture 6">
            <a:extLst>
              <a:ext uri="{FF2B5EF4-FFF2-40B4-BE49-F238E27FC236}">
                <a16:creationId xmlns="" xmlns:a16="http://schemas.microsoft.com/office/drawing/2014/main" id="{9FB9EF2B-52E0-46C4-AE5B-630ACAF6B29F}"/>
              </a:ext>
            </a:extLst>
          </p:cNvPr>
          <p:cNvPicPr>
            <a:picLocks noChangeAspect="1"/>
          </p:cNvPicPr>
          <p:nvPr/>
        </p:nvPicPr>
        <p:blipFill>
          <a:blip r:embed="rId4"/>
          <a:stretch>
            <a:fillRect/>
          </a:stretch>
        </p:blipFill>
        <p:spPr>
          <a:xfrm>
            <a:off x="1426862" y="3546353"/>
            <a:ext cx="6670489" cy="2602388"/>
          </a:xfrm>
          <a:prstGeom prst="rect">
            <a:avLst/>
          </a:prstGeom>
        </p:spPr>
      </p:pic>
      <p:pic>
        <p:nvPicPr>
          <p:cNvPr id="8" name="Picture 7">
            <a:extLst>
              <a:ext uri="{FF2B5EF4-FFF2-40B4-BE49-F238E27FC236}">
                <a16:creationId xmlns="" xmlns:a16="http://schemas.microsoft.com/office/drawing/2014/main" id="{5630F2EB-3AE2-47EA-A6D0-D9B8D357202C}"/>
              </a:ext>
            </a:extLst>
          </p:cNvPr>
          <p:cNvPicPr>
            <a:picLocks noChangeAspect="1"/>
          </p:cNvPicPr>
          <p:nvPr/>
        </p:nvPicPr>
        <p:blipFill>
          <a:blip r:embed="rId5"/>
          <a:stretch>
            <a:fillRect/>
          </a:stretch>
        </p:blipFill>
        <p:spPr>
          <a:xfrm>
            <a:off x="7876236" y="276965"/>
            <a:ext cx="952500" cy="866775"/>
          </a:xfrm>
          <a:prstGeom prst="rect">
            <a:avLst/>
          </a:prstGeom>
        </p:spPr>
      </p:pic>
    </p:spTree>
    <p:extLst>
      <p:ext uri="{BB962C8B-B14F-4D97-AF65-F5344CB8AC3E}">
        <p14:creationId xmlns:p14="http://schemas.microsoft.com/office/powerpoint/2010/main" val="406310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chemeClr val="accent1"/>
                </a:solidFill>
              </a:rPr>
              <a:t>Decision Making Bias</a:t>
            </a:r>
            <a:r>
              <a:rPr lang="en-US" dirty="0"/>
              <a:t>	</a:t>
            </a:r>
          </a:p>
        </p:txBody>
      </p:sp>
      <p:sp>
        <p:nvSpPr>
          <p:cNvPr id="3" name="Content Placeholder 2"/>
          <p:cNvSpPr>
            <a:spLocks noGrp="1"/>
          </p:cNvSpPr>
          <p:nvPr>
            <p:ph idx="1"/>
          </p:nvPr>
        </p:nvSpPr>
        <p:spPr>
          <a:xfrm>
            <a:off x="466418" y="2729929"/>
            <a:ext cx="7886700" cy="4351338"/>
          </a:xfrm>
        </p:spPr>
        <p:txBody>
          <a:bodyPr/>
          <a:lstStyle/>
          <a:p>
            <a:pPr marL="0" indent="0">
              <a:buNone/>
            </a:pPr>
            <a:r>
              <a:rPr lang="en-US" dirty="0"/>
              <a:t>Heuristics</a:t>
            </a:r>
          </a:p>
          <a:p>
            <a:pPr lvl="1">
              <a:buFont typeface="Courier New" panose="02070309020205020404" pitchFamily="49" charset="0"/>
              <a:buChar char="o"/>
            </a:pPr>
            <a:r>
              <a:rPr lang="en-US" dirty="0"/>
              <a:t>Availability </a:t>
            </a:r>
          </a:p>
          <a:p>
            <a:pPr lvl="2">
              <a:buFont typeface="Courier New" panose="02070309020205020404" pitchFamily="49" charset="0"/>
              <a:buChar char="o"/>
            </a:pPr>
            <a:r>
              <a:rPr lang="en-US" dirty="0"/>
              <a:t>Relies on information that’s handy, recent</a:t>
            </a:r>
          </a:p>
          <a:p>
            <a:pPr lvl="1">
              <a:buFont typeface="Courier New" panose="02070309020205020404" pitchFamily="49" charset="0"/>
              <a:buChar char="o"/>
            </a:pPr>
            <a:r>
              <a:rPr lang="en-US" dirty="0"/>
              <a:t>Anchoring</a:t>
            </a:r>
          </a:p>
          <a:p>
            <a:pPr lvl="2">
              <a:buFont typeface="Courier New" panose="02070309020205020404" pitchFamily="49" charset="0"/>
              <a:buChar char="o"/>
            </a:pPr>
            <a:r>
              <a:rPr lang="en-US" dirty="0"/>
              <a:t>Original reference points/1</a:t>
            </a:r>
            <a:r>
              <a:rPr lang="en-US" baseline="30000" dirty="0"/>
              <a:t>st</a:t>
            </a:r>
            <a:r>
              <a:rPr lang="en-US" dirty="0"/>
              <a:t> piece of information</a:t>
            </a:r>
          </a:p>
          <a:p>
            <a:pPr lvl="1">
              <a:buFont typeface="Courier New" panose="02070309020205020404" pitchFamily="49" charset="0"/>
              <a:buChar char="o"/>
            </a:pPr>
            <a:r>
              <a:rPr lang="en-US" dirty="0"/>
              <a:t>Similarity</a:t>
            </a:r>
          </a:p>
          <a:p>
            <a:pPr lvl="2">
              <a:buFont typeface="Courier New" panose="02070309020205020404" pitchFamily="49" charset="0"/>
              <a:buChar char="o"/>
            </a:pPr>
            <a:r>
              <a:rPr lang="en-US" dirty="0"/>
              <a:t>Quick judgement</a:t>
            </a:r>
          </a:p>
          <a:p>
            <a:pPr lvl="2">
              <a:buFont typeface="Courier New" panose="02070309020205020404" pitchFamily="49" charset="0"/>
              <a:buChar char="o"/>
            </a:pPr>
            <a:r>
              <a:rPr lang="en-US" dirty="0"/>
              <a:t>Appearance conforms to reality</a:t>
            </a:r>
          </a:p>
        </p:txBody>
      </p:sp>
      <p:cxnSp>
        <p:nvCxnSpPr>
          <p:cNvPr id="4" name="Straight Connector 3">
            <a:extLst>
              <a:ext uri="{FF2B5EF4-FFF2-40B4-BE49-F238E27FC236}">
                <a16:creationId xmlns="" xmlns:a16="http://schemas.microsoft.com/office/drawing/2014/main" id="{3128AEF3-9AF1-43E8-B542-1207EA8966BC}"/>
              </a:ext>
            </a:extLst>
          </p:cNvPr>
          <p:cNvCxnSpPr>
            <a:cxnSpLocks/>
          </p:cNvCxnSpPr>
          <p:nvPr/>
        </p:nvCxnSpPr>
        <p:spPr>
          <a:xfrm>
            <a:off x="227814" y="6481177"/>
            <a:ext cx="9068586" cy="2278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28497D98-6597-4061-A21B-8D36EC8747ED}"/>
              </a:ext>
            </a:extLst>
          </p:cNvPr>
          <p:cNvSpPr txBox="1"/>
          <p:nvPr/>
        </p:nvSpPr>
        <p:spPr>
          <a:xfrm>
            <a:off x="781050" y="6517993"/>
            <a:ext cx="1559851" cy="307777"/>
          </a:xfrm>
          <a:prstGeom prst="rect">
            <a:avLst/>
          </a:prstGeom>
          <a:noFill/>
        </p:spPr>
        <p:txBody>
          <a:bodyPr wrap="none" rtlCol="0">
            <a:spAutoFit/>
          </a:bodyPr>
          <a:lstStyle/>
          <a:p>
            <a:r>
              <a:rPr lang="en-US" sz="1400" dirty="0">
                <a:solidFill>
                  <a:schemeClr val="bg2">
                    <a:lumMod val="75000"/>
                  </a:schemeClr>
                </a:solidFill>
              </a:rPr>
              <a:t>Behavioral Finance</a:t>
            </a:r>
          </a:p>
        </p:txBody>
      </p:sp>
      <p:pic>
        <p:nvPicPr>
          <p:cNvPr id="6" name="Picture 5">
            <a:extLst>
              <a:ext uri="{FF2B5EF4-FFF2-40B4-BE49-F238E27FC236}">
                <a16:creationId xmlns="" xmlns:a16="http://schemas.microsoft.com/office/drawing/2014/main" id="{7A42CBEF-3089-4543-9EEF-2A1ABB308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1" y="179676"/>
            <a:ext cx="1046549" cy="194578"/>
          </a:xfrm>
          <a:prstGeom prst="rect">
            <a:avLst/>
          </a:prstGeom>
        </p:spPr>
      </p:pic>
      <p:pic>
        <p:nvPicPr>
          <p:cNvPr id="7" name="Picture 6">
            <a:extLst>
              <a:ext uri="{FF2B5EF4-FFF2-40B4-BE49-F238E27FC236}">
                <a16:creationId xmlns="" xmlns:a16="http://schemas.microsoft.com/office/drawing/2014/main" id="{1BB6FA27-DFA8-4BC7-A210-C8C3E78B9498}"/>
              </a:ext>
            </a:extLst>
          </p:cNvPr>
          <p:cNvPicPr>
            <a:picLocks noChangeAspect="1"/>
          </p:cNvPicPr>
          <p:nvPr/>
        </p:nvPicPr>
        <p:blipFill>
          <a:blip r:embed="rId4"/>
          <a:stretch>
            <a:fillRect/>
          </a:stretch>
        </p:blipFill>
        <p:spPr>
          <a:xfrm>
            <a:off x="4565667" y="533400"/>
            <a:ext cx="4159074" cy="2796619"/>
          </a:xfrm>
          <a:prstGeom prst="rect">
            <a:avLst/>
          </a:prstGeom>
        </p:spPr>
      </p:pic>
      <p:pic>
        <p:nvPicPr>
          <p:cNvPr id="8" name="Picture 7">
            <a:extLst>
              <a:ext uri="{FF2B5EF4-FFF2-40B4-BE49-F238E27FC236}">
                <a16:creationId xmlns="" xmlns:a16="http://schemas.microsoft.com/office/drawing/2014/main" id="{22E7C844-3341-412C-B092-ED47C22C10F4}"/>
              </a:ext>
            </a:extLst>
          </p:cNvPr>
          <p:cNvPicPr>
            <a:picLocks noChangeAspect="1"/>
          </p:cNvPicPr>
          <p:nvPr/>
        </p:nvPicPr>
        <p:blipFill>
          <a:blip r:embed="rId5"/>
          <a:stretch>
            <a:fillRect/>
          </a:stretch>
        </p:blipFill>
        <p:spPr>
          <a:xfrm>
            <a:off x="8039100" y="5527471"/>
            <a:ext cx="952500" cy="866775"/>
          </a:xfrm>
          <a:prstGeom prst="rect">
            <a:avLst/>
          </a:prstGeom>
        </p:spPr>
      </p:pic>
    </p:spTree>
    <p:extLst>
      <p:ext uri="{BB962C8B-B14F-4D97-AF65-F5344CB8AC3E}">
        <p14:creationId xmlns:p14="http://schemas.microsoft.com/office/powerpoint/2010/main" val="2535587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Behavioral Finance 1-13-2020</Template>
  <TotalTime>2850</TotalTime>
  <Words>8264</Words>
  <Application>Microsoft Office PowerPoint</Application>
  <PresentationFormat>On-screen Show (4:3)</PresentationFormat>
  <Paragraphs>573</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Behavioral Finance</vt:lpstr>
      <vt:lpstr>PowerPoint Presentation</vt:lpstr>
      <vt:lpstr>PowerPoint Presentation</vt:lpstr>
      <vt:lpstr>Behavioral Finance</vt:lpstr>
      <vt:lpstr>Behavioral Finance</vt:lpstr>
      <vt:lpstr>Topics for Discussion</vt:lpstr>
      <vt:lpstr>Traditional Finance </vt:lpstr>
      <vt:lpstr>Behavioral Finance</vt:lpstr>
      <vt:lpstr>Decision Making Bias </vt:lpstr>
      <vt:lpstr>Heuristics/Mental Shortcuts</vt:lpstr>
      <vt:lpstr>Cognitive &amp; Emotional Biases</vt:lpstr>
      <vt:lpstr>Behavioral Biases</vt:lpstr>
      <vt:lpstr>PowerPoint Presentation</vt:lpstr>
      <vt:lpstr>PowerPoint Presentation</vt:lpstr>
      <vt:lpstr>Behavioral Biases  </vt:lpstr>
      <vt:lpstr>PowerPoint Presentation</vt:lpstr>
      <vt:lpstr>Behavioral Biases  Loss Aversion</vt:lpstr>
      <vt:lpstr>Behavioral Biases</vt:lpstr>
      <vt:lpstr>PowerPoint Presentation</vt:lpstr>
      <vt:lpstr>Behavioral Biases</vt:lpstr>
      <vt:lpstr>Behavioral Biases</vt:lpstr>
      <vt:lpstr>PowerPoint Presentation</vt:lpstr>
      <vt:lpstr>Behavioral Biases</vt:lpstr>
      <vt:lpstr>PowerPoint Presentation</vt:lpstr>
      <vt:lpstr>Bubbles Mania Exuberance</vt:lpstr>
      <vt:lpstr>Bubbles Mania Exuberance</vt:lpstr>
      <vt:lpstr>Law of One Price</vt:lpstr>
      <vt:lpstr>Closed End Funds</vt:lpstr>
      <vt:lpstr>Conclusions for Financial Markets </vt:lpstr>
      <vt:lpstr>Lessons for Practitioners</vt:lpstr>
      <vt:lpstr>Lessons for Professionals</vt:lpstr>
      <vt:lpstr>Lessons for Practitioners </vt:lpstr>
      <vt:lpstr>Lessons for Practitioners</vt:lpstr>
      <vt:lpstr>Thank you for your time and attention. </vt:lpstr>
      <vt:lpstr>PowerPoint Presentation</vt:lpstr>
      <vt:lpstr>PowerPoint Presentation</vt:lpstr>
    </vt:vector>
  </TitlesOfParts>
  <Company>Morgan Stanley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Finance</dc:title>
  <dc:creator>Mary Katherine Mac Nee</dc:creator>
  <cp:lastModifiedBy>Susan</cp:lastModifiedBy>
  <cp:revision>17</cp:revision>
  <cp:lastPrinted>2022-01-14T14:55:35Z</cp:lastPrinted>
  <dcterms:created xsi:type="dcterms:W3CDTF">2020-04-26T23:08:05Z</dcterms:created>
  <dcterms:modified xsi:type="dcterms:W3CDTF">2022-01-21T07:35:01Z</dcterms:modified>
</cp:coreProperties>
</file>