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8"/>
  </p:notesMasterIdLst>
  <p:handoutMasterIdLst>
    <p:handoutMasterId r:id="rId49"/>
  </p:handoutMasterIdLst>
  <p:sldIdLst>
    <p:sldId id="646" r:id="rId2"/>
    <p:sldId id="647" r:id="rId3"/>
    <p:sldId id="731" r:id="rId4"/>
    <p:sldId id="730" r:id="rId5"/>
    <p:sldId id="729" r:id="rId6"/>
    <p:sldId id="712" r:id="rId7"/>
    <p:sldId id="726" r:id="rId8"/>
    <p:sldId id="734" r:id="rId9"/>
    <p:sldId id="733" r:id="rId10"/>
    <p:sldId id="716" r:id="rId11"/>
    <p:sldId id="717" r:id="rId12"/>
    <p:sldId id="648" r:id="rId13"/>
    <p:sldId id="672" r:id="rId14"/>
    <p:sldId id="711" r:id="rId15"/>
    <p:sldId id="685" r:id="rId16"/>
    <p:sldId id="674" r:id="rId17"/>
    <p:sldId id="692" r:id="rId18"/>
    <p:sldId id="725" r:id="rId19"/>
    <p:sldId id="719" r:id="rId20"/>
    <p:sldId id="679" r:id="rId21"/>
    <p:sldId id="680" r:id="rId22"/>
    <p:sldId id="675" r:id="rId23"/>
    <p:sldId id="724" r:id="rId24"/>
    <p:sldId id="713" r:id="rId25"/>
    <p:sldId id="677" r:id="rId26"/>
    <p:sldId id="681" r:id="rId27"/>
    <p:sldId id="696" r:id="rId28"/>
    <p:sldId id="732" r:id="rId29"/>
    <p:sldId id="720" r:id="rId30"/>
    <p:sldId id="727" r:id="rId31"/>
    <p:sldId id="678" r:id="rId32"/>
    <p:sldId id="691" r:id="rId33"/>
    <p:sldId id="693" r:id="rId34"/>
    <p:sldId id="695" r:id="rId35"/>
    <p:sldId id="728" r:id="rId36"/>
    <p:sldId id="722" r:id="rId37"/>
    <p:sldId id="714" r:id="rId38"/>
    <p:sldId id="723" r:id="rId39"/>
    <p:sldId id="694" r:id="rId40"/>
    <p:sldId id="704" r:id="rId41"/>
    <p:sldId id="698" r:id="rId42"/>
    <p:sldId id="715" r:id="rId43"/>
    <p:sldId id="705" r:id="rId44"/>
    <p:sldId id="702" r:id="rId45"/>
    <p:sldId id="709" r:id="rId46"/>
    <p:sldId id="708"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4A"/>
    <a:srgbClr val="005AA4"/>
    <a:srgbClr val="97D0FF"/>
    <a:srgbClr val="F7F7F7"/>
    <a:srgbClr val="FFFFFF"/>
    <a:srgbClr val="A9A9A9"/>
    <a:srgbClr val="919191"/>
    <a:srgbClr val="009EDB"/>
    <a:srgbClr val="EEEEE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D6719FE-7D3F-48C5-806B-1D009DA3A5D1}">
  <a:tblStyle styleId="{AD6719FE-7D3F-48C5-806B-1D009DA3A5D1}" styleName="Firmwide Custom">
    <a:wholeTbl>
      <a:tcTxStyle>
        <a:fontRef idx="minor">
          <a:prstClr val="black"/>
        </a:fontRef>
        <a:schemeClr val="dk1"/>
      </a:tcTxStyle>
      <a:tcStyle>
        <a:tcBdr>
          <a:left>
            <a:ln>
              <a:noFill/>
            </a:ln>
          </a:left>
          <a:right>
            <a:ln>
              <a:noFill/>
            </a:ln>
          </a:right>
          <a:top>
            <a:ln>
              <a:noFill/>
            </a:ln>
          </a:top>
          <a:bottom>
            <a:ln w="6350" cmpd="sng">
              <a:solidFill>
                <a:schemeClr val="lt2"/>
              </a:solidFill>
            </a:ln>
          </a:bottom>
          <a:insideH>
            <a:ln w="6350" cmpd="sng">
              <a:solidFill>
                <a:schemeClr val="lt2"/>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tcStyle>
    </a:band2V>
    <a:lastCol>
      <a:tcTxStyle b="on">
        <a:fontRef idx="minor">
          <a:prstClr val="black"/>
        </a:fontRef>
        <a:schemeClr val="dk1"/>
      </a:tcTxStyle>
      <a:tcStyle>
        <a:tcBdr/>
        <a:fill>
          <a:noFill/>
        </a:fill>
      </a:tcStyle>
    </a:lastCol>
    <a:firstCol>
      <a:tcTxStyle b="on">
        <a:fontRef idx="minor">
          <a:prstClr val="black"/>
        </a:fontRef>
        <a:schemeClr val="accent2"/>
      </a:tcTxStyle>
      <a:tcStyle>
        <a:tcBdr/>
        <a:fill>
          <a:noFill/>
        </a:fill>
      </a:tcStyle>
    </a:firstCol>
    <a:lastRow>
      <a:tcTxStyle b="on">
        <a:fontRef idx="minor">
          <a:prstClr val="black"/>
        </a:fontRef>
        <a:schemeClr val="dk1"/>
      </a:tcTxStyle>
      <a:tcStyle>
        <a:tcBdr>
          <a:top>
            <a:ln w="6350" cmpd="sng">
              <a:solidFill>
                <a:schemeClr val="lt2"/>
              </a:solidFill>
            </a:ln>
          </a:top>
        </a:tcBdr>
        <a:fill>
          <a:noFill/>
        </a:fill>
      </a:tcStyle>
    </a:lastRow>
    <a:firstRow>
      <a:tcTxStyle b="on">
        <a:fontRef idx="minor">
          <a:prstClr val="black"/>
        </a:fontRef>
        <a:schemeClr val="accent2"/>
      </a:tcTxStyle>
      <a:tcStyle>
        <a:tcBdr>
          <a:bottom>
            <a:ln w="6350" cmpd="sng">
              <a:solidFill>
                <a:schemeClr val="l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251" autoAdjust="0"/>
  </p:normalViewPr>
  <p:slideViewPr>
    <p:cSldViewPr snapToGrid="0">
      <p:cViewPr>
        <p:scale>
          <a:sx n="100" d="100"/>
          <a:sy n="100" d="100"/>
        </p:scale>
        <p:origin x="-798" y="408"/>
      </p:cViewPr>
      <p:guideLst>
        <p:guide orient="horz"/>
        <p:guide orient="horz" pos="96"/>
        <p:guide orient="horz" pos="4088"/>
        <p:guide orient="horz" pos="821"/>
        <p:guide pos="289"/>
        <p:guide pos="5472"/>
        <p:guide pos="1649"/>
        <p:guide pos="431"/>
        <p:guide pos="4195"/>
        <p:guide pos="3001"/>
        <p:guide pos="2767"/>
      </p:guideLst>
    </p:cSldViewPr>
  </p:slideViewPr>
  <p:notesTextViewPr>
    <p:cViewPr>
      <p:scale>
        <a:sx n="125" d="100"/>
        <a:sy n="125" d="100"/>
      </p:scale>
      <p:origin x="0" y="0"/>
    </p:cViewPr>
  </p:notesTextViewPr>
  <p:sorterViewPr>
    <p:cViewPr>
      <p:scale>
        <a:sx n="85" d="100"/>
        <a:sy n="85" d="100"/>
      </p:scale>
      <p:origin x="0" y="2940"/>
    </p:cViewPr>
  </p:sorterViewPr>
  <p:notesViewPr>
    <p:cSldViewPr snapToGrid="0" showGuides="1">
      <p:cViewPr varScale="1">
        <p:scale>
          <a:sx n="63" d="100"/>
          <a:sy n="63" d="100"/>
        </p:scale>
        <p:origin x="-3228" y="-126"/>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76777659335605"/>
          <c:y val="0.13502152478734947"/>
          <c:w val="0.59922533452997107"/>
          <c:h val="0.69030398130780923"/>
        </c:manualLayout>
      </c:layout>
      <c:doughnutChart>
        <c:varyColors val="1"/>
        <c:ser>
          <c:idx val="0"/>
          <c:order val="0"/>
          <c:tx>
            <c:strRef>
              <c:f>Sheet1!$B$1</c:f>
              <c:strCache>
                <c:ptCount val="1"/>
                <c:pt idx="0">
                  <c:v>Column1</c:v>
                </c:pt>
              </c:strCache>
            </c:strRef>
          </c:tx>
          <c:spPr>
            <a:ln>
              <a:noFill/>
            </a:ln>
          </c:spPr>
          <c:dPt>
            <c:idx val="0"/>
            <c:bubble3D val="0"/>
            <c:spPr>
              <a:solidFill>
                <a:schemeClr val="accent6"/>
              </a:solidFill>
              <a:ln>
                <a:noFill/>
              </a:ln>
            </c:spPr>
            <c:extLst xmlns:c16r2="http://schemas.microsoft.com/office/drawing/2015/06/chart">
              <c:ext xmlns:c16="http://schemas.microsoft.com/office/drawing/2014/chart" uri="{C3380CC4-5D6E-409C-BE32-E72D297353CC}">
                <c16:uniqueId val="{00000001-DF74-42B9-8F67-7102EBB2DD09}"/>
              </c:ext>
            </c:extLst>
          </c:dPt>
          <c:dPt>
            <c:idx val="1"/>
            <c:bubble3D val="0"/>
            <c:spPr>
              <a:solidFill>
                <a:schemeClr val="accent1"/>
              </a:solidFill>
              <a:ln>
                <a:noFill/>
              </a:ln>
            </c:spPr>
            <c:extLst xmlns:c16r2="http://schemas.microsoft.com/office/drawing/2015/06/chart">
              <c:ext xmlns:c16="http://schemas.microsoft.com/office/drawing/2014/chart" uri="{C3380CC4-5D6E-409C-BE32-E72D297353CC}">
                <c16:uniqueId val="{00000003-DF74-42B9-8F67-7102EBB2DD09}"/>
              </c:ext>
            </c:extLst>
          </c:dPt>
          <c:dPt>
            <c:idx val="2"/>
            <c:bubble3D val="0"/>
            <c:spPr>
              <a:solidFill>
                <a:schemeClr val="accent2"/>
              </a:solidFill>
              <a:ln>
                <a:noFill/>
              </a:ln>
            </c:spPr>
            <c:extLst xmlns:c16r2="http://schemas.microsoft.com/office/drawing/2015/06/chart">
              <c:ext xmlns:c16="http://schemas.microsoft.com/office/drawing/2014/chart" uri="{C3380CC4-5D6E-409C-BE32-E72D297353CC}">
                <c16:uniqueId val="{00000005-DF74-42B9-8F67-7102EBB2DD09}"/>
              </c:ext>
            </c:extLst>
          </c:dPt>
          <c:dPt>
            <c:idx val="3"/>
            <c:bubble3D val="0"/>
            <c:spPr>
              <a:solidFill>
                <a:schemeClr val="accent3"/>
              </a:solidFill>
              <a:ln>
                <a:noFill/>
              </a:ln>
            </c:spPr>
            <c:extLst xmlns:c16r2="http://schemas.microsoft.com/office/drawing/2015/06/chart">
              <c:ext xmlns:c16="http://schemas.microsoft.com/office/drawing/2014/chart" uri="{C3380CC4-5D6E-409C-BE32-E72D297353CC}">
                <c16:uniqueId val="{00000007-DF74-42B9-8F67-7102EBB2DD09}"/>
              </c:ext>
            </c:extLst>
          </c:dPt>
          <c:dPt>
            <c:idx val="4"/>
            <c:bubble3D val="0"/>
            <c:spPr>
              <a:solidFill>
                <a:schemeClr val="accent4"/>
              </a:solidFill>
              <a:ln>
                <a:noFill/>
              </a:ln>
            </c:spPr>
            <c:extLst xmlns:c16r2="http://schemas.microsoft.com/office/drawing/2015/06/chart">
              <c:ext xmlns:c16="http://schemas.microsoft.com/office/drawing/2014/chart" uri="{C3380CC4-5D6E-409C-BE32-E72D297353CC}">
                <c16:uniqueId val="{00000009-DF74-42B9-8F67-7102EBB2DD09}"/>
              </c:ext>
            </c:extLst>
          </c:dPt>
          <c:dPt>
            <c:idx val="5"/>
            <c:bubble3D val="0"/>
            <c:spPr>
              <a:solidFill>
                <a:schemeClr val="accent5"/>
              </a:solidFill>
              <a:ln>
                <a:noFill/>
              </a:ln>
            </c:spPr>
            <c:extLst xmlns:c16r2="http://schemas.microsoft.com/office/drawing/2015/06/chart">
              <c:ext xmlns:c16="http://schemas.microsoft.com/office/drawing/2014/chart" uri="{C3380CC4-5D6E-409C-BE32-E72D297353CC}">
                <c16:uniqueId val="{0000000B-DF74-42B9-8F67-7102EBB2DD09}"/>
              </c:ext>
            </c:extLst>
          </c:dPt>
          <c:dLbls>
            <c:dLbl>
              <c:idx val="0"/>
              <c:layout>
                <c:manualLayout>
                  <c:x val="1.4490221598997823E-2"/>
                  <c:y val="-3.7254514232821515E-2"/>
                </c:manualLayout>
              </c:layout>
              <c:showLegendKey val="0"/>
              <c:showVal val="1"/>
              <c:showCatName val="0"/>
              <c:showSerName val="0"/>
              <c:showPercent val="0"/>
              <c:showBubbleSize val="0"/>
            </c:dLbl>
            <c:dLbl>
              <c:idx val="2"/>
              <c:layout>
                <c:manualLayout>
                  <c:x val="5.4905120188554202E-2"/>
                  <c:y val="3.4665377506870904E-2"/>
                </c:manualLayout>
              </c:layout>
              <c:showLegendKey val="0"/>
              <c:showVal val="1"/>
              <c:showCatName val="0"/>
              <c:showSerName val="0"/>
              <c:showPercent val="0"/>
              <c:showBubbleSize val="0"/>
            </c:dLbl>
            <c:dLbl>
              <c:idx val="3"/>
              <c:layout>
                <c:manualLayout>
                  <c:x val="-1.614856476133944E-2"/>
                  <c:y val="-3.8517086118745446E-3"/>
                </c:manualLayout>
              </c:layout>
              <c:showLegendKey val="0"/>
              <c:showVal val="1"/>
              <c:showCatName val="0"/>
              <c:showSerName val="0"/>
              <c:showPercent val="0"/>
              <c:showBubbleSize val="0"/>
            </c:dLbl>
            <c:dLbl>
              <c:idx val="4"/>
              <c:layout>
                <c:manualLayout>
                  <c:x val="0"/>
                  <c:y val="-2.3110251671247233E-2"/>
                </c:manualLayout>
              </c:layout>
              <c:showLegendKey val="0"/>
              <c:showVal val="1"/>
              <c:showCatName val="0"/>
              <c:showSerName val="0"/>
              <c:showPercent val="0"/>
              <c:showBubbleSize val="0"/>
            </c:dLbl>
            <c:dLbl>
              <c:idx val="5"/>
              <c:layout>
                <c:manualLayout>
                  <c:x val="0"/>
                  <c:y val="-2.6961960283121814E-2"/>
                </c:manualLayout>
              </c:layout>
              <c:showLegendKey val="0"/>
              <c:showVal val="1"/>
              <c:showCatName val="0"/>
              <c:showSerName val="0"/>
              <c:showPercent val="0"/>
              <c:showBubbleSize val="0"/>
            </c:dLbl>
            <c:numFmt formatCode="0%" sourceLinked="0"/>
            <c:spPr>
              <a:noFill/>
              <a:ln>
                <a:noFill/>
              </a:ln>
              <a:effectLst/>
            </c:spPr>
            <c:txPr>
              <a:bodyPr/>
              <a:lstStyle/>
              <a:p>
                <a:pPr>
                  <a:defRPr b="1">
                    <a:solidFill>
                      <a:srgbClr val="FFFFFF"/>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[Need Label]</c:v>
                </c:pt>
                <c:pt idx="1">
                  <c:v>Social Security</c:v>
                </c:pt>
                <c:pt idx="2">
                  <c:v>Earnings</c:v>
                </c:pt>
                <c:pt idx="3">
                  <c:v>Asset Income</c:v>
                </c:pt>
                <c:pt idx="4">
                  <c:v>Private Pensions</c:v>
                </c:pt>
                <c:pt idx="5">
                  <c:v>Government Employee Pensions</c:v>
                </c:pt>
              </c:strCache>
            </c:strRef>
          </c:cat>
          <c:val>
            <c:numRef>
              <c:f>Sheet1!$B$2:$B$7</c:f>
              <c:numCache>
                <c:formatCode>0.00%</c:formatCode>
                <c:ptCount val="6"/>
                <c:pt idx="0">
                  <c:v>0.04</c:v>
                </c:pt>
                <c:pt idx="1">
                  <c:v>0.33</c:v>
                </c:pt>
                <c:pt idx="2">
                  <c:v>0.34</c:v>
                </c:pt>
                <c:pt idx="3">
                  <c:v>0.09</c:v>
                </c:pt>
                <c:pt idx="4">
                  <c:v>0.12</c:v>
                </c:pt>
                <c:pt idx="5">
                  <c:v>0.08</c:v>
                </c:pt>
              </c:numCache>
            </c:numRef>
          </c:val>
          <c:extLst xmlns:c16r2="http://schemas.microsoft.com/office/drawing/2015/06/chart">
            <c:ext xmlns:c16="http://schemas.microsoft.com/office/drawing/2014/chart" uri="{C3380CC4-5D6E-409C-BE32-E72D297353CC}">
              <c16:uniqueId val="{0000000C-DF74-42B9-8F67-7102EBB2DD09}"/>
            </c:ext>
          </c:extLst>
        </c:ser>
        <c:dLbls>
          <c:showLegendKey val="0"/>
          <c:showVal val="0"/>
          <c:showCatName val="0"/>
          <c:showSerName val="0"/>
          <c:showPercent val="0"/>
          <c:showBubbleSize val="0"/>
          <c:showLeaderLines val="1"/>
        </c:dLbls>
        <c:firstSliceAng val="0"/>
        <c:holeSize val="56"/>
      </c:doughnutChart>
      <c:spPr>
        <a:noFill/>
        <a:ln w="25429">
          <a:noFill/>
        </a:ln>
      </c:spPr>
    </c:plotArea>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FFFFFF"/>
              </a:solidFill>
            </a:ln>
          </c:spPr>
          <c:dPt>
            <c:idx val="0"/>
            <c:bubble3D val="0"/>
            <c:spPr>
              <a:solidFill>
                <a:schemeClr val="accent2"/>
              </a:solidFill>
              <a:ln>
                <a:solidFill>
                  <a:srgbClr val="FFFFFF"/>
                </a:solidFill>
              </a:ln>
            </c:spPr>
            <c:extLst xmlns:c16r2="http://schemas.microsoft.com/office/drawing/2015/06/chart">
              <c:ext xmlns:c16="http://schemas.microsoft.com/office/drawing/2014/chart" uri="{C3380CC4-5D6E-409C-BE32-E72D297353CC}">
                <c16:uniqueId val="{00000001-8E33-42C7-8410-8736F46E8E53}"/>
              </c:ext>
            </c:extLst>
          </c:dPt>
          <c:dPt>
            <c:idx val="1"/>
            <c:bubble3D val="0"/>
            <c:spPr>
              <a:solidFill>
                <a:schemeClr val="bg1"/>
              </a:solidFill>
              <a:ln>
                <a:solidFill>
                  <a:srgbClr val="FFFFFF"/>
                </a:solidFill>
              </a:ln>
            </c:spPr>
            <c:extLst xmlns:c16r2="http://schemas.microsoft.com/office/drawing/2015/06/chart">
              <c:ext xmlns:c16="http://schemas.microsoft.com/office/drawing/2014/chart" uri="{C3380CC4-5D6E-409C-BE32-E72D297353CC}">
                <c16:uniqueId val="{00000003-8E33-42C7-8410-8736F46E8E53}"/>
              </c:ext>
            </c:extLst>
          </c:dPt>
          <c:cat>
            <c:strRef>
              <c:f>Sheet1!$A$2:$A$3</c:f>
              <c:strCache>
                <c:ptCount val="2"/>
                <c:pt idx="0">
                  <c:v>1st Qtr</c:v>
                </c:pt>
                <c:pt idx="1">
                  <c:v>2nd Qtr</c:v>
                </c:pt>
              </c:strCache>
            </c:str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8E33-42C7-8410-8736F46E8E5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4CE9-483E-A347-3B9897D195D2}"/>
              </c:ext>
            </c:extLst>
          </c:dPt>
          <c:dPt>
            <c:idx val="1"/>
            <c:bubble3D val="0"/>
            <c:spPr>
              <a:solidFill>
                <a:schemeClr val="bg1"/>
              </a:solidFill>
            </c:spPr>
            <c:extLst xmlns:c16r2="http://schemas.microsoft.com/office/drawing/2015/06/chart">
              <c:ext xmlns:c16="http://schemas.microsoft.com/office/drawing/2014/chart" uri="{C3380CC4-5D6E-409C-BE32-E72D297353CC}">
                <c16:uniqueId val="{00000003-4CE9-483E-A347-3B9897D195D2}"/>
              </c:ext>
            </c:extLst>
          </c:dPt>
          <c:cat>
            <c:strRef>
              <c:f>Sheet1!$A$2:$A$3</c:f>
              <c:strCache>
                <c:ptCount val="2"/>
                <c:pt idx="0">
                  <c:v>1st Qtr</c:v>
                </c:pt>
                <c:pt idx="1">
                  <c:v>2nd Qtr</c:v>
                </c:pt>
              </c:strCache>
            </c:strRef>
          </c:cat>
          <c:val>
            <c:numRef>
              <c:f>Sheet1!$B$2:$B$3</c:f>
              <c:numCache>
                <c:formatCode>0%</c:formatCode>
                <c:ptCount val="2"/>
                <c:pt idx="0">
                  <c:v>0.62</c:v>
                </c:pt>
                <c:pt idx="1">
                  <c:v>0.38</c:v>
                </c:pt>
              </c:numCache>
            </c:numRef>
          </c:val>
          <c:extLst xmlns:c16r2="http://schemas.microsoft.com/office/drawing/2015/06/chart">
            <c:ext xmlns:c16="http://schemas.microsoft.com/office/drawing/2014/chart" uri="{C3380CC4-5D6E-409C-BE32-E72D297353CC}">
              <c16:uniqueId val="{00000004-4CE9-483E-A347-3B9897D195D2}"/>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2427781627296588"/>
                  <c:y val="0.23597629677733581"/>
                </c:manualLayout>
              </c:layout>
              <c:tx>
                <c:rich>
                  <a:bodyPr/>
                  <a:lstStyle/>
                  <a:p>
                    <a:r>
                      <a:rPr lang="en-US" sz="1200" dirty="0" smtClean="0"/>
                      <a:t>Husband </a:t>
                    </a:r>
                    <a:r>
                      <a:rPr lang="en-US" sz="1200" dirty="0"/>
                      <a:t>Benefits, 25%</a:t>
                    </a:r>
                  </a:p>
                </c:rich>
              </c:tx>
              <c:showLegendKey val="0"/>
              <c:showVal val="1"/>
              <c:showCatName val="1"/>
              <c:showSerName val="0"/>
              <c:showPercent val="0"/>
              <c:showBubbleSize val="0"/>
            </c:dLbl>
            <c:dLbl>
              <c:idx val="1"/>
              <c:layout>
                <c:manualLayout>
                  <c:x val="-0.21423226742134005"/>
                  <c:y val="-0.19847340003737582"/>
                </c:manualLayout>
              </c:layout>
              <c:tx>
                <c:rich>
                  <a:bodyPr/>
                  <a:lstStyle/>
                  <a:p>
                    <a:pPr>
                      <a:defRPr/>
                    </a:pPr>
                    <a:r>
                      <a:rPr lang="en-US" sz="1200" dirty="0" smtClean="0">
                        <a:latin typeface="Arial" panose="020B0604020202020204" pitchFamily="34" charset="0"/>
                        <a:cs typeface="Arial" panose="020B0604020202020204" pitchFamily="34" charset="0"/>
                      </a:rPr>
                      <a:t>Own &amp; </a:t>
                    </a:r>
                    <a:r>
                      <a:rPr lang="en-US" sz="1200" dirty="0" err="1" smtClean="0">
                        <a:latin typeface="Arial" panose="020B0604020202020204" pitchFamily="34" charset="0"/>
                        <a:cs typeface="Arial" panose="020B0604020202020204" pitchFamily="34" charset="0"/>
                      </a:rPr>
                      <a:t>HusbandBenefits</a:t>
                    </a:r>
                    <a:r>
                      <a:rPr lang="en-US" sz="1200" dirty="0">
                        <a:latin typeface="Arial" panose="020B0604020202020204" pitchFamily="34" charset="0"/>
                        <a:cs typeface="Arial" panose="020B0604020202020204" pitchFamily="34" charset="0"/>
                      </a:rPr>
                      <a:t>, 29%</a:t>
                    </a:r>
                  </a:p>
                </c:rich>
              </c:tx>
              <c:spPr>
                <a:ln>
                  <a:noFill/>
                </a:ln>
              </c:spPr>
              <c:showLegendKey val="0"/>
              <c:showVal val="1"/>
              <c:showCatName val="1"/>
              <c:showSerName val="0"/>
              <c:showPercent val="0"/>
              <c:showBubbleSize val="0"/>
            </c:dLbl>
            <c:dLbl>
              <c:idx val="2"/>
              <c:layout>
                <c:manualLayout>
                  <c:x val="0.21295328083989501"/>
                  <c:y val="2.6110344454365886E-2"/>
                </c:manualLayout>
              </c:layout>
              <c:tx>
                <c:rich>
                  <a:bodyPr/>
                  <a:lstStyle/>
                  <a:p>
                    <a:r>
                      <a:rPr lang="en-US" sz="1400"/>
                      <a:t>Own Benefits Only, 46%</a:t>
                    </a:r>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Sheet1!$A$1:$A$3</c:f>
              <c:strCache>
                <c:ptCount val="3"/>
                <c:pt idx="0">
                  <c:v>Husband's Benefits</c:v>
                </c:pt>
                <c:pt idx="1">
                  <c:v>Own and Husband's Benefits</c:v>
                </c:pt>
                <c:pt idx="2">
                  <c:v>Own Benefits Only</c:v>
                </c:pt>
              </c:strCache>
            </c:strRef>
          </c:cat>
          <c:val>
            <c:numRef>
              <c:f>Sheet1!$B$1:$B$3</c:f>
              <c:numCache>
                <c:formatCode>0%</c:formatCode>
                <c:ptCount val="3"/>
                <c:pt idx="0">
                  <c:v>0.25</c:v>
                </c:pt>
                <c:pt idx="1">
                  <c:v>0.28999999999999998</c:v>
                </c:pt>
                <c:pt idx="2">
                  <c:v>0.46</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5660581940404"/>
          <c:y val="9.8055439681165715E-2"/>
          <c:w val="0.61068920874325894"/>
          <c:h val="0.8038891206376686"/>
        </c:manualLayout>
      </c:layout>
      <c:doughnutChart>
        <c:varyColors val="1"/>
        <c:ser>
          <c:idx val="0"/>
          <c:order val="0"/>
          <c:dLbls>
            <c:dLbl>
              <c:idx val="0"/>
              <c:layout>
                <c:manualLayout>
                  <c:x val="2.185792349726776E-2"/>
                  <c:y val="3.7986704653371318E-2"/>
                </c:manualLayout>
              </c:layout>
              <c:showLegendKey val="0"/>
              <c:showVal val="1"/>
              <c:showCatName val="1"/>
              <c:showSerName val="0"/>
              <c:showPercent val="0"/>
              <c:showBubbleSize val="0"/>
            </c:dLbl>
            <c:dLbl>
              <c:idx val="2"/>
              <c:layout>
                <c:manualLayout>
                  <c:x val="-7.3770491803278687E-2"/>
                  <c:y val="0.11396011396011396"/>
                </c:manualLayout>
              </c:layout>
              <c:showLegendKey val="0"/>
              <c:showVal val="1"/>
              <c:showCatName val="1"/>
              <c:showSerName val="0"/>
              <c:showPercent val="0"/>
              <c:showBubbleSize val="0"/>
            </c:dLbl>
            <c:dLbl>
              <c:idx val="3"/>
              <c:layout>
                <c:manualLayout>
                  <c:x val="-2.7322404371584699E-2"/>
                  <c:y val="-3.7986704653370624E-3"/>
                </c:manualLayout>
              </c:layout>
              <c:showLegendKey val="0"/>
              <c:showVal val="1"/>
              <c:showCatName val="1"/>
              <c:showSerName val="0"/>
              <c:showPercent val="0"/>
              <c:showBubbleSize val="0"/>
            </c:dLbl>
            <c:dLbl>
              <c:idx val="4"/>
              <c:layout>
                <c:manualLayout>
                  <c:x val="-5.4644808743169399E-3"/>
                  <c:y val="-1.5194681861348529E-2"/>
                </c:manualLayout>
              </c:layout>
              <c:showLegendKey val="0"/>
              <c:showVal val="1"/>
              <c:showCatName val="1"/>
              <c:showSerName val="0"/>
              <c:showPercent val="0"/>
              <c:showBubbleSize val="0"/>
            </c:dLbl>
            <c:showLegendKey val="0"/>
            <c:showVal val="1"/>
            <c:showCatName val="1"/>
            <c:showSerName val="0"/>
            <c:showPercent val="0"/>
            <c:showBubbleSize val="0"/>
            <c:showLeaderLines val="1"/>
          </c:dLbls>
          <c:cat>
            <c:strRef>
              <c:f>Sheet1!$A$1:$A$5</c:f>
              <c:strCache>
                <c:ptCount val="5"/>
                <c:pt idx="0">
                  <c:v>Social Security</c:v>
                </c:pt>
                <c:pt idx="1">
                  <c:v>Pensions</c:v>
                </c:pt>
                <c:pt idx="2">
                  <c:v>Other</c:v>
                </c:pt>
                <c:pt idx="3">
                  <c:v>Earnings</c:v>
                </c:pt>
                <c:pt idx="4">
                  <c:v>Savings and Investments</c:v>
                </c:pt>
              </c:strCache>
            </c:strRef>
          </c:cat>
          <c:val>
            <c:numRef>
              <c:f>Sheet1!$B$1:$B$5</c:f>
              <c:numCache>
                <c:formatCode>0%</c:formatCode>
                <c:ptCount val="5"/>
                <c:pt idx="0">
                  <c:v>0.35</c:v>
                </c:pt>
                <c:pt idx="1">
                  <c:v>0.17</c:v>
                </c:pt>
                <c:pt idx="2">
                  <c:v>0.03</c:v>
                </c:pt>
                <c:pt idx="3">
                  <c:v>0.34</c:v>
                </c:pt>
                <c:pt idx="4">
                  <c:v>0.11</c:v>
                </c:pt>
              </c:numCache>
            </c:numRef>
          </c:val>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6"/>
            <a:ext cx="3170584" cy="480225"/>
          </a:xfrm>
          <a:prstGeom prst="rect">
            <a:avLst/>
          </a:prstGeom>
        </p:spPr>
        <p:txBody>
          <a:bodyPr vert="horz" lIns="92961" tIns="46482" rIns="92961" bIns="46482" rtlCol="0"/>
          <a:lstStyle>
            <a:lvl1pPr algn="l">
              <a:defRPr sz="1100"/>
            </a:lvl1pPr>
          </a:lstStyle>
          <a:p>
            <a:endParaRPr lang="en-US" dirty="0"/>
          </a:p>
        </p:txBody>
      </p:sp>
      <p:sp>
        <p:nvSpPr>
          <p:cNvPr id="3" name="Date Placeholder 2"/>
          <p:cNvSpPr>
            <a:spLocks noGrp="1"/>
          </p:cNvSpPr>
          <p:nvPr>
            <p:ph type="dt" sz="quarter" idx="1"/>
          </p:nvPr>
        </p:nvSpPr>
        <p:spPr>
          <a:xfrm>
            <a:off x="4142965" y="6"/>
            <a:ext cx="3170584" cy="480225"/>
          </a:xfrm>
          <a:prstGeom prst="rect">
            <a:avLst/>
          </a:prstGeom>
        </p:spPr>
        <p:txBody>
          <a:bodyPr vert="horz" lIns="92961" tIns="46482" rIns="92961" bIns="46482" rtlCol="0"/>
          <a:lstStyle>
            <a:lvl1pPr algn="r">
              <a:defRPr sz="1100"/>
            </a:lvl1pPr>
          </a:lstStyle>
          <a:p>
            <a:fld id="{F779A121-15AD-4015-A097-E46565FA9CD6}" type="datetimeFigureOut">
              <a:rPr lang="en-US" smtClean="0"/>
              <a:t>4/18/2019</a:t>
            </a:fld>
            <a:endParaRPr lang="en-US" dirty="0"/>
          </a:p>
        </p:txBody>
      </p:sp>
      <p:sp>
        <p:nvSpPr>
          <p:cNvPr id="4" name="Footer Placeholder 3"/>
          <p:cNvSpPr>
            <a:spLocks noGrp="1"/>
          </p:cNvSpPr>
          <p:nvPr>
            <p:ph type="ftr" sz="quarter" idx="2"/>
          </p:nvPr>
        </p:nvSpPr>
        <p:spPr>
          <a:xfrm>
            <a:off x="7" y="9119330"/>
            <a:ext cx="3170584" cy="480225"/>
          </a:xfrm>
          <a:prstGeom prst="rect">
            <a:avLst/>
          </a:prstGeom>
        </p:spPr>
        <p:txBody>
          <a:bodyPr vert="horz" lIns="92961" tIns="46482" rIns="92961" bIns="46482"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2965" y="9119330"/>
            <a:ext cx="3170584" cy="480225"/>
          </a:xfrm>
          <a:prstGeom prst="rect">
            <a:avLst/>
          </a:prstGeom>
        </p:spPr>
        <p:txBody>
          <a:bodyPr vert="horz" lIns="92961" tIns="46482" rIns="92961" bIns="46482" rtlCol="0" anchor="b"/>
          <a:lstStyle>
            <a:lvl1pPr algn="r">
              <a:defRPr sz="1100"/>
            </a:lvl1pPr>
          </a:lstStyle>
          <a:p>
            <a:fld id="{D50F3211-BAE5-4D37-8CBA-FA143A9CD83B}" type="slidenum">
              <a:rPr lang="en-US" smtClean="0"/>
              <a:t>‹#›</a:t>
            </a:fld>
            <a:endParaRPr lang="en-US" dirty="0"/>
          </a:p>
        </p:txBody>
      </p:sp>
    </p:spTree>
    <p:extLst>
      <p:ext uri="{BB962C8B-B14F-4D97-AF65-F5344CB8AC3E}">
        <p14:creationId xmlns:p14="http://schemas.microsoft.com/office/powerpoint/2010/main" val="1825618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920" cy="480060"/>
          </a:xfrm>
          <a:prstGeom prst="rect">
            <a:avLst/>
          </a:prstGeom>
        </p:spPr>
        <p:txBody>
          <a:bodyPr vert="horz" lIns="94376" tIns="47186" rIns="94376" bIns="47186" rtlCol="0"/>
          <a:lstStyle>
            <a:lvl1pPr algn="l">
              <a:defRPr sz="1100"/>
            </a:lvl1pPr>
          </a:lstStyle>
          <a:p>
            <a:endParaRPr lang="en-US" dirty="0"/>
          </a:p>
        </p:txBody>
      </p:sp>
      <p:sp>
        <p:nvSpPr>
          <p:cNvPr id="3" name="Date Placeholder 2"/>
          <p:cNvSpPr>
            <a:spLocks noGrp="1"/>
          </p:cNvSpPr>
          <p:nvPr>
            <p:ph type="dt" idx="1"/>
          </p:nvPr>
        </p:nvSpPr>
        <p:spPr>
          <a:xfrm>
            <a:off x="4143591" y="5"/>
            <a:ext cx="3169920" cy="480060"/>
          </a:xfrm>
          <a:prstGeom prst="rect">
            <a:avLst/>
          </a:prstGeom>
        </p:spPr>
        <p:txBody>
          <a:bodyPr vert="horz" lIns="94376" tIns="47186" rIns="94376" bIns="47186" rtlCol="0"/>
          <a:lstStyle>
            <a:lvl1pPr algn="r">
              <a:defRPr sz="1100"/>
            </a:lvl1pPr>
          </a:lstStyle>
          <a:p>
            <a:fld id="{60B08DE8-51B9-4DE8-800F-61BCDCB92578}" type="datetimeFigureOut">
              <a:rPr lang="en-US" smtClean="0"/>
              <a:t>4/18/2019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376" tIns="47186" rIns="94376" bIns="4718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4376" tIns="47186" rIns="94376" bIns="471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4376" tIns="47186" rIns="94376" bIns="47186" rtlCol="0" anchor="b"/>
          <a:lstStyle>
            <a:lvl1pPr algn="l">
              <a:defRPr sz="1100"/>
            </a:lvl1pPr>
          </a:lstStyle>
          <a:p>
            <a:endParaRPr lang="en-US" dirty="0"/>
          </a:p>
        </p:txBody>
      </p:sp>
      <p:sp>
        <p:nvSpPr>
          <p:cNvPr id="7" name="Slide Number Placeholder 6"/>
          <p:cNvSpPr>
            <a:spLocks noGrp="1"/>
          </p:cNvSpPr>
          <p:nvPr>
            <p:ph type="sldNum" sz="quarter" idx="5"/>
          </p:nvPr>
        </p:nvSpPr>
        <p:spPr>
          <a:xfrm>
            <a:off x="4143591" y="9119474"/>
            <a:ext cx="3169920" cy="480060"/>
          </a:xfrm>
          <a:prstGeom prst="rect">
            <a:avLst/>
          </a:prstGeom>
        </p:spPr>
        <p:txBody>
          <a:bodyPr vert="horz" lIns="94376" tIns="47186" rIns="94376" bIns="47186" rtlCol="0" anchor="b"/>
          <a:lstStyle>
            <a:lvl1pPr algn="r">
              <a:defRPr sz="1100"/>
            </a:lvl1pPr>
          </a:lstStyle>
          <a:p>
            <a:fld id="{3966A25E-58F8-441D-AA5C-F9CE201FCD08}" type="slidenum">
              <a:rPr lang="en-US" smtClean="0"/>
              <a:t>‹#›</a:t>
            </a:fld>
            <a:endParaRPr lang="en-US" dirty="0"/>
          </a:p>
        </p:txBody>
      </p:sp>
    </p:spTree>
    <p:extLst>
      <p:ext uri="{BB962C8B-B14F-4D97-AF65-F5344CB8AC3E}">
        <p14:creationId xmlns:p14="http://schemas.microsoft.com/office/powerpoint/2010/main" val="34383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smtClean="0">
                <a:latin typeface="Arial" panose="020B0604020202020204" pitchFamily="34" charset="0"/>
                <a:ea typeface="ＭＳ Ｐゴシック" pitchFamily="64" charset="-128"/>
                <a:cs typeface="Arial" panose="020B0604020202020204" pitchFamily="34" charset="0"/>
              </a:rPr>
              <a:t>Welcome to our seminar, </a:t>
            </a:r>
            <a:r>
              <a:rPr lang="en-US" altLang="en-US" sz="1000" i="1" dirty="0" smtClean="0">
                <a:latin typeface="Arial" panose="020B0604020202020204" pitchFamily="34" charset="0"/>
                <a:ea typeface="ＭＳ Ｐゴシック" pitchFamily="64" charset="-128"/>
                <a:cs typeface="Arial" panose="020B0604020202020204" pitchFamily="34" charset="0"/>
              </a:rPr>
              <a:t>Understanding Social Security</a:t>
            </a:r>
            <a:r>
              <a:rPr lang="en-US" altLang="en-US" sz="1000" dirty="0" smtClean="0">
                <a:latin typeface="Arial" panose="020B0604020202020204" pitchFamily="34" charset="0"/>
                <a:ea typeface="ＭＳ Ｐゴシック" pitchFamily="64" charset="-128"/>
                <a:cs typeface="Arial" panose="020B0604020202020204" pitchFamily="34" charset="0"/>
              </a:rPr>
              <a:t>. I am pleased you took time out of your busy day to attend this seminar. My name is __________. I am a Financial Advisor with Morgan Stanley.</a:t>
            </a:r>
          </a:p>
          <a:p>
            <a:endParaRPr lang="en-US" altLang="en-US" sz="1000" dirty="0" smtClean="0">
              <a:latin typeface="Arial" panose="020B0604020202020204" pitchFamily="34" charset="0"/>
              <a:ea typeface="ＭＳ Ｐゴシック" pitchFamily="64" charset="-128"/>
              <a:cs typeface="Arial" panose="020B0604020202020204" pitchFamily="34" charset="0"/>
            </a:endParaRPr>
          </a:p>
          <a:p>
            <a:r>
              <a:rPr lang="en-US" altLang="en-US" sz="1000" dirty="0" smtClean="0">
                <a:latin typeface="Arial" panose="020B0604020202020204" pitchFamily="34" charset="0"/>
                <a:ea typeface="ＭＳ Ｐゴシック" pitchFamily="64" charset="-128"/>
                <a:cs typeface="Arial" panose="020B0604020202020204" pitchFamily="34" charset="0"/>
              </a:rPr>
              <a:t>Today / tonight, we’re going to talk about one of the best retirement plans ever created…Social Security.</a:t>
            </a:r>
          </a:p>
          <a:p>
            <a:endParaRPr lang="en-US" altLang="en-US" sz="1000" dirty="0" smtClean="0">
              <a:latin typeface="Arial" panose="020B0604020202020204" pitchFamily="34" charset="0"/>
              <a:ea typeface="ＭＳ Ｐゴシック" pitchFamily="64" charset="-128"/>
              <a:cs typeface="Arial" panose="020B0604020202020204" pitchFamily="34" charset="0"/>
            </a:endParaRPr>
          </a:p>
          <a:p>
            <a:r>
              <a:rPr lang="en-US" altLang="en-US" sz="1000" dirty="0" smtClean="0">
                <a:latin typeface="Arial" panose="020B0604020202020204" pitchFamily="34" charset="0"/>
                <a:ea typeface="ＭＳ Ｐゴシック" pitchFamily="64" charset="-128"/>
                <a:cs typeface="Arial" panose="020B0604020202020204" pitchFamily="34" charset="0"/>
              </a:rPr>
              <a:t>If you could create the ideal retirement plan, what would it look like? </a:t>
            </a:r>
            <a:r>
              <a:rPr lang="en-US" altLang="en-US" sz="1000" dirty="0" smtClean="0">
                <a:latin typeface="Arial" panose="020B0604020202020204" pitchFamily="34" charset="0"/>
                <a:cs typeface="Arial" panose="020B0604020202020204" pitchFamily="34" charset="0"/>
              </a:rPr>
              <a:t>Would it provide you with guaranteed income for the rest of your life? Would it offer increases to keep up with inflation? Would it involve no investment risk on your part?</a:t>
            </a:r>
          </a:p>
          <a:p>
            <a:endParaRPr lang="en-US" altLang="en-US" sz="1000" dirty="0" smtClean="0">
              <a:latin typeface="Arial" panose="020B0604020202020204" pitchFamily="34" charset="0"/>
              <a:ea typeface="ＭＳ Ｐゴシック" pitchFamily="6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latin typeface="Arial" panose="020B0604020202020204" pitchFamily="34" charset="0"/>
                <a:cs typeface="Arial" panose="020B0604020202020204" pitchFamily="34" charset="0"/>
              </a:rPr>
              <a:t>Social Security does all this and more. Our goal today / tonight is for you to leave here with an understanding of how your benefits are calculated, when you can </a:t>
            </a:r>
            <a:r>
              <a:rPr lang="en-GB" sz="1000" dirty="0" smtClean="0">
                <a:latin typeface="Arial" panose="020B0604020202020204" pitchFamily="34" charset="0"/>
                <a:cs typeface="Arial" panose="020B0604020202020204" pitchFamily="34" charset="0"/>
              </a:rPr>
              <a:t> – </a:t>
            </a:r>
            <a:r>
              <a:rPr lang="en-US" altLang="en-US" sz="1000" dirty="0" smtClean="0">
                <a:latin typeface="Arial" panose="020B0604020202020204" pitchFamily="34" charset="0"/>
                <a:cs typeface="Arial" panose="020B0604020202020204" pitchFamily="34" charset="0"/>
              </a:rPr>
              <a:t>or should</a:t>
            </a:r>
            <a:r>
              <a:rPr lang="en-GB" sz="1000" dirty="0" smtClean="0">
                <a:latin typeface="Arial" panose="020B0604020202020204" pitchFamily="34" charset="0"/>
                <a:cs typeface="Arial" panose="020B0604020202020204" pitchFamily="34" charset="0"/>
              </a:rPr>
              <a:t> – </a:t>
            </a:r>
            <a:r>
              <a:rPr lang="en-US" altLang="en-US" sz="1000" dirty="0" smtClean="0">
                <a:latin typeface="Arial" panose="020B0604020202020204" pitchFamily="34" charset="0"/>
                <a:cs typeface="Arial" panose="020B0604020202020204" pitchFamily="34" charset="0"/>
              </a:rPr>
              <a:t>collect them, and whether Social Security, combined with your other sources of income, will be enough to sustain perhaps 20-30 years of retirement.</a:t>
            </a:r>
          </a:p>
        </p:txBody>
      </p:sp>
      <p:sp>
        <p:nvSpPr>
          <p:cNvPr id="4" name="Slide Number Placeholder 3"/>
          <p:cNvSpPr>
            <a:spLocks noGrp="1"/>
          </p:cNvSpPr>
          <p:nvPr>
            <p:ph type="sldNum" sz="quarter" idx="10"/>
          </p:nvPr>
        </p:nvSpPr>
        <p:spPr/>
        <p:txBody>
          <a:bodyPr/>
          <a:lstStyle/>
          <a:p>
            <a:fld id="{3966A25E-58F8-441D-AA5C-F9CE201FCD08}" type="slidenum">
              <a:rPr lang="en-US" smtClean="0"/>
              <a:t>1</a:t>
            </a:fld>
            <a:endParaRPr lang="en-US" dirty="0"/>
          </a:p>
        </p:txBody>
      </p:sp>
    </p:spTree>
    <p:extLst>
      <p:ext uri="{BB962C8B-B14F-4D97-AF65-F5344CB8AC3E}">
        <p14:creationId xmlns:p14="http://schemas.microsoft.com/office/powerpoint/2010/main" val="163115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smtClean="0">
                <a:latin typeface="Arial" panose="020B0604020202020204" pitchFamily="34" charset="0"/>
                <a:cs typeface="Arial" panose="020B0604020202020204" pitchFamily="34" charset="0"/>
              </a:rPr>
              <a:t>Let’s look at a hypothetical example. Here is a sample Social Security Benefits Statement. Does this look familiar?</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You receive this Statement from the Social Security Administration every year approximately three months before your birthday. If you’ve somehow misplaced yours or don’t remember receiving it, you can obtain another by calling the Social Security Administration or visiting their website at www.ssa.gov. </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The Statement is not intended to provide you with an exact projection of the benefits you will receive at retirement. It is based on your earnings and FICA contributions to date. And, it assumes you’ll continue to maintain your current earnings level until you retire. However, it will help you determine more or less what you can expect from Social Security and whether your overall retirement income strategy is on track or requires some adjustment.</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Let’s take a closer look at the sample benefits statement. </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b="1" dirty="0" smtClean="0">
                <a:latin typeface="Arial" panose="020B0604020202020204" pitchFamily="34" charset="0"/>
                <a:cs typeface="Arial" panose="020B0604020202020204" pitchFamily="34" charset="0"/>
              </a:rPr>
              <a:t>&lt;click to advance&gt; </a:t>
            </a:r>
            <a:r>
              <a:rPr lang="en-US" altLang="en-US" sz="1000" dirty="0" smtClean="0">
                <a:latin typeface="Arial" panose="020B0604020202020204" pitchFamily="34" charset="0"/>
                <a:cs typeface="Arial" panose="020B0604020202020204" pitchFamily="34" charset="0"/>
              </a:rPr>
              <a:t>This particular statement shows that its recipient</a:t>
            </a:r>
            <a:r>
              <a:rPr lang="en-GB" sz="1000" dirty="0" smtClean="0">
                <a:latin typeface="Arial" panose="020B0604020202020204" pitchFamily="34" charset="0"/>
                <a:cs typeface="Arial" panose="020B0604020202020204" pitchFamily="34" charset="0"/>
              </a:rPr>
              <a:t> – </a:t>
            </a:r>
            <a:r>
              <a:rPr lang="en-US" altLang="en-US" sz="1000" dirty="0" smtClean="0">
                <a:latin typeface="Arial" panose="020B0604020202020204" pitchFamily="34" charset="0"/>
                <a:cs typeface="Arial" panose="020B0604020202020204" pitchFamily="34" charset="0"/>
              </a:rPr>
              <a:t>let’s call him John</a:t>
            </a:r>
            <a:r>
              <a:rPr lang="en-GB" sz="1000" dirty="0" smtClean="0">
                <a:latin typeface="Arial" panose="020B0604020202020204" pitchFamily="34" charset="0"/>
                <a:cs typeface="Arial" panose="020B0604020202020204" pitchFamily="34" charset="0"/>
              </a:rPr>
              <a:t> – </a:t>
            </a:r>
            <a:r>
              <a:rPr lang="en-US" altLang="en-US" sz="1000" dirty="0" smtClean="0">
                <a:latin typeface="Arial" panose="020B0604020202020204" pitchFamily="34" charset="0"/>
                <a:cs typeface="Arial" panose="020B0604020202020204" pitchFamily="34" charset="0"/>
              </a:rPr>
              <a:t>has paid enough FICA over his career to qualify for a monthly benefit of $1680 at Full Retirement Age. For John, Full Retirement Age is age 67.</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Notice that the Statement also projects a monthly benefit at two other ages – age 62 and age 70. </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b="1" dirty="0" smtClean="0">
                <a:latin typeface="Arial" panose="020B0604020202020204" pitchFamily="34" charset="0"/>
                <a:cs typeface="Arial" panose="020B0604020202020204" pitchFamily="34" charset="0"/>
              </a:rPr>
              <a:t>&lt;click to advance&gt;</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If John wishes, he can opt for a lower monthly payment of $1159 a month at age 62. Or, he can wait until he reaches age 70 to begin receiving a higher benefit of $2094 a month.</a:t>
            </a:r>
          </a:p>
        </p:txBody>
      </p:sp>
      <p:sp>
        <p:nvSpPr>
          <p:cNvPr id="4" name="Slide Number Placeholder 3"/>
          <p:cNvSpPr>
            <a:spLocks noGrp="1"/>
          </p:cNvSpPr>
          <p:nvPr>
            <p:ph type="sldNum" sz="quarter" idx="10"/>
          </p:nvPr>
        </p:nvSpPr>
        <p:spPr/>
        <p:txBody>
          <a:bodyPr/>
          <a:lstStyle/>
          <a:p>
            <a:fld id="{3966A25E-58F8-441D-AA5C-F9CE201FCD08}" type="slidenum">
              <a:rPr lang="en-US" smtClean="0"/>
              <a:t>22</a:t>
            </a:fld>
            <a:endParaRPr lang="en-US" dirty="0"/>
          </a:p>
        </p:txBody>
      </p:sp>
    </p:spTree>
    <p:extLst>
      <p:ext uri="{BB962C8B-B14F-4D97-AF65-F5344CB8AC3E}">
        <p14:creationId xmlns:p14="http://schemas.microsoft.com/office/powerpoint/2010/main" val="256915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As you can see from John’s example, the age at which you start receiving benefits can have an impact on your retirement income planning. </a:t>
            </a: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Let’s take a moment to talk about how to decide when to receive benefits.</a:t>
            </a:r>
          </a:p>
        </p:txBody>
      </p:sp>
      <p:sp>
        <p:nvSpPr>
          <p:cNvPr id="4" name="Slide Number Placeholder 3"/>
          <p:cNvSpPr>
            <a:spLocks noGrp="1"/>
          </p:cNvSpPr>
          <p:nvPr>
            <p:ph type="sldNum" sz="quarter" idx="10"/>
          </p:nvPr>
        </p:nvSpPr>
        <p:spPr/>
        <p:txBody>
          <a:bodyPr/>
          <a:lstStyle/>
          <a:p>
            <a:fld id="{3966A25E-58F8-441D-AA5C-F9CE201FCD08}" type="slidenum">
              <a:rPr lang="en-US" smtClean="0"/>
              <a:t>25</a:t>
            </a:fld>
            <a:endParaRPr lang="en-US" dirty="0"/>
          </a:p>
        </p:txBody>
      </p:sp>
    </p:spTree>
    <p:extLst>
      <p:ext uri="{BB962C8B-B14F-4D97-AF65-F5344CB8AC3E}">
        <p14:creationId xmlns:p14="http://schemas.microsoft.com/office/powerpoint/2010/main" val="400889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Now, let’s talk about a couple of strategies that can help you maximize your Social Security benefits.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First, you can boost your benefits by working longer. Your earnings record for Social Security continues to be updated as long as you work and pay Social Security taxes. Working longer may boost your benefit since your PIA is calculated using the highest 35 years of your earnings record.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Another way to maximize your Social Security benefits is by taking advantage of delayed retirement credits. If you or your spouse were born before January 2, 1954 and have not elected to collect Social Security benefits yet, one of you can choose to file a claim for a spousal benefit at your full retirement age, and then switch to your own retirement benefit at a later date. This allows for either you or your spouse to increase your retirement benefit through delayed retirement credits, resulting in a higher benefit later on.</a:t>
            </a:r>
            <a:endParaRPr lang="en-GB" sz="1000" dirty="0"/>
          </a:p>
        </p:txBody>
      </p:sp>
      <p:sp>
        <p:nvSpPr>
          <p:cNvPr id="4" name="Slide Number Placeholder 3"/>
          <p:cNvSpPr>
            <a:spLocks noGrp="1"/>
          </p:cNvSpPr>
          <p:nvPr>
            <p:ph type="sldNum" sz="quarter" idx="10"/>
          </p:nvPr>
        </p:nvSpPr>
        <p:spPr/>
        <p:txBody>
          <a:bodyPr/>
          <a:lstStyle/>
          <a:p>
            <a:fld id="{3966A25E-58F8-441D-AA5C-F9CE201FCD08}" type="slidenum">
              <a:rPr lang="en-US" smtClean="0"/>
              <a:t>26</a:t>
            </a:fld>
            <a:endParaRPr lang="en-US" dirty="0"/>
          </a:p>
        </p:txBody>
      </p:sp>
    </p:spTree>
    <p:extLst>
      <p:ext uri="{BB962C8B-B14F-4D97-AF65-F5344CB8AC3E}">
        <p14:creationId xmlns:p14="http://schemas.microsoft.com/office/powerpoint/2010/main" val="166905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Keep in mind that Social Security survivor benefits are subject to a family maximum.</a:t>
            </a: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27</a:t>
            </a:fld>
            <a:endParaRPr lang="en-US" dirty="0"/>
          </a:p>
        </p:txBody>
      </p:sp>
    </p:spTree>
    <p:extLst>
      <p:ext uri="{BB962C8B-B14F-4D97-AF65-F5344CB8AC3E}">
        <p14:creationId xmlns:p14="http://schemas.microsoft.com/office/powerpoint/2010/main" val="3409104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As you’re thinking about when to start receiving Social Security benefits, here are a couple of things to consider. </a:t>
            </a: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If you wish to continue working, you may receive Social Security benefits while still employed. However, if you are below your Full Retirement Age, $1 of benefits is deducted for every $3 earned above the annual limit on earnings. In 2018, that annual limit is $17,040. If you wait until Full Retirement Age to begin collecting benefits, you can continue to work – or go back to work – without affecting your Social Security benefits.</a:t>
            </a: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You may also want to consider your personal and family health history:</a:t>
            </a:r>
          </a:p>
          <a:p>
            <a:r>
              <a:rPr lang="en-GB" sz="1000" dirty="0" smtClean="0">
                <a:latin typeface="Arial" panose="020B0604020202020204" pitchFamily="34" charset="0"/>
                <a:cs typeface="Arial" panose="020B0604020202020204" pitchFamily="34" charset="0"/>
              </a:rPr>
              <a:t>If you’re in good health, postponing benefits will increase your benefits.</a:t>
            </a:r>
          </a:p>
          <a:p>
            <a:r>
              <a:rPr lang="en-GB" sz="1000" dirty="0" smtClean="0">
                <a:latin typeface="Arial" panose="020B0604020202020204" pitchFamily="34" charset="0"/>
                <a:cs typeface="Arial" panose="020B0604020202020204" pitchFamily="34" charset="0"/>
              </a:rPr>
              <a:t>On the other hand, if you are in poor health, you may want to initiate benefits sooner.</a:t>
            </a: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When you decide to receive benefits will depend on your unique personal and financial circumstances. Your Financial Advisor can help you weigh the pros and cons of each option, and help you integrate Social Security into your overall retirement plan. </a:t>
            </a:r>
          </a:p>
        </p:txBody>
      </p:sp>
      <p:sp>
        <p:nvSpPr>
          <p:cNvPr id="4" name="Slide Number Placeholder 3"/>
          <p:cNvSpPr>
            <a:spLocks noGrp="1"/>
          </p:cNvSpPr>
          <p:nvPr>
            <p:ph type="sldNum" sz="quarter" idx="10"/>
          </p:nvPr>
        </p:nvSpPr>
        <p:spPr/>
        <p:txBody>
          <a:bodyPr/>
          <a:lstStyle/>
          <a:p>
            <a:fld id="{3966A25E-58F8-441D-AA5C-F9CE201FCD08}" type="slidenum">
              <a:rPr lang="en-US" smtClean="0"/>
              <a:t>31</a:t>
            </a:fld>
            <a:endParaRPr lang="en-US" dirty="0"/>
          </a:p>
        </p:txBody>
      </p:sp>
    </p:spTree>
    <p:extLst>
      <p:ext uri="{BB962C8B-B14F-4D97-AF65-F5344CB8AC3E}">
        <p14:creationId xmlns:p14="http://schemas.microsoft.com/office/powerpoint/2010/main" val="608563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cs typeface="Arial" panose="020B0604020202020204" pitchFamily="34" charset="0"/>
              </a:rPr>
              <a:t>Another thing to keep in mind is taxes.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You may be subject to income taxes on your Social Security benefits if you have substantial income from other sources, such as wages, self-employment, interest, dividends and other reportable taxable income.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If you are single and have a combined income between $25,000 and $34,000, you may have to pay federal income tax on 50% of your Social Security benefits. If your combined income is more than $34,000, up to 85 percent of your Social Security benefits may be taxable.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If you are a couple with a combined income between $32,000 and $44,000, you may have to pay federal income tax on 50% of your Social Security benefits. If your combined income is more than $44,000, up to 85 percent of your Social Security benefits may be taxable.  </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32</a:t>
            </a:fld>
            <a:endParaRPr lang="en-US" dirty="0"/>
          </a:p>
        </p:txBody>
      </p:sp>
    </p:spTree>
    <p:extLst>
      <p:ext uri="{BB962C8B-B14F-4D97-AF65-F5344CB8AC3E}">
        <p14:creationId xmlns:p14="http://schemas.microsoft.com/office/powerpoint/2010/main" val="1669050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smtClean="0">
                <a:latin typeface="Arial" charset="0"/>
                <a:ea typeface="ＭＳ Ｐゴシック" pitchFamily="34" charset="-128"/>
                <a:cs typeface="Arial" charset="0"/>
              </a:rPr>
              <a:t>Next, let’s talk about other benefits that Social Security offers which you may qualify for, depending on your situation.</a:t>
            </a:r>
            <a:endParaRPr lang="en-GB"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33</a:t>
            </a:fld>
            <a:endParaRPr lang="en-US" dirty="0"/>
          </a:p>
        </p:txBody>
      </p:sp>
    </p:spTree>
    <p:extLst>
      <p:ext uri="{BB962C8B-B14F-4D97-AF65-F5344CB8AC3E}">
        <p14:creationId xmlns:p14="http://schemas.microsoft.com/office/powerpoint/2010/main" val="400889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50793" eaLnBrk="0" fontAlgn="base" hangingPunct="0">
              <a:spcBef>
                <a:spcPct val="30000"/>
              </a:spcBef>
              <a:spcAft>
                <a:spcPct val="0"/>
              </a:spcAft>
              <a:defRPr/>
            </a:pPr>
            <a:r>
              <a:rPr lang="en-US" dirty="0"/>
              <a:t>Social Security also offers spousal benefits, survivor benefits and even divorced spouse benefits. </a:t>
            </a:r>
          </a:p>
          <a:p>
            <a:pPr defTabSz="950793" eaLnBrk="0" fontAlgn="base" hangingPunct="0">
              <a:spcBef>
                <a:spcPct val="30000"/>
              </a:spcBef>
              <a:spcAft>
                <a:spcPct val="0"/>
              </a:spcAft>
              <a:defRPr/>
            </a:pPr>
            <a:endParaRPr lang="en-US" altLang="en-US" dirty="0">
              <a:solidFill>
                <a:srgbClr val="000000"/>
              </a:solidFill>
              <a:latin typeface="Arial" pitchFamily="34" charset="0"/>
              <a:cs typeface="Arial" pitchFamily="34" charset="0"/>
            </a:endParaRPr>
          </a:p>
          <a:p>
            <a:pPr defTabSz="950793" eaLnBrk="0" fontAlgn="base" hangingPunct="0">
              <a:spcBef>
                <a:spcPct val="30000"/>
              </a:spcBef>
              <a:spcAft>
                <a:spcPct val="0"/>
              </a:spcAft>
              <a:defRPr/>
            </a:pPr>
            <a:r>
              <a:rPr lang="en-US" altLang="en-US" dirty="0">
                <a:solidFill>
                  <a:srgbClr val="000000"/>
                </a:solidFill>
                <a:latin typeface="Arial" pitchFamily="34" charset="0"/>
                <a:cs typeface="Arial" pitchFamily="34" charset="0"/>
              </a:rPr>
              <a:t>First, spousal benefits. If you’re the working spouse, your nonworking </a:t>
            </a:r>
            <a:r>
              <a:rPr lang="en-US" altLang="en-US" dirty="0" smtClean="0">
                <a:solidFill>
                  <a:srgbClr val="000000"/>
                </a:solidFill>
                <a:latin typeface="Arial" pitchFamily="34" charset="0"/>
                <a:cs typeface="Arial" pitchFamily="34" charset="0"/>
              </a:rPr>
              <a:t>spouse</a:t>
            </a:r>
            <a:r>
              <a:rPr lang="en-GB" sz="1200" dirty="0" smtClean="0">
                <a:latin typeface="Arial" panose="020B0604020202020204" pitchFamily="34" charset="0"/>
                <a:cs typeface="Arial" panose="020B0604020202020204" pitchFamily="34" charset="0"/>
              </a:rPr>
              <a:t> – </a:t>
            </a:r>
            <a:r>
              <a:rPr lang="en-US" altLang="en-US" dirty="0" smtClean="0">
                <a:solidFill>
                  <a:srgbClr val="000000"/>
                </a:solidFill>
                <a:latin typeface="Arial" pitchFamily="34" charset="0"/>
                <a:cs typeface="Arial" pitchFamily="34" charset="0"/>
              </a:rPr>
              <a:t>at </a:t>
            </a:r>
            <a:r>
              <a:rPr lang="en-US" altLang="en-US" dirty="0">
                <a:solidFill>
                  <a:srgbClr val="000000"/>
                </a:solidFill>
                <a:latin typeface="Arial" pitchFamily="34" charset="0"/>
                <a:cs typeface="Arial" pitchFamily="34" charset="0"/>
              </a:rPr>
              <a:t>Full Retirement </a:t>
            </a:r>
            <a:r>
              <a:rPr lang="en-US" altLang="en-US" dirty="0" smtClean="0">
                <a:solidFill>
                  <a:srgbClr val="000000"/>
                </a:solidFill>
                <a:latin typeface="Arial" pitchFamily="34" charset="0"/>
                <a:cs typeface="Arial" pitchFamily="34" charset="0"/>
              </a:rPr>
              <a:t>Age</a:t>
            </a:r>
            <a:r>
              <a:rPr lang="en-GB" sz="1200" dirty="0" smtClean="0">
                <a:latin typeface="Arial" panose="020B0604020202020204" pitchFamily="34" charset="0"/>
                <a:cs typeface="Arial" panose="020B0604020202020204" pitchFamily="34" charset="0"/>
              </a:rPr>
              <a:t> – </a:t>
            </a:r>
            <a:r>
              <a:rPr lang="en-US" altLang="en-US" dirty="0" smtClean="0">
                <a:solidFill>
                  <a:srgbClr val="000000"/>
                </a:solidFill>
                <a:latin typeface="Arial" pitchFamily="34" charset="0"/>
                <a:cs typeface="Arial" pitchFamily="34" charset="0"/>
              </a:rPr>
              <a:t>is </a:t>
            </a:r>
            <a:r>
              <a:rPr lang="en-US" altLang="en-US" dirty="0">
                <a:solidFill>
                  <a:srgbClr val="000000"/>
                </a:solidFill>
                <a:latin typeface="Arial" pitchFamily="34" charset="0"/>
                <a:cs typeface="Arial" pitchFamily="34" charset="0"/>
              </a:rPr>
              <a:t>eligible to receive either 50% of your retirement benefit or 100% of his or her own retirement benefit, whichever is higher.</a:t>
            </a:r>
          </a:p>
          <a:p>
            <a:pPr defTabSz="950793" eaLnBrk="0" fontAlgn="base" hangingPunct="0">
              <a:spcBef>
                <a:spcPct val="30000"/>
              </a:spcBef>
              <a:spcAft>
                <a:spcPct val="0"/>
              </a:spcAft>
              <a:defRPr/>
            </a:pPr>
            <a:endParaRPr lang="en-US" altLang="en-US" dirty="0">
              <a:solidFill>
                <a:srgbClr val="000000"/>
              </a:solidFill>
              <a:latin typeface="Arial" pitchFamily="34" charset="0"/>
              <a:cs typeface="Arial" pitchFamily="34" charset="0"/>
            </a:endParaRPr>
          </a:p>
          <a:p>
            <a:pPr defTabSz="950793" eaLnBrk="0" fontAlgn="base" hangingPunct="0">
              <a:spcBef>
                <a:spcPct val="30000"/>
              </a:spcBef>
              <a:spcAft>
                <a:spcPct val="0"/>
              </a:spcAft>
              <a:defRPr/>
            </a:pPr>
            <a:r>
              <a:rPr lang="en-US" altLang="en-US" dirty="0">
                <a:solidFill>
                  <a:srgbClr val="000000"/>
                </a:solidFill>
                <a:latin typeface="Arial" pitchFamily="34" charset="0"/>
                <a:cs typeface="Arial" pitchFamily="34" charset="0"/>
              </a:rPr>
              <a:t>Social Security also offers survivor benefits for widows and widowers at Full Retirement Age. A reduced survivor benefit is available as early as age 60. </a:t>
            </a:r>
          </a:p>
          <a:p>
            <a:pPr defTabSz="950793" eaLnBrk="0" fontAlgn="base" hangingPunct="0">
              <a:spcBef>
                <a:spcPct val="30000"/>
              </a:spcBef>
              <a:spcAft>
                <a:spcPct val="0"/>
              </a:spcAft>
              <a:defRPr/>
            </a:pPr>
            <a:endParaRPr lang="en-US" altLang="en-US" dirty="0">
              <a:solidFill>
                <a:srgbClr val="000000"/>
              </a:solidFill>
              <a:latin typeface="Arial" pitchFamily="34" charset="0"/>
              <a:cs typeface="Arial" pitchFamily="34" charset="0"/>
            </a:endParaRPr>
          </a:p>
          <a:p>
            <a:pPr defTabSz="950793" eaLnBrk="0" fontAlgn="base" hangingPunct="0">
              <a:spcBef>
                <a:spcPct val="30000"/>
              </a:spcBef>
              <a:spcAft>
                <a:spcPct val="0"/>
              </a:spcAft>
              <a:defRPr/>
            </a:pPr>
            <a:r>
              <a:rPr lang="en-US" altLang="en-US" dirty="0">
                <a:solidFill>
                  <a:srgbClr val="000000"/>
                </a:solidFill>
                <a:latin typeface="Arial" pitchFamily="34" charset="0"/>
                <a:cs typeface="Arial" pitchFamily="34" charset="0"/>
              </a:rPr>
              <a:t>If you were previously married for at least 10 years and divorced for at least two years, you may qualify for divorced spouse benefits.</a:t>
            </a: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34</a:t>
            </a:fld>
            <a:endParaRPr lang="en-US" dirty="0"/>
          </a:p>
        </p:txBody>
      </p:sp>
    </p:spTree>
    <p:extLst>
      <p:ext uri="{BB962C8B-B14F-4D97-AF65-F5344CB8AC3E}">
        <p14:creationId xmlns:p14="http://schemas.microsoft.com/office/powerpoint/2010/main" val="955250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Social Security offers far more than retirement benefits for you. It also provides disability benefits, though these benefits are not as generous as those typically available from a privately-owned disability policy.</a:t>
            </a:r>
          </a:p>
          <a:p>
            <a:endParaRPr lang="en-US" sz="1000" dirty="0">
              <a:latin typeface="Arial" panose="020B0604020202020204" pitchFamily="34" charset="0"/>
              <a:cs typeface="Arial" panose="020B0604020202020204" pitchFamily="34" charset="0"/>
            </a:endParaRPr>
          </a:p>
          <a:p>
            <a:pPr defTabSz="950793"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You are eligible for the Social Security disability benefit </a:t>
            </a:r>
            <a:r>
              <a:rPr lang="en-US" altLang="en-US" sz="1000" dirty="0">
                <a:latin typeface="Arial" panose="020B0604020202020204" pitchFamily="34" charset="0"/>
                <a:cs typeface="Arial" panose="020B0604020202020204" pitchFamily="34" charset="0"/>
              </a:rPr>
              <a:t>if your disability prevents you from performing any substantial gainful work </a:t>
            </a:r>
            <a:r>
              <a:rPr lang="en-US" altLang="en-US" sz="1000" u="sng" dirty="0">
                <a:latin typeface="Arial" panose="020B0604020202020204" pitchFamily="34" charset="0"/>
                <a:cs typeface="Arial" panose="020B0604020202020204" pitchFamily="34" charset="0"/>
              </a:rPr>
              <a:t>and</a:t>
            </a:r>
            <a:r>
              <a:rPr lang="en-US" altLang="en-US" sz="1000" dirty="0">
                <a:latin typeface="Arial" panose="020B0604020202020204" pitchFamily="34" charset="0"/>
                <a:cs typeface="Arial" panose="020B0604020202020204" pitchFamily="34" charset="0"/>
              </a:rPr>
              <a:t> if your disability is expected to last for at least twelve months or for the rest of your life.</a:t>
            </a:r>
          </a:p>
          <a:p>
            <a:pPr defTabSz="950793" eaLnBrk="0" fontAlgn="base" hangingPunct="0">
              <a:spcBef>
                <a:spcPct val="30000"/>
              </a:spcBef>
              <a:spcAft>
                <a:spcPct val="0"/>
              </a:spcAft>
              <a:defRPr/>
            </a:pPr>
            <a:endParaRPr lang="en-US" altLang="en-US" sz="1000" dirty="0">
              <a:latin typeface="Arial" panose="020B0604020202020204" pitchFamily="34" charset="0"/>
              <a:cs typeface="Arial" panose="020B0604020202020204" pitchFamily="34" charset="0"/>
            </a:endParaRPr>
          </a:p>
          <a:p>
            <a:pPr defTabSz="950793" eaLnBrk="0" fontAlgn="base" hangingPunct="0">
              <a:spcBef>
                <a:spcPct val="30000"/>
              </a:spcBef>
              <a:spcAft>
                <a:spcPct val="0"/>
              </a:spcAft>
              <a:defRPr/>
            </a:pPr>
            <a:r>
              <a:rPr lang="en-US" altLang="en-US" sz="1000" dirty="0">
                <a:latin typeface="Arial" panose="020B0604020202020204" pitchFamily="34" charset="0"/>
                <a:cs typeface="Arial" panose="020B0604020202020204" pitchFamily="34" charset="0"/>
              </a:rPr>
              <a:t>Disability benefits cease when you reach Full Retirement Age. At that time, your normal retirement benefits kick in</a:t>
            </a:r>
            <a:r>
              <a:rPr lang="en-US" alt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39</a:t>
            </a:fld>
            <a:endParaRPr lang="en-US" dirty="0"/>
          </a:p>
        </p:txBody>
      </p:sp>
    </p:spTree>
    <p:extLst>
      <p:ext uri="{BB962C8B-B14F-4D97-AF65-F5344CB8AC3E}">
        <p14:creationId xmlns:p14="http://schemas.microsoft.com/office/powerpoint/2010/main" val="37755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dirty="0" smtClean="0">
                <a:latin typeface="Arial" charset="0"/>
                <a:ea typeface="ＭＳ Ｐゴシック" pitchFamily="34" charset="-128"/>
                <a:cs typeface="Arial" charset="0"/>
              </a:rPr>
              <a:t>Finally, let’s take a moment to talk about how to get started on planning for retirement with Social Security in mind.</a:t>
            </a:r>
            <a:endParaRPr lang="en-GB"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40</a:t>
            </a:fld>
            <a:endParaRPr lang="en-US" dirty="0"/>
          </a:p>
        </p:txBody>
      </p:sp>
    </p:spTree>
    <p:extLst>
      <p:ext uri="{BB962C8B-B14F-4D97-AF65-F5344CB8AC3E}">
        <p14:creationId xmlns:p14="http://schemas.microsoft.com/office/powerpoint/2010/main" val="400889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smtClean="0">
                <a:latin typeface="Arial" charset="0"/>
                <a:ea typeface="ＭＳ Ｐゴシック" pitchFamily="34" charset="-128"/>
                <a:cs typeface="Arial" charset="0"/>
              </a:rPr>
              <a:t>Today, we will cover a number of important topics about Social Security.</a:t>
            </a:r>
            <a:endParaRPr lang="en-US" altLang="en-US" sz="1000" baseline="0" dirty="0" smtClean="0">
              <a:latin typeface="Arial" charset="0"/>
              <a:ea typeface="ＭＳ Ｐゴシック" pitchFamily="34" charset="-128"/>
              <a:cs typeface="Arial" charset="0"/>
            </a:endParaRPr>
          </a:p>
          <a:p>
            <a:endParaRPr lang="en-US" altLang="en-US" sz="1000" baseline="0" dirty="0" smtClean="0">
              <a:latin typeface="Arial" charset="0"/>
              <a:ea typeface="ＭＳ Ｐゴシック" pitchFamily="34" charset="-128"/>
              <a:cs typeface="Arial" charset="0"/>
            </a:endParaRPr>
          </a:p>
          <a:p>
            <a:r>
              <a:rPr lang="en-US" altLang="en-US" sz="1000" baseline="0" dirty="0" smtClean="0">
                <a:latin typeface="Arial" charset="0"/>
                <a:ea typeface="ＭＳ Ｐゴシック" pitchFamily="34" charset="-128"/>
                <a:cs typeface="Arial" charset="0"/>
              </a:rPr>
              <a:t>We’ll start with a brief overview of the basics of Social Security.</a:t>
            </a:r>
          </a:p>
          <a:p>
            <a:endParaRPr lang="en-US" altLang="en-US" sz="1000" baseline="0" dirty="0" smtClean="0">
              <a:latin typeface="Arial" charset="0"/>
              <a:ea typeface="ＭＳ Ｐゴシック" pitchFamily="34" charset="-128"/>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aseline="0" dirty="0" smtClean="0">
                <a:latin typeface="Arial" charset="0"/>
                <a:ea typeface="ＭＳ Ｐゴシック" pitchFamily="34" charset="-128"/>
                <a:cs typeface="Arial" charset="0"/>
              </a:rPr>
              <a:t>We’ll then spend some time talking about how to decide when to begin receiving benefits. We’ll also cover benefits of Social Security beyond being a source of income in retirement.</a:t>
            </a:r>
          </a:p>
          <a:p>
            <a:endParaRPr lang="en-US" altLang="en-US" sz="1000" baseline="0" dirty="0" smtClean="0">
              <a:latin typeface="Arial" charset="0"/>
              <a:ea typeface="ＭＳ Ｐゴシック" pitchFamily="34" charset="-128"/>
              <a:cs typeface="Arial" charset="0"/>
            </a:endParaRPr>
          </a:p>
          <a:p>
            <a:r>
              <a:rPr lang="en-US" altLang="en-US" sz="1000" baseline="0" dirty="0" smtClean="0">
                <a:latin typeface="Arial" charset="0"/>
                <a:ea typeface="ＭＳ Ｐゴシック" pitchFamily="34" charset="-128"/>
                <a:cs typeface="Arial" charset="0"/>
              </a:rPr>
              <a:t>Finally, we’ll talk about how to get started on planning your retirement strategy with Social Security in mind.</a:t>
            </a:r>
          </a:p>
          <a:p>
            <a:endParaRPr lang="en-US" altLang="en-US" sz="1000" baseline="0" dirty="0" smtClean="0">
              <a:latin typeface="Arial" charset="0"/>
              <a:ea typeface="ＭＳ Ｐゴシック" pitchFamily="34" charset="-128"/>
              <a:cs typeface="Arial" charset="0"/>
            </a:endParaRPr>
          </a:p>
          <a:p>
            <a:r>
              <a:rPr lang="en-US" altLang="en-US" sz="1000" baseline="0" dirty="0" smtClean="0">
                <a:latin typeface="Arial" charset="0"/>
                <a:ea typeface="ＭＳ Ｐゴシック" pitchFamily="34" charset="-128"/>
                <a:cs typeface="Arial" charset="0"/>
              </a:rPr>
              <a:t>Let’s get started. . . </a:t>
            </a:r>
          </a:p>
        </p:txBody>
      </p:sp>
      <p:sp>
        <p:nvSpPr>
          <p:cNvPr id="4" name="Slide Number Placeholder 3"/>
          <p:cNvSpPr>
            <a:spLocks noGrp="1"/>
          </p:cNvSpPr>
          <p:nvPr>
            <p:ph type="sldNum" sz="quarter" idx="10"/>
          </p:nvPr>
        </p:nvSpPr>
        <p:spPr/>
        <p:txBody>
          <a:bodyPr/>
          <a:lstStyle/>
          <a:p>
            <a:fld id="{3966A25E-58F8-441D-AA5C-F9CE201FCD08}" type="slidenum">
              <a:rPr lang="en-US" smtClean="0"/>
              <a:t>2</a:t>
            </a:fld>
            <a:endParaRPr lang="en-US" dirty="0"/>
          </a:p>
        </p:txBody>
      </p:sp>
    </p:spTree>
    <p:extLst>
      <p:ext uri="{BB962C8B-B14F-4D97-AF65-F5344CB8AC3E}">
        <p14:creationId xmlns:p14="http://schemas.microsoft.com/office/powerpoint/2010/main" val="3616118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eaLnBrk="1" hangingPunct="1"/>
            <a:r>
              <a:rPr lang="en-US" altLang="en-US" sz="1000" dirty="0" smtClean="0">
                <a:latin typeface="Arial" panose="020B0604020202020204" pitchFamily="34" charset="0"/>
                <a:cs typeface="Arial" panose="020B0604020202020204" pitchFamily="34" charset="0"/>
              </a:rPr>
              <a:t>Even though you may not reach your Full Retirement Age or even age 62 for a number of years, you should start thinking about your strategy now.</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You’ve been accumulating assets for retirement over your entire career. But, now, the paradigm is shifting. You should start thinking about converting what you have to income – enough income to meet day-to-day needs and unforeseen expenses for the rest of your life.</a:t>
            </a:r>
          </a:p>
          <a:p>
            <a:pPr eaLnBrk="1" hangingPunct="1"/>
            <a:r>
              <a:rPr lang="en-US" altLang="en-US" sz="1000" dirty="0" smtClean="0">
                <a:latin typeface="Arial" panose="020B0604020202020204" pitchFamily="34" charset="0"/>
                <a:cs typeface="Arial" panose="020B0604020202020204" pitchFamily="34" charset="0"/>
              </a:rPr>
              <a:t> </a:t>
            </a:r>
          </a:p>
          <a:p>
            <a:pPr eaLnBrk="1" hangingPunct="1"/>
            <a:r>
              <a:rPr lang="en-US" altLang="en-US" sz="1000" dirty="0" smtClean="0">
                <a:latin typeface="Arial" panose="020B0604020202020204" pitchFamily="34" charset="0"/>
                <a:cs typeface="Arial" panose="020B0604020202020204" pitchFamily="34" charset="0"/>
              </a:rPr>
              <a:t>You should also start thinking about managing risk, not just managing your investments. That means managing the risk of outliving your assets, of seeing your buying power eroded by inflation, of being able to afford medical expenses or possibly long-term care for you and your spouse.</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And finally, you have to start thinking about making the most of what you have. And that means not only your assets, but any pension you might have and, of course, Social Security.</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41</a:t>
            </a:fld>
            <a:endParaRPr lang="en-US" dirty="0"/>
          </a:p>
        </p:txBody>
      </p:sp>
    </p:spTree>
    <p:extLst>
      <p:ext uri="{BB962C8B-B14F-4D97-AF65-F5344CB8AC3E}">
        <p14:creationId xmlns:p14="http://schemas.microsoft.com/office/powerpoint/2010/main" val="2667150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eaLnBrk="0" fontAlgn="base" hangingPunct="0">
              <a:spcBef>
                <a:spcPct val="30000"/>
              </a:spcBef>
              <a:spcAft>
                <a:spcPct val="0"/>
              </a:spcAft>
              <a:defRPr/>
            </a:pPr>
            <a:r>
              <a:rPr lang="en-GB" sz="1000" dirty="0" smtClean="0">
                <a:latin typeface="Arial" panose="020B0604020202020204" pitchFamily="34" charset="0"/>
                <a:cs typeface="Arial" panose="020B0604020202020204" pitchFamily="34" charset="0"/>
              </a:rPr>
              <a:t>At Morgan Stanley, we have </a:t>
            </a:r>
            <a:r>
              <a:rPr lang="en-US" sz="1000" dirty="0" smtClean="0">
                <a:latin typeface="Arial" panose="020B0604020202020204" pitchFamily="34" charset="0"/>
                <a:cs typeface="Arial" panose="020B0604020202020204" pitchFamily="34" charset="0"/>
              </a:rPr>
              <a:t>developed a new way of thinking about wealth management, a methodology that we believe will give you a more accurate picture of where you are in relation to your most important goals, how far you have to go and what you have to do to get there. We call this Goals-Based Wealth Management. </a:t>
            </a:r>
          </a:p>
          <a:p>
            <a:pPr defTabSz="950793" eaLnBrk="0" fontAlgn="base" hangingPunct="0">
              <a:spcBef>
                <a:spcPct val="30000"/>
              </a:spcBef>
              <a:spcAft>
                <a:spcPct val="0"/>
              </a:spcAft>
              <a:defRPr/>
            </a:pPr>
            <a:endParaRPr lang="en-US" sz="1000" dirty="0" smtClean="0">
              <a:latin typeface="Arial" panose="020B0604020202020204" pitchFamily="34" charset="0"/>
              <a:cs typeface="Arial" panose="020B0604020202020204" pitchFamily="34" charset="0"/>
            </a:endParaRPr>
          </a:p>
          <a:p>
            <a:pPr defTabSz="950793" eaLnBrk="0" fontAlgn="base" hangingPunct="0">
              <a:spcBef>
                <a:spcPct val="30000"/>
              </a:spcBef>
              <a:spcAft>
                <a:spcPct val="0"/>
              </a:spcAft>
              <a:defRPr/>
            </a:pPr>
            <a:r>
              <a:rPr lang="en-US" sz="1000" dirty="0" smtClean="0">
                <a:latin typeface="Arial" panose="020B0604020202020204" pitchFamily="34" charset="0"/>
                <a:cs typeface="Arial" panose="020B0604020202020204" pitchFamily="34" charset="0"/>
              </a:rPr>
              <a:t>As your life stage changes, so do your goals. </a:t>
            </a:r>
          </a:p>
          <a:p>
            <a:pPr defTabSz="950793" eaLnBrk="0" fontAlgn="base" hangingPunct="0">
              <a:spcBef>
                <a:spcPct val="30000"/>
              </a:spcBef>
              <a:spcAft>
                <a:spcPct val="0"/>
              </a:spcAft>
              <a:defRPr/>
            </a:pPr>
            <a:endParaRPr lang="en-US" sz="1000" dirty="0" smtClean="0">
              <a:latin typeface="Arial" panose="020B0604020202020204" pitchFamily="34" charset="0"/>
              <a:cs typeface="Arial" panose="020B0604020202020204" pitchFamily="34" charset="0"/>
            </a:endParaRPr>
          </a:p>
          <a:p>
            <a:pPr defTabSz="950793" eaLnBrk="0" fontAlgn="base" hangingPunct="0">
              <a:spcBef>
                <a:spcPct val="30000"/>
              </a:spcBef>
              <a:spcAft>
                <a:spcPct val="0"/>
              </a:spcAft>
              <a:defRPr/>
            </a:pPr>
            <a:r>
              <a:rPr lang="en-US" sz="1000" dirty="0" smtClean="0">
                <a:latin typeface="Arial" panose="020B0604020202020204" pitchFamily="34" charset="0"/>
                <a:cs typeface="Arial" panose="020B0604020202020204" pitchFamily="34" charset="0"/>
              </a:rPr>
              <a:t>Early on in your career, your goals may have been buying a home, starting a family and building an emergency fund. Later, your priorities may have shifted to sending your children to college, assisting aging parents and planning for retirement. In retirement, your focus may be on maintaining your lifestyle, meeting health care expenses and creating your legacy. </a:t>
            </a:r>
          </a:p>
          <a:p>
            <a:pPr defTabSz="950793" eaLnBrk="0" fontAlgn="base" hangingPunct="0">
              <a:spcBef>
                <a:spcPct val="30000"/>
              </a:spcBef>
              <a:spcAft>
                <a:spcPct val="0"/>
              </a:spcAft>
              <a:defRPr/>
            </a:pPr>
            <a:endParaRPr lang="en-US" sz="1000" dirty="0" smtClean="0">
              <a:latin typeface="Arial" panose="020B0604020202020204" pitchFamily="34" charset="0"/>
              <a:cs typeface="Arial" panose="020B0604020202020204" pitchFamily="34" charset="0"/>
            </a:endParaRPr>
          </a:p>
          <a:p>
            <a:pPr defTabSz="950793" eaLnBrk="0" fontAlgn="base" hangingPunct="0">
              <a:spcBef>
                <a:spcPct val="30000"/>
              </a:spcBef>
              <a:spcAft>
                <a:spcPct val="0"/>
              </a:spcAft>
              <a:defRPr/>
            </a:pPr>
            <a:r>
              <a:rPr lang="en-US" sz="1000" dirty="0" smtClean="0">
                <a:latin typeface="Arial" panose="020B0604020202020204" pitchFamily="34" charset="0"/>
                <a:cs typeface="Arial" panose="020B0604020202020204" pitchFamily="34" charset="0"/>
              </a:rPr>
              <a:t>Our platform allows you to look across your assets and liabilities to help you adapt your wealth management strategy to meet those changing demands.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907194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eaLnBrk="1" hangingPunct="1"/>
            <a:r>
              <a:rPr lang="en-US" altLang="en-US" sz="1000" dirty="0" smtClean="0">
                <a:latin typeface="Arial" panose="020B0604020202020204" pitchFamily="34" charset="0"/>
                <a:cs typeface="Arial" panose="020B0604020202020204" pitchFamily="34" charset="0"/>
              </a:rPr>
              <a:t>I hope you’ll take the time to meet with me individually and discuss your retirement goals and how we can help you reach them. The time to start is now. And just the fact that you’re here today is a great beginning.</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Thank you for coming. It was a pleasure being here with you today. </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May I answer any questions?</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44</a:t>
            </a:fld>
            <a:endParaRPr lang="en-US" dirty="0"/>
          </a:p>
        </p:txBody>
      </p:sp>
    </p:spTree>
    <p:extLst>
      <p:ext uri="{BB962C8B-B14F-4D97-AF65-F5344CB8AC3E}">
        <p14:creationId xmlns:p14="http://schemas.microsoft.com/office/powerpoint/2010/main" val="1771589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45</a:t>
            </a:fld>
            <a:endParaRPr lang="en-US" dirty="0"/>
          </a:p>
        </p:txBody>
      </p:sp>
    </p:spTree>
    <p:extLst>
      <p:ext uri="{BB962C8B-B14F-4D97-AF65-F5344CB8AC3E}">
        <p14:creationId xmlns:p14="http://schemas.microsoft.com/office/powerpoint/2010/main" val="1771589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23C2BF-3076-4C96-889B-3866686816B2}" type="slidenum">
              <a:rPr lang="en-US" smtClean="0"/>
              <a:pPr>
                <a:defRPr/>
              </a:pPr>
              <a:t>46</a:t>
            </a:fld>
            <a:endParaRPr lang="en-US" dirty="0"/>
          </a:p>
        </p:txBody>
      </p:sp>
    </p:spTree>
    <p:extLst>
      <p:ext uri="{BB962C8B-B14F-4D97-AF65-F5344CB8AC3E}">
        <p14:creationId xmlns:p14="http://schemas.microsoft.com/office/powerpoint/2010/main" val="177158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smtClean="0">
                <a:latin typeface="Arial" panose="020B0604020202020204" pitchFamily="34" charset="0"/>
                <a:ea typeface="ＭＳ Ｐゴシック" pitchFamily="34" charset="-128"/>
                <a:cs typeface="Arial" panose="020B0604020202020204" pitchFamily="34" charset="0"/>
              </a:rPr>
              <a:t>Understanding how Social Security works can help you determine whether you’ll be able to retire on schedule and whether you will require additional income in retirement. </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Let’s begin with the basics.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12</a:t>
            </a:fld>
            <a:endParaRPr lang="en-US" dirty="0"/>
          </a:p>
        </p:txBody>
      </p:sp>
    </p:spTree>
    <p:extLst>
      <p:ext uri="{BB962C8B-B14F-4D97-AF65-F5344CB8AC3E}">
        <p14:creationId xmlns:p14="http://schemas.microsoft.com/office/powerpoint/2010/main" val="400889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cs typeface="Arial" panose="020B0604020202020204" pitchFamily="34" charset="0"/>
              </a:rPr>
              <a:t>So, what is Social Security?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cs typeface="Arial" panose="020B0604020202020204" pitchFamily="34" charset="0"/>
              </a:rPr>
              <a:t>Developed in 1935, Social Security is a federal insurance program that provides benefits to older Americans, workers who become disabled and families in which a spouse or parent dies. In essence, Social Security provides a safety net for eligible Americans that can supplement a pension, personal investments and savings.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cs typeface="Arial" panose="020B0604020202020204" pitchFamily="34" charset="0"/>
              </a:rPr>
              <a:t>As you can see from the chart, Social Security is among the primary sources of retirement income for Americans over the age of 65.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cs typeface="Arial" panose="020B0604020202020204" pitchFamily="34" charset="0"/>
              </a:rPr>
              <a:t>Your Social Security benefits are a key piece in your retirement plan, and you can start collecting Social Security benefits prior to or after reaching your full retirement age.</a:t>
            </a:r>
          </a:p>
        </p:txBody>
      </p:sp>
      <p:sp>
        <p:nvSpPr>
          <p:cNvPr id="4" name="Slide Number Placeholder 3"/>
          <p:cNvSpPr>
            <a:spLocks noGrp="1"/>
          </p:cNvSpPr>
          <p:nvPr>
            <p:ph type="sldNum" sz="quarter" idx="10"/>
          </p:nvPr>
        </p:nvSpPr>
        <p:spPr/>
        <p:txBody>
          <a:bodyPr/>
          <a:lstStyle/>
          <a:p>
            <a:fld id="{3966A25E-58F8-441D-AA5C-F9CE201FCD08}" type="slidenum">
              <a:rPr lang="en-US" smtClean="0"/>
              <a:t>13</a:t>
            </a:fld>
            <a:endParaRPr lang="en-US" dirty="0"/>
          </a:p>
        </p:txBody>
      </p:sp>
    </p:spTree>
    <p:extLst>
      <p:ext uri="{BB962C8B-B14F-4D97-AF65-F5344CB8AC3E}">
        <p14:creationId xmlns:p14="http://schemas.microsoft.com/office/powerpoint/2010/main" val="99027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cs typeface="Arial" panose="020B0604020202020204" pitchFamily="34" charset="0"/>
              </a:rPr>
              <a:t>Although Social Security was originally intended to supplement other sources of income during retirement, it has become an important source of income for many retired Americans.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For 34 percent of retired Americans, Social Security provides 90 percent or more of their income.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For 62 percent, Social Security accounts for 50 percent or more of their income. </a:t>
            </a:r>
          </a:p>
        </p:txBody>
      </p:sp>
      <p:sp>
        <p:nvSpPr>
          <p:cNvPr id="4" name="Slide Number Placeholder 3"/>
          <p:cNvSpPr>
            <a:spLocks noGrp="1"/>
          </p:cNvSpPr>
          <p:nvPr>
            <p:ph type="sldNum" sz="quarter" idx="10"/>
          </p:nvPr>
        </p:nvSpPr>
        <p:spPr/>
        <p:txBody>
          <a:bodyPr/>
          <a:lstStyle/>
          <a:p>
            <a:fld id="{3966A25E-58F8-441D-AA5C-F9CE201FCD08}" type="slidenum">
              <a:rPr lang="en-US" smtClean="0"/>
              <a:t>15</a:t>
            </a:fld>
            <a:endParaRPr lang="en-US" dirty="0"/>
          </a:p>
        </p:txBody>
      </p:sp>
    </p:spTree>
    <p:extLst>
      <p:ext uri="{BB962C8B-B14F-4D97-AF65-F5344CB8AC3E}">
        <p14:creationId xmlns:p14="http://schemas.microsoft.com/office/powerpoint/2010/main" val="306150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cs typeface="Arial" panose="020B0604020202020204" pitchFamily="34" charset="0"/>
              </a:rPr>
              <a:t>Social Security is financed through a dedicated payroll tax called FICA, which stands for Federal Insurance Contributions Act. FICA taxes are withheld from your paycheck, and your employer makes contributions, as well.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cs typeface="Arial" panose="020B0604020202020204" pitchFamily="34" charset="0"/>
              </a:rPr>
              <a:t>When you work and pay Social Security taxes, you earn a minimum of four credits, or building blocks, per year toward your Social Security benefits.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To qualify for Social Security, you must accumulate a minimum of 40 credits, or 10 years of work.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The more you earn, the more FICA you pay into the system and the larger your benefits will be at retirement. Of note, there is a limit to the maximum amount of earnings used to calculate your Social Security benefit. In 2018, that maximum is $128,400. That number is adjusted for inflation each year.</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16</a:t>
            </a:fld>
            <a:endParaRPr lang="en-US" dirty="0"/>
          </a:p>
        </p:txBody>
      </p:sp>
    </p:spTree>
    <p:extLst>
      <p:ext uri="{BB962C8B-B14F-4D97-AF65-F5344CB8AC3E}">
        <p14:creationId xmlns:p14="http://schemas.microsoft.com/office/powerpoint/2010/main" val="37704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smtClean="0">
                <a:latin typeface="Arial" panose="020B0604020202020204" pitchFamily="34" charset="0"/>
                <a:cs typeface="Arial" panose="020B0604020202020204" pitchFamily="34" charset="0"/>
              </a:rPr>
              <a:t>So how much can you actually expect to receive once you’re ready to retire?</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Your benefits are a function of your earnings history – how many years you’ve worked, how much you’ve earned and how much you’ve paid into the system.</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The benefit that is calculated from all these variables is called your Primary Insurance Amount, or PIA. Your PIA is the amount you are eligible to receive in Social Security benefits when you reach Full Retirement Age, or the age at which you’re entitled to receive full benefits.</a:t>
            </a:r>
          </a:p>
        </p:txBody>
      </p:sp>
      <p:sp>
        <p:nvSpPr>
          <p:cNvPr id="4" name="Slide Number Placeholder 3"/>
          <p:cNvSpPr>
            <a:spLocks noGrp="1"/>
          </p:cNvSpPr>
          <p:nvPr>
            <p:ph type="sldNum" sz="quarter" idx="10"/>
          </p:nvPr>
        </p:nvSpPr>
        <p:spPr/>
        <p:txBody>
          <a:bodyPr/>
          <a:lstStyle/>
          <a:p>
            <a:fld id="{3966A25E-58F8-441D-AA5C-F9CE201FCD08}" type="slidenum">
              <a:rPr lang="en-US" smtClean="0"/>
              <a:t>17</a:t>
            </a:fld>
            <a:endParaRPr lang="en-US" dirty="0"/>
          </a:p>
        </p:txBody>
      </p:sp>
    </p:spTree>
    <p:extLst>
      <p:ext uri="{BB962C8B-B14F-4D97-AF65-F5344CB8AC3E}">
        <p14:creationId xmlns:p14="http://schemas.microsoft.com/office/powerpoint/2010/main" val="208117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0639" rtl="0" eaLnBrk="1" fontAlgn="base" latinLnBrk="0" hangingPunct="1">
              <a:lnSpc>
                <a:spcPct val="100000"/>
              </a:lnSpc>
              <a:spcBef>
                <a:spcPct val="30000"/>
              </a:spcBef>
              <a:spcAft>
                <a:spcPct val="0"/>
              </a:spcAft>
              <a:buClr>
                <a:srgbClr val="333366"/>
              </a:buClr>
              <a:buSzTx/>
              <a:buFontTx/>
              <a:buNone/>
              <a:tabLst/>
              <a:defRPr/>
            </a:pPr>
            <a:r>
              <a:rPr lang="en-US" altLang="en-US" sz="1000" dirty="0" smtClean="0">
                <a:solidFill>
                  <a:srgbClr val="000000"/>
                </a:solidFill>
                <a:latin typeface="Arial" pitchFamily="34" charset="0"/>
                <a:cs typeface="Arial" pitchFamily="34" charset="0"/>
              </a:rPr>
              <a:t>Your Full Retirement Age, or FRA, is determined by the Social Security Administration, and it is the age at which you are eligible to receive your full PIA.</a:t>
            </a:r>
          </a:p>
          <a:p>
            <a:pPr marL="0" marR="0" indent="0" algn="l" defTabSz="920639" rtl="0" eaLnBrk="1" fontAlgn="base" latinLnBrk="0" hangingPunct="1">
              <a:lnSpc>
                <a:spcPct val="100000"/>
              </a:lnSpc>
              <a:spcBef>
                <a:spcPct val="30000"/>
              </a:spcBef>
              <a:spcAft>
                <a:spcPct val="0"/>
              </a:spcAft>
              <a:buClr>
                <a:srgbClr val="333366"/>
              </a:buClr>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20639" rtl="0" eaLnBrk="1" fontAlgn="base" latinLnBrk="0" hangingPunct="1">
              <a:lnSpc>
                <a:spcPct val="100000"/>
              </a:lnSpc>
              <a:spcBef>
                <a:spcPct val="30000"/>
              </a:spcBef>
              <a:spcAft>
                <a:spcPct val="0"/>
              </a:spcAft>
              <a:buClr>
                <a:srgbClr val="333366"/>
              </a:buClr>
              <a:buSzTx/>
              <a:buFontTx/>
              <a:buNone/>
              <a:tabLst/>
              <a:defRPr/>
            </a:pPr>
            <a:r>
              <a:rPr lang="en-US" altLang="en-US" sz="1000" dirty="0" smtClean="0">
                <a:solidFill>
                  <a:srgbClr val="000000"/>
                </a:solidFill>
                <a:latin typeface="Arial" pitchFamily="34" charset="0"/>
                <a:cs typeface="Arial" pitchFamily="34" charset="0"/>
              </a:rPr>
              <a:t>As you can see from this chart, the definition of Full Retirement Age depends on when you were born. </a:t>
            </a:r>
          </a:p>
          <a:p>
            <a:pPr marL="0" marR="0" indent="0" algn="l" defTabSz="920639" rtl="0" eaLnBrk="1" fontAlgn="base" latinLnBrk="0" hangingPunct="1">
              <a:lnSpc>
                <a:spcPct val="100000"/>
              </a:lnSpc>
              <a:spcBef>
                <a:spcPct val="30000"/>
              </a:spcBef>
              <a:spcAft>
                <a:spcPct val="0"/>
              </a:spcAft>
              <a:buClr>
                <a:srgbClr val="333366"/>
              </a:buClr>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20639" rtl="0" eaLnBrk="1" fontAlgn="base" latinLnBrk="0" hangingPunct="1">
              <a:lnSpc>
                <a:spcPct val="100000"/>
              </a:lnSpc>
              <a:spcBef>
                <a:spcPct val="30000"/>
              </a:spcBef>
              <a:spcAft>
                <a:spcPct val="0"/>
              </a:spcAft>
              <a:buClr>
                <a:srgbClr val="333366"/>
              </a:buClr>
              <a:buSzTx/>
              <a:buFontTx/>
              <a:buNone/>
              <a:tabLst/>
              <a:defRPr/>
            </a:pPr>
            <a:r>
              <a:rPr lang="en-US" altLang="en-US" sz="1000" dirty="0" smtClean="0">
                <a:latin typeface="Arial" panose="020B0604020202020204" pitchFamily="34" charset="0"/>
                <a:cs typeface="Arial" panose="020B0604020202020204" pitchFamily="34" charset="0"/>
              </a:rPr>
              <a:t>Anyone born between 1943 and 1954 has a Full Retirement Age of 66, and anyone born in 1960 or later has a Full Retirement Age of 67.</a:t>
            </a:r>
          </a:p>
          <a:p>
            <a:pPr marL="0" marR="0" indent="0" algn="l" defTabSz="920639" rtl="0" eaLnBrk="1" fontAlgn="base" latinLnBrk="0" hangingPunct="1">
              <a:lnSpc>
                <a:spcPct val="100000"/>
              </a:lnSpc>
              <a:spcBef>
                <a:spcPct val="30000"/>
              </a:spcBef>
              <a:spcAft>
                <a:spcPct val="0"/>
              </a:spcAft>
              <a:buClr>
                <a:srgbClr val="333366"/>
              </a:buClr>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20639" rtl="0" eaLnBrk="1" fontAlgn="base" latinLnBrk="0" hangingPunct="1">
              <a:lnSpc>
                <a:spcPct val="100000"/>
              </a:lnSpc>
              <a:spcBef>
                <a:spcPct val="30000"/>
              </a:spcBef>
              <a:spcAft>
                <a:spcPct val="0"/>
              </a:spcAft>
              <a:buClr>
                <a:srgbClr val="333366"/>
              </a:buClr>
              <a:buSzTx/>
              <a:buFontTx/>
              <a:buNone/>
              <a:tabLst/>
              <a:defRPr/>
            </a:pPr>
            <a:r>
              <a:rPr lang="en-US" altLang="en-US" sz="1000" dirty="0" smtClean="0">
                <a:solidFill>
                  <a:srgbClr val="000000"/>
                </a:solidFill>
                <a:latin typeface="Arial" pitchFamily="34" charset="0"/>
                <a:cs typeface="Arial" pitchFamily="34" charset="0"/>
              </a:rPr>
              <a:t>You can elect to take benefits as early as age 62, or wait until as late as age 70. However, if you decide to take benefits early, you will only receive a percentage of your PIA. As you can see from this chart, if you were born in 1960 or later, your retirement benefit is reduced by 30 percent if you elect to take benefits at age 62.</a:t>
            </a:r>
            <a:endParaRPr lang="en-US" altLang="en-US" sz="100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20</a:t>
            </a:fld>
            <a:endParaRPr lang="en-US" dirty="0"/>
          </a:p>
        </p:txBody>
      </p:sp>
    </p:spTree>
    <p:extLst>
      <p:ext uri="{BB962C8B-B14F-4D97-AF65-F5344CB8AC3E}">
        <p14:creationId xmlns:p14="http://schemas.microsoft.com/office/powerpoint/2010/main" val="388910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cs typeface="Arial" panose="020B0604020202020204" pitchFamily="34" charset="0"/>
              </a:rPr>
              <a:t>Let’s talk a little bit more about when you can collect Social Security.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You don’t automatically begin receiving benefits once you retire. You must either apply online, call the Social Security Administration or visit a Social Security Office.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You have the option to choose when to start collecting your benefits.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As I mentioned earlier, you may choose to start collecting benefits at Full Retirement Age, the age at which you are entitled to full retirement benefits.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Or, you may choose to take early retirement and begin receiving benefits at age 62, but your benefits will be permanently reduced by 25 to 35 percent, depending on when you were born. Keep in mind that, once you begin taking early benefits, you can’t change your mind.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solidFill>
                <a:srgbClr val="000000"/>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latin typeface="Arial" pitchFamily="34" charset="0"/>
                <a:cs typeface="Arial" pitchFamily="34" charset="0"/>
              </a:rPr>
              <a:t>You may also choose to delay retirement. If you were born in 1943 or later, an additional 8 percent of delayed retirement credits are added to your permanent benefit each year until you reach age 70.</a:t>
            </a:r>
            <a:endParaRPr lang="en-US" altLang="en-US" sz="100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21</a:t>
            </a:fld>
            <a:endParaRPr lang="en-US" dirty="0"/>
          </a:p>
        </p:txBody>
      </p:sp>
    </p:spTree>
    <p:extLst>
      <p:ext uri="{BB962C8B-B14F-4D97-AF65-F5344CB8AC3E}">
        <p14:creationId xmlns:p14="http://schemas.microsoft.com/office/powerpoint/2010/main" val="3889108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8" name="Text Placeholder 2"/>
          <p:cNvSpPr>
            <a:spLocks noGrp="1"/>
          </p:cNvSpPr>
          <p:nvPr>
            <p:ph type="body" sz="quarter" idx="11" hasCustomPrompt="1"/>
          </p:nvPr>
        </p:nvSpPr>
        <p:spPr>
          <a:xfrm>
            <a:off x="457200" y="4114800"/>
            <a:ext cx="8321040" cy="1042416"/>
          </a:xfrm>
        </p:spPr>
        <p:txBody>
          <a:bodyPr tIns="45720" rIns="82296" bIns="45720" anchor="b" anchorCtr="0"/>
          <a:lstStyle>
            <a:lvl1pPr>
              <a:lnSpc>
                <a:spcPct val="100000"/>
              </a:lnSpc>
              <a:spcBef>
                <a:spcPts val="0"/>
              </a:spcBef>
              <a:defRPr sz="2800" spc="0" baseline="0">
                <a:solidFill>
                  <a:schemeClr val="tx1"/>
                </a:solidFill>
                <a:latin typeface="+mj-lt"/>
              </a:defRPr>
            </a:lvl1pPr>
            <a:lvl2pPr>
              <a:spcBef>
                <a:spcPts val="1200"/>
              </a:spcBef>
              <a:defRPr sz="2000" b="1" baseline="0">
                <a:solidFill>
                  <a:schemeClr val="accent2"/>
                </a:solidFill>
              </a:defRPr>
            </a:lvl2pPr>
          </a:lstStyle>
          <a:p>
            <a:pPr lvl="0"/>
            <a:r>
              <a:rPr lang="en-US" dirty="0" smtClean="0"/>
              <a:t>Presentation Title</a:t>
            </a:r>
          </a:p>
        </p:txBody>
      </p:sp>
      <p:sp>
        <p:nvSpPr>
          <p:cNvPr id="9" name="Text Placeholder 6"/>
          <p:cNvSpPr>
            <a:spLocks noGrp="1"/>
          </p:cNvSpPr>
          <p:nvPr>
            <p:ph type="body" sz="quarter" idx="13" hasCustomPrompt="1"/>
          </p:nvPr>
        </p:nvSpPr>
        <p:spPr>
          <a:xfrm>
            <a:off x="457200" y="5359980"/>
            <a:ext cx="8321040" cy="612648"/>
          </a:xfrm>
        </p:spPr>
        <p:txBody>
          <a:bodyPr/>
          <a:lstStyle>
            <a:lvl1pPr>
              <a:spcBef>
                <a:spcPts val="200"/>
              </a:spcBef>
              <a:defRPr sz="1800"/>
            </a:lvl1pPr>
          </a:lstStyle>
          <a:p>
            <a:pPr lvl="0"/>
            <a:r>
              <a:rPr lang="en-US" dirty="0" smtClean="0"/>
              <a:t>[Presenter (s) Name]</a:t>
            </a:r>
            <a:br>
              <a:rPr lang="en-US" dirty="0" smtClean="0"/>
            </a:br>
            <a:r>
              <a:rPr lang="en-US" dirty="0" smtClean="0"/>
              <a:t>[Presenter Title]</a:t>
            </a:r>
          </a:p>
          <a:p>
            <a:pPr lvl="0"/>
            <a:r>
              <a:rPr lang="en-US" dirty="0" smtClean="0"/>
              <a:t>[Date]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144524"/>
            <a:ext cx="9144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3772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2/3 Content layout">
    <p:spTree>
      <p:nvGrpSpPr>
        <p:cNvPr id="1" name=""/>
        <p:cNvGrpSpPr/>
        <p:nvPr/>
      </p:nvGrpSpPr>
      <p:grpSpPr>
        <a:xfrm>
          <a:off x="0" y="0"/>
          <a:ext cx="0" cy="0"/>
          <a:chOff x="0" y="0"/>
          <a:chExt cx="0" cy="0"/>
        </a:xfrm>
      </p:grpSpPr>
      <p:sp>
        <p:nvSpPr>
          <p:cNvPr id="12" name="Content Placeholder 1"/>
          <p:cNvSpPr>
            <a:spLocks noGrp="1"/>
          </p:cNvSpPr>
          <p:nvPr>
            <p:ph sz="quarter" idx="12"/>
          </p:nvPr>
        </p:nvSpPr>
        <p:spPr>
          <a:xfrm>
            <a:off x="457201" y="1554480"/>
            <a:ext cx="2542032" cy="4533899"/>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1"/>
          <p:cNvSpPr>
            <a:spLocks noGrp="1"/>
          </p:cNvSpPr>
          <p:nvPr>
            <p:ph type="body" sz="quarter" idx="1" hasCustomPrompt="1"/>
          </p:nvPr>
        </p:nvSpPr>
        <p:spPr>
          <a:xfrm>
            <a:off x="3292686" y="1554480"/>
            <a:ext cx="5367715" cy="258532"/>
          </a:xfrm>
        </p:spPr>
        <p:txBody>
          <a:bodyPr wrap="square"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Title</a:t>
            </a:r>
          </a:p>
        </p:txBody>
      </p:sp>
      <p:sp>
        <p:nvSpPr>
          <p:cNvPr id="14" name="Text Placeholder 2"/>
          <p:cNvSpPr>
            <a:spLocks noGrp="1"/>
          </p:cNvSpPr>
          <p:nvPr>
            <p:ph type="body" sz="quarter" idx="2" hasCustomPrompt="1"/>
          </p:nvPr>
        </p:nvSpPr>
        <p:spPr>
          <a:xfrm>
            <a:off x="3292686" y="1783971"/>
            <a:ext cx="5367715" cy="240066"/>
          </a:xfrm>
        </p:spPr>
        <p:txBody>
          <a:bodyPr vert="horz" wrap="square" lIns="0" tIns="0" rIns="0" bIns="0" rtlCol="0" anchor="t" anchorCtr="0">
            <a:spAutoFit/>
          </a:bodyPr>
          <a:lstStyle>
            <a:lvl1pPr>
              <a:defRPr lang="en-US" sz="1200" b="0" dirty="0" smtClean="0">
                <a:solidFill>
                  <a:schemeClr val="tx1"/>
                </a:solidFill>
              </a:defRPr>
            </a:lvl1pPr>
          </a:lstStyle>
          <a:p>
            <a:pPr lvl="0">
              <a:spcBef>
                <a:spcPts val="0"/>
              </a:spcBef>
              <a:buNone/>
              <a:tabLst>
                <a:tab pos="3933825" algn="r"/>
              </a:tabLst>
            </a:pPr>
            <a:r>
              <a:rPr lang="en-US" dirty="0" smtClean="0"/>
              <a:t>Chart / Table Subtitle</a:t>
            </a:r>
          </a:p>
        </p:txBody>
      </p:sp>
      <p:sp>
        <p:nvSpPr>
          <p:cNvPr id="6" name="Content Placeholder 2"/>
          <p:cNvSpPr>
            <a:spLocks noGrp="1"/>
          </p:cNvSpPr>
          <p:nvPr>
            <p:ph sz="quarter" idx="13"/>
          </p:nvPr>
        </p:nvSpPr>
        <p:spPr>
          <a:xfrm>
            <a:off x="3292686" y="2003427"/>
            <a:ext cx="5367715" cy="4076698"/>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704707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554163"/>
            <a:ext cx="6446520" cy="320088"/>
          </a:xfrm>
        </p:spPr>
        <p:txBody>
          <a:bodyPr wrap="square"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Table / Chart Title</a:t>
            </a:r>
          </a:p>
        </p:txBody>
      </p:sp>
      <p:sp>
        <p:nvSpPr>
          <p:cNvPr id="13" name="Text Placeholder 2"/>
          <p:cNvSpPr>
            <a:spLocks noGrp="1"/>
          </p:cNvSpPr>
          <p:nvPr>
            <p:ph type="body" idx="2" hasCustomPrompt="1"/>
          </p:nvPr>
        </p:nvSpPr>
        <p:spPr>
          <a:xfrm>
            <a:off x="457200" y="1841639"/>
            <a:ext cx="6446520" cy="280077"/>
          </a:xfrm>
        </p:spPr>
        <p:txBody>
          <a:bodyPr wrap="square" anchor="t" anchorCtr="0">
            <a:spAutoFit/>
          </a:bodyPr>
          <a:lstStyle>
            <a:lvl1pPr marL="0" indent="0">
              <a:spcBef>
                <a:spcPts val="0"/>
              </a:spcBef>
              <a:spcAft>
                <a:spcPts val="0"/>
              </a:spcAft>
              <a:buNone/>
              <a:tabLst>
                <a:tab pos="8220075" algn="r"/>
              </a:tabLst>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Table / Chart Subtitle</a:t>
            </a:r>
          </a:p>
        </p:txBody>
      </p:sp>
      <p:sp>
        <p:nvSpPr>
          <p:cNvPr id="14" name="Content Placeholder 1"/>
          <p:cNvSpPr>
            <a:spLocks noGrp="1"/>
          </p:cNvSpPr>
          <p:nvPr>
            <p:ph sz="quarter" idx="12"/>
          </p:nvPr>
        </p:nvSpPr>
        <p:spPr>
          <a:xfrm>
            <a:off x="459994" y="2102803"/>
            <a:ext cx="8220456" cy="3795077"/>
          </a:xfrm>
        </p:spPr>
        <p:txBody>
          <a:bodyPr/>
          <a:lstStyle>
            <a:lvl1pPr>
              <a:lnSpc>
                <a:spcPct val="120000"/>
              </a:lnSpc>
              <a:spcAft>
                <a:spcPts val="0"/>
              </a:spcAft>
              <a:defRPr/>
            </a:lvl1pPr>
            <a:lvl2pPr>
              <a:lnSpc>
                <a:spcPct val="120000"/>
              </a:lnSpc>
              <a:spcBef>
                <a:spcPts val="1000"/>
              </a:spcBef>
              <a:spcAft>
                <a:spcPts val="0"/>
              </a:spcAft>
              <a:defRPr/>
            </a:lvl2pPr>
            <a:lvl3pPr>
              <a:lnSpc>
                <a:spcPct val="120000"/>
              </a:lnSpc>
              <a:spcBef>
                <a:spcPts val="800"/>
              </a:spcBef>
              <a:spcAft>
                <a:spcPts val="0"/>
              </a:spcAft>
              <a:defRPr/>
            </a:lvl3pPr>
            <a:lvl4pPr>
              <a:lnSpc>
                <a:spcPct val="120000"/>
              </a:lnSpc>
              <a:spcBef>
                <a:spcPts val="800"/>
              </a:spcBef>
              <a:spcAft>
                <a:spcPts val="0"/>
              </a:spcAft>
              <a:defRPr/>
            </a:lvl4pPr>
            <a:lvl5pPr>
              <a:lnSpc>
                <a:spcPct val="120000"/>
              </a:lnSpc>
              <a:spcBef>
                <a:spcPts val="80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6180080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Side-by-Side Content">
    <p:spTree>
      <p:nvGrpSpPr>
        <p:cNvPr id="1" name=""/>
        <p:cNvGrpSpPr/>
        <p:nvPr/>
      </p:nvGrpSpPr>
      <p:grpSpPr>
        <a:xfrm>
          <a:off x="0" y="0"/>
          <a:ext cx="0" cy="0"/>
          <a:chOff x="0" y="0"/>
          <a:chExt cx="0" cy="0"/>
        </a:xfrm>
      </p:grpSpPr>
      <p:sp>
        <p:nvSpPr>
          <p:cNvPr id="3" name="Text Placeholder 1"/>
          <p:cNvSpPr>
            <a:spLocks noGrp="1"/>
          </p:cNvSpPr>
          <p:nvPr>
            <p:ph type="body" idx="12" hasCustomPrompt="1"/>
          </p:nvPr>
        </p:nvSpPr>
        <p:spPr>
          <a:xfrm>
            <a:off x="457200" y="1554163"/>
            <a:ext cx="3932238" cy="258532"/>
          </a:xfrm>
        </p:spPr>
        <p:txBody>
          <a:bodyPr wrap="square"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Title – Arial 14pt.</a:t>
            </a:r>
          </a:p>
        </p:txBody>
      </p:sp>
      <p:sp>
        <p:nvSpPr>
          <p:cNvPr id="13" name="Text Placeholder 2"/>
          <p:cNvSpPr>
            <a:spLocks noGrp="1"/>
          </p:cNvSpPr>
          <p:nvPr>
            <p:ph type="body" idx="13" hasCustomPrompt="1"/>
          </p:nvPr>
        </p:nvSpPr>
        <p:spPr>
          <a:xfrm>
            <a:off x="457200" y="1791907"/>
            <a:ext cx="3932238" cy="221599"/>
          </a:xfrm>
        </p:spPr>
        <p:txBody>
          <a:bodyPr vert="horz" wrap="square" lIns="0" tIns="0" rIns="0" bIns="0" rtlCol="0" anchor="t" anchorCtr="0">
            <a:spAutoFit/>
          </a:bodyPr>
          <a:lstStyle>
            <a:lvl1pPr>
              <a:defRPr lang="en-US" sz="1200" b="0" dirty="0" smtClean="0">
                <a:solidFill>
                  <a:schemeClr val="tx1"/>
                </a:solidFill>
              </a:defRPr>
            </a:lvl1pPr>
          </a:lstStyle>
          <a:p>
            <a:pPr lvl="0">
              <a:spcBef>
                <a:spcPts val="0"/>
              </a:spcBef>
              <a:buNone/>
              <a:tabLst>
                <a:tab pos="3933825" algn="r"/>
              </a:tabLst>
            </a:pPr>
            <a:r>
              <a:rPr lang="en-US" dirty="0" smtClean="0"/>
              <a:t>Chart / Table Subtitle – Arial 12pt.</a:t>
            </a:r>
          </a:p>
        </p:txBody>
      </p:sp>
      <p:sp>
        <p:nvSpPr>
          <p:cNvPr id="5" name="Text Placeholder 3"/>
          <p:cNvSpPr>
            <a:spLocks noGrp="1"/>
          </p:cNvSpPr>
          <p:nvPr>
            <p:ph type="body" sz="quarter" idx="14" hasCustomPrompt="1"/>
          </p:nvPr>
        </p:nvSpPr>
        <p:spPr>
          <a:xfrm>
            <a:off x="4752805" y="1554163"/>
            <a:ext cx="3931920" cy="258532"/>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Title – Arial 14pt.</a:t>
            </a:r>
          </a:p>
        </p:txBody>
      </p:sp>
      <p:sp>
        <p:nvSpPr>
          <p:cNvPr id="14" name="Text Placeholder 4"/>
          <p:cNvSpPr>
            <a:spLocks noGrp="1"/>
          </p:cNvSpPr>
          <p:nvPr>
            <p:ph type="body" sz="quarter" idx="15" hasCustomPrompt="1"/>
          </p:nvPr>
        </p:nvSpPr>
        <p:spPr>
          <a:xfrm>
            <a:off x="4752805" y="1791907"/>
            <a:ext cx="3931920" cy="221599"/>
          </a:xfrm>
        </p:spPr>
        <p:txBody>
          <a:bodyPr vert="horz" wrap="square" lIns="0" tIns="0" rIns="0" bIns="0" rtlCol="0" anchor="t" anchorCtr="0">
            <a:spAutoFit/>
          </a:bodyPr>
          <a:lstStyle>
            <a:lvl1pPr>
              <a:defRPr lang="en-US" sz="1200" b="0" dirty="0" smtClean="0">
                <a:solidFill>
                  <a:schemeClr val="tx1"/>
                </a:solidFill>
              </a:defRPr>
            </a:lvl1pPr>
          </a:lstStyle>
          <a:p>
            <a:pPr lvl="0">
              <a:spcBef>
                <a:spcPts val="0"/>
              </a:spcBef>
              <a:buNone/>
              <a:tabLst>
                <a:tab pos="3933825" algn="r"/>
              </a:tabLst>
            </a:pPr>
            <a:r>
              <a:rPr lang="en-US" dirty="0" smtClean="0"/>
              <a:t>Chart / Table Subtitle – Arial 12pt.</a:t>
            </a:r>
          </a:p>
        </p:txBody>
      </p:sp>
      <p:sp>
        <p:nvSpPr>
          <p:cNvPr id="4" name="Content Placeholder 1"/>
          <p:cNvSpPr>
            <a:spLocks noGrp="1"/>
          </p:cNvSpPr>
          <p:nvPr>
            <p:ph sz="half" idx="1"/>
          </p:nvPr>
        </p:nvSpPr>
        <p:spPr>
          <a:xfrm>
            <a:off x="457200" y="2011363"/>
            <a:ext cx="3932238" cy="3886200"/>
          </a:xfrm>
        </p:spPr>
        <p:txBody>
          <a:bodyPr/>
          <a:lstStyle>
            <a:lvl1pPr>
              <a:lnSpc>
                <a:spcPct val="120000"/>
              </a:lnSpc>
              <a:spcBef>
                <a:spcPts val="1200"/>
              </a:spcBef>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sz="quarter" idx="2"/>
          </p:nvPr>
        </p:nvSpPr>
        <p:spPr>
          <a:xfrm>
            <a:off x="4752805" y="2011363"/>
            <a:ext cx="3931920" cy="3886200"/>
          </a:xfrm>
        </p:spPr>
        <p:txBody>
          <a:bodyPr/>
          <a:lstStyle>
            <a:lvl1pPr>
              <a:lnSpc>
                <a:spcPct val="120000"/>
              </a:lnSpc>
              <a:spcBef>
                <a:spcPts val="1200"/>
              </a:spcBef>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2"/>
          <p:cNvSpPr>
            <a:spLocks noGrp="1"/>
          </p:cNvSpPr>
          <p:nvPr>
            <p:ph type="title" hasCustomPrompt="1"/>
          </p:nvPr>
        </p:nvSpPr>
        <p:spPr>
          <a:xfrm>
            <a:off x="457200" y="731520"/>
            <a:ext cx="8220456" cy="307777"/>
          </a:xfrm>
        </p:spPr>
        <p:txBody>
          <a:bodyPr/>
          <a:lstStyle>
            <a:lvl1pPr>
              <a:defRPr baseline="0"/>
            </a:lvl1pPr>
          </a:lstStyle>
          <a:p>
            <a:r>
              <a:rPr lang="en-US" dirty="0" smtClean="0"/>
              <a:t>Click to add title</a:t>
            </a:r>
            <a:endParaRPr lang="en-US" dirty="0"/>
          </a:p>
        </p:txBody>
      </p:sp>
    </p:spTree>
    <p:extLst>
      <p:ext uri="{BB962C8B-B14F-4D97-AF65-F5344CB8AC3E}">
        <p14:creationId xmlns:p14="http://schemas.microsoft.com/office/powerpoint/2010/main" val="7152787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Rows Content">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554163"/>
            <a:ext cx="8220456" cy="258532"/>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Title – Arial 14pt.</a:t>
            </a:r>
          </a:p>
        </p:txBody>
      </p:sp>
      <p:sp>
        <p:nvSpPr>
          <p:cNvPr id="13" name="Text Placeholder 2"/>
          <p:cNvSpPr>
            <a:spLocks noGrp="1"/>
          </p:cNvSpPr>
          <p:nvPr>
            <p:ph type="body" idx="2" hasCustomPrompt="1"/>
          </p:nvPr>
        </p:nvSpPr>
        <p:spPr>
          <a:xfrm>
            <a:off x="457200" y="1791907"/>
            <a:ext cx="8220456" cy="221599"/>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Subtitle – Arial 12pt.</a:t>
            </a:r>
          </a:p>
        </p:txBody>
      </p:sp>
      <p:sp>
        <p:nvSpPr>
          <p:cNvPr id="4" name="Content Placeholder 1"/>
          <p:cNvSpPr>
            <a:spLocks noGrp="1"/>
          </p:cNvSpPr>
          <p:nvPr>
            <p:ph sz="half" idx="12"/>
          </p:nvPr>
        </p:nvSpPr>
        <p:spPr>
          <a:xfrm>
            <a:off x="457200" y="2011363"/>
            <a:ext cx="8220456" cy="164592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3"/>
          <p:cNvSpPr>
            <a:spLocks noGrp="1"/>
          </p:cNvSpPr>
          <p:nvPr>
            <p:ph type="body" idx="3" hasCustomPrompt="1"/>
          </p:nvPr>
        </p:nvSpPr>
        <p:spPr>
          <a:xfrm>
            <a:off x="457200" y="3906400"/>
            <a:ext cx="8220456" cy="258532"/>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Title – Arial 14pt.</a:t>
            </a:r>
          </a:p>
        </p:txBody>
      </p:sp>
      <p:sp>
        <p:nvSpPr>
          <p:cNvPr id="17" name="Text Placeholder 4"/>
          <p:cNvSpPr>
            <a:spLocks noGrp="1"/>
          </p:cNvSpPr>
          <p:nvPr>
            <p:ph type="body" idx="4" hasCustomPrompt="1"/>
          </p:nvPr>
        </p:nvSpPr>
        <p:spPr>
          <a:xfrm>
            <a:off x="457200" y="4161477"/>
            <a:ext cx="8220456" cy="221599"/>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Subtitle – Arial 12pt.</a:t>
            </a:r>
          </a:p>
        </p:txBody>
      </p:sp>
      <p:sp>
        <p:nvSpPr>
          <p:cNvPr id="16" name="Content Placeholder 2"/>
          <p:cNvSpPr>
            <a:spLocks noGrp="1"/>
          </p:cNvSpPr>
          <p:nvPr>
            <p:ph sz="half" idx="13"/>
          </p:nvPr>
        </p:nvSpPr>
        <p:spPr>
          <a:xfrm>
            <a:off x="457200" y="4381183"/>
            <a:ext cx="8220456" cy="164592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639604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on-a-Page Content">
    <p:spTree>
      <p:nvGrpSpPr>
        <p:cNvPr id="1" name=""/>
        <p:cNvGrpSpPr/>
        <p:nvPr/>
      </p:nvGrpSpPr>
      <p:grpSpPr>
        <a:xfrm>
          <a:off x="0" y="0"/>
          <a:ext cx="0" cy="0"/>
          <a:chOff x="0" y="0"/>
          <a:chExt cx="0" cy="0"/>
        </a:xfrm>
      </p:grpSpPr>
      <p:sp>
        <p:nvSpPr>
          <p:cNvPr id="9" name="Text Placeholder 1"/>
          <p:cNvSpPr>
            <a:spLocks noGrp="1"/>
          </p:cNvSpPr>
          <p:nvPr>
            <p:ph type="body" idx="1" hasCustomPrompt="1"/>
          </p:nvPr>
        </p:nvSpPr>
        <p:spPr>
          <a:xfrm>
            <a:off x="457200" y="1556213"/>
            <a:ext cx="2542032" cy="283464"/>
          </a:xfrm>
        </p:spPr>
        <p:txBody>
          <a:bodyPr vert="horz" lIns="0" tIns="0" rIns="0" bIns="0" rtlCol="0" anchor="t" anchorCtr="0">
            <a:spAutoFit/>
          </a:bodyPr>
          <a:lstStyle>
            <a:lvl1pPr>
              <a:defRPr lang="en-US" dirty="0" smtClean="0">
                <a:solidFill>
                  <a:schemeClr val="tx1"/>
                </a:solidFill>
              </a:defRPr>
            </a:lvl1pPr>
          </a:lstStyle>
          <a:p>
            <a:pPr lvl="0">
              <a:buNone/>
            </a:pPr>
            <a:r>
              <a:rPr lang="en-US" dirty="0" smtClean="0"/>
              <a:t>Chart / Table Title – Arial 14</a:t>
            </a:r>
          </a:p>
        </p:txBody>
      </p:sp>
      <p:sp>
        <p:nvSpPr>
          <p:cNvPr id="10" name="Text Placeholder 2"/>
          <p:cNvSpPr>
            <a:spLocks noGrp="1"/>
          </p:cNvSpPr>
          <p:nvPr>
            <p:ph type="body" idx="2" hasCustomPrompt="1"/>
          </p:nvPr>
        </p:nvSpPr>
        <p:spPr>
          <a:xfrm>
            <a:off x="457200" y="1793958"/>
            <a:ext cx="2542032" cy="221599"/>
          </a:xfrm>
        </p:spPr>
        <p:txBody>
          <a:bodyPr anchor="t" anchorCtr="0">
            <a:spAutoFit/>
          </a:bodyPr>
          <a:lstStyle>
            <a:lvl1pPr marL="0" indent="0">
              <a:lnSpc>
                <a:spcPct val="120000"/>
              </a:lnSpc>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Subtitle – Arial 12</a:t>
            </a:r>
          </a:p>
        </p:txBody>
      </p:sp>
      <p:sp>
        <p:nvSpPr>
          <p:cNvPr id="18" name="Content Placeholder 1"/>
          <p:cNvSpPr>
            <a:spLocks noGrp="1"/>
          </p:cNvSpPr>
          <p:nvPr userDrawn="1">
            <p:ph sz="half" idx="12"/>
          </p:nvPr>
        </p:nvSpPr>
        <p:spPr>
          <a:xfrm>
            <a:off x="457200" y="2013414"/>
            <a:ext cx="2542032" cy="388620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idx="3" hasCustomPrompt="1"/>
          </p:nvPr>
        </p:nvSpPr>
        <p:spPr>
          <a:xfrm>
            <a:off x="3293852" y="1556213"/>
            <a:ext cx="2542032" cy="283464"/>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Title – Arial 14</a:t>
            </a:r>
          </a:p>
        </p:txBody>
      </p:sp>
      <p:sp>
        <p:nvSpPr>
          <p:cNvPr id="12" name="Text Placeholder 4"/>
          <p:cNvSpPr>
            <a:spLocks noGrp="1"/>
          </p:cNvSpPr>
          <p:nvPr>
            <p:ph type="body" idx="4" hasCustomPrompt="1"/>
          </p:nvPr>
        </p:nvSpPr>
        <p:spPr>
          <a:xfrm>
            <a:off x="3293852" y="1793958"/>
            <a:ext cx="2542032" cy="240066"/>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12</a:t>
            </a:r>
          </a:p>
        </p:txBody>
      </p:sp>
      <p:sp>
        <p:nvSpPr>
          <p:cNvPr id="19" name="Content Placeholder 2"/>
          <p:cNvSpPr>
            <a:spLocks noGrp="1"/>
          </p:cNvSpPr>
          <p:nvPr userDrawn="1">
            <p:ph sz="half" idx="13"/>
          </p:nvPr>
        </p:nvSpPr>
        <p:spPr>
          <a:xfrm>
            <a:off x="3293852" y="2013414"/>
            <a:ext cx="2542032" cy="388620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5"/>
          <p:cNvSpPr>
            <a:spLocks noGrp="1"/>
          </p:cNvSpPr>
          <p:nvPr>
            <p:ph type="body" idx="5" hasCustomPrompt="1"/>
          </p:nvPr>
        </p:nvSpPr>
        <p:spPr>
          <a:xfrm>
            <a:off x="6120444" y="1556213"/>
            <a:ext cx="2542032" cy="283464"/>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Title – Arial 14</a:t>
            </a:r>
          </a:p>
        </p:txBody>
      </p:sp>
      <p:sp>
        <p:nvSpPr>
          <p:cNvPr id="14" name="Text Placeholder 6"/>
          <p:cNvSpPr>
            <a:spLocks noGrp="1"/>
          </p:cNvSpPr>
          <p:nvPr>
            <p:ph type="body" idx="6" hasCustomPrompt="1"/>
          </p:nvPr>
        </p:nvSpPr>
        <p:spPr>
          <a:xfrm>
            <a:off x="6120444" y="1793958"/>
            <a:ext cx="2542032" cy="240066"/>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12</a:t>
            </a:r>
          </a:p>
        </p:txBody>
      </p:sp>
      <p:sp>
        <p:nvSpPr>
          <p:cNvPr id="20" name="Content Placeholder 3"/>
          <p:cNvSpPr>
            <a:spLocks noGrp="1"/>
          </p:cNvSpPr>
          <p:nvPr>
            <p:ph sz="half" idx="14"/>
          </p:nvPr>
        </p:nvSpPr>
        <p:spPr>
          <a:xfrm>
            <a:off x="6120444" y="2013414"/>
            <a:ext cx="2542032" cy="388620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4404965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on-a-Page Content">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554163"/>
            <a:ext cx="3931920" cy="184666"/>
          </a:xfrm>
        </p:spPr>
        <p:txBody>
          <a:bodyPr anchor="t" anchorCtr="0">
            <a:noAutofit/>
          </a:bodyPr>
          <a:lstStyle>
            <a:lvl1pPr marL="0" indent="0">
              <a:lnSpc>
                <a:spcPct val="120000"/>
              </a:lnSpc>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Title – Arial 12</a:t>
            </a:r>
          </a:p>
        </p:txBody>
      </p:sp>
      <p:sp>
        <p:nvSpPr>
          <p:cNvPr id="13" name="Text Placeholder 2"/>
          <p:cNvSpPr>
            <a:spLocks noGrp="1"/>
          </p:cNvSpPr>
          <p:nvPr>
            <p:ph type="body" idx="2" hasCustomPrompt="1"/>
          </p:nvPr>
        </p:nvSpPr>
        <p:spPr>
          <a:xfrm>
            <a:off x="457200" y="1749803"/>
            <a:ext cx="3931920"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10</a:t>
            </a:r>
          </a:p>
        </p:txBody>
      </p:sp>
      <p:sp>
        <p:nvSpPr>
          <p:cNvPr id="4" name="Content Placeholder 1"/>
          <p:cNvSpPr>
            <a:spLocks noGrp="1"/>
          </p:cNvSpPr>
          <p:nvPr>
            <p:ph sz="half" idx="12"/>
          </p:nvPr>
        </p:nvSpPr>
        <p:spPr>
          <a:xfrm>
            <a:off x="457200" y="1911346"/>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3"/>
          <p:cNvSpPr>
            <a:spLocks noGrp="1"/>
          </p:cNvSpPr>
          <p:nvPr>
            <p:ph type="body" sz="quarter" idx="3" hasCustomPrompt="1"/>
          </p:nvPr>
        </p:nvSpPr>
        <p:spPr>
          <a:xfrm>
            <a:off x="4744179" y="1554163"/>
            <a:ext cx="3931920"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Title – Arial 12</a:t>
            </a:r>
          </a:p>
          <a:p>
            <a:pPr lvl="0"/>
            <a:endParaRPr lang="en-US" dirty="0" smtClean="0"/>
          </a:p>
        </p:txBody>
      </p:sp>
      <p:sp>
        <p:nvSpPr>
          <p:cNvPr id="24" name="Text Placeholder 4"/>
          <p:cNvSpPr>
            <a:spLocks noGrp="1"/>
          </p:cNvSpPr>
          <p:nvPr>
            <p:ph type="body" idx="4" hasCustomPrompt="1"/>
          </p:nvPr>
        </p:nvSpPr>
        <p:spPr>
          <a:xfrm>
            <a:off x="4744179" y="1749803"/>
            <a:ext cx="3931920" cy="164592"/>
          </a:xfrm>
        </p:spPr>
        <p:txBody>
          <a:bodyPr anchor="t" anchorCtr="0">
            <a:noAutofit/>
          </a:bodyPr>
          <a:lstStyle>
            <a:lvl1pPr marL="0" indent="0">
              <a:lnSpc>
                <a:spcPct val="120000"/>
              </a:lnSpc>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Subtitle – Arial 10</a:t>
            </a:r>
          </a:p>
        </p:txBody>
      </p:sp>
      <p:sp>
        <p:nvSpPr>
          <p:cNvPr id="23" name="Content Placeholder 2"/>
          <p:cNvSpPr>
            <a:spLocks noGrp="1"/>
          </p:cNvSpPr>
          <p:nvPr>
            <p:ph sz="half" idx="13"/>
          </p:nvPr>
        </p:nvSpPr>
        <p:spPr>
          <a:xfrm>
            <a:off x="4744179" y="1911346"/>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5"/>
          <p:cNvSpPr>
            <a:spLocks noGrp="1"/>
          </p:cNvSpPr>
          <p:nvPr>
            <p:ph type="body" idx="5" hasCustomPrompt="1"/>
          </p:nvPr>
        </p:nvSpPr>
        <p:spPr>
          <a:xfrm>
            <a:off x="457200" y="3906400"/>
            <a:ext cx="3931920" cy="184666"/>
          </a:xfrm>
        </p:spPr>
        <p:txBody>
          <a:bodyPr vert="horz" lIns="0" tIns="0" rIns="0" bIns="0" rtlCol="0"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lang="en-US" sz="1200" dirty="0" smtClean="0">
                <a:solidFill>
                  <a:schemeClr val="tx1"/>
                </a:solidFill>
              </a:defRPr>
            </a:lvl1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Title – Arial 12</a:t>
            </a:r>
          </a:p>
        </p:txBody>
      </p:sp>
      <p:sp>
        <p:nvSpPr>
          <p:cNvPr id="17" name="Text Placeholder 6"/>
          <p:cNvSpPr>
            <a:spLocks noGrp="1"/>
          </p:cNvSpPr>
          <p:nvPr>
            <p:ph type="body" idx="6" hasCustomPrompt="1"/>
          </p:nvPr>
        </p:nvSpPr>
        <p:spPr>
          <a:xfrm>
            <a:off x="457200" y="4105168"/>
            <a:ext cx="3931920"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10</a:t>
            </a:r>
          </a:p>
        </p:txBody>
      </p:sp>
      <p:sp>
        <p:nvSpPr>
          <p:cNvPr id="16" name="Content Placeholder 3"/>
          <p:cNvSpPr>
            <a:spLocks noGrp="1"/>
          </p:cNvSpPr>
          <p:nvPr>
            <p:ph sz="half" idx="14"/>
          </p:nvPr>
        </p:nvSpPr>
        <p:spPr>
          <a:xfrm>
            <a:off x="457200" y="4270248"/>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7"/>
          <p:cNvSpPr>
            <a:spLocks noGrp="1"/>
          </p:cNvSpPr>
          <p:nvPr>
            <p:ph type="body" idx="7" hasCustomPrompt="1"/>
          </p:nvPr>
        </p:nvSpPr>
        <p:spPr>
          <a:xfrm>
            <a:off x="4744179" y="3906400"/>
            <a:ext cx="3931920" cy="184666"/>
          </a:xfrm>
        </p:spPr>
        <p:txBody>
          <a:bodyPr vert="horz" lIns="0" tIns="0" rIns="0" bIns="0" rtlCol="0"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lang="en-US" sz="1200" dirty="0" smtClean="0">
                <a:solidFill>
                  <a:schemeClr val="tx1"/>
                </a:solidFill>
              </a:defRPr>
            </a:lvl1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Title – Arial 12</a:t>
            </a:r>
          </a:p>
        </p:txBody>
      </p:sp>
      <p:sp>
        <p:nvSpPr>
          <p:cNvPr id="27" name="Text Placeholder 8"/>
          <p:cNvSpPr>
            <a:spLocks noGrp="1"/>
          </p:cNvSpPr>
          <p:nvPr>
            <p:ph type="body" idx="8" hasCustomPrompt="1"/>
          </p:nvPr>
        </p:nvSpPr>
        <p:spPr>
          <a:xfrm>
            <a:off x="4744179" y="4105168"/>
            <a:ext cx="3931920"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10</a:t>
            </a:r>
          </a:p>
        </p:txBody>
      </p:sp>
      <p:sp>
        <p:nvSpPr>
          <p:cNvPr id="26" name="Content Placeholder 4"/>
          <p:cNvSpPr>
            <a:spLocks noGrp="1"/>
          </p:cNvSpPr>
          <p:nvPr>
            <p:ph sz="half" idx="15"/>
          </p:nvPr>
        </p:nvSpPr>
        <p:spPr>
          <a:xfrm>
            <a:off x="4744179" y="4270248"/>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5132995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on-a-Page Content">
    <p:spTree>
      <p:nvGrpSpPr>
        <p:cNvPr id="1" name=""/>
        <p:cNvGrpSpPr/>
        <p:nvPr/>
      </p:nvGrpSpPr>
      <p:grpSpPr>
        <a:xfrm>
          <a:off x="0" y="0"/>
          <a:ext cx="0" cy="0"/>
          <a:chOff x="0" y="0"/>
          <a:chExt cx="0" cy="0"/>
        </a:xfrm>
      </p:grpSpPr>
      <p:sp>
        <p:nvSpPr>
          <p:cNvPr id="22" name="Text Placeholder 3"/>
          <p:cNvSpPr>
            <a:spLocks noGrp="1"/>
          </p:cNvSpPr>
          <p:nvPr>
            <p:ph type="body" sz="quarter" idx="3" hasCustomPrompt="1"/>
          </p:nvPr>
        </p:nvSpPr>
        <p:spPr>
          <a:xfrm>
            <a:off x="3291840" y="1554163"/>
            <a:ext cx="2542032" cy="182880"/>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Title – Arial 12</a:t>
            </a:r>
          </a:p>
        </p:txBody>
      </p:sp>
      <p:sp>
        <p:nvSpPr>
          <p:cNvPr id="24" name="Text Placeholder 4"/>
          <p:cNvSpPr>
            <a:spLocks noGrp="1"/>
          </p:cNvSpPr>
          <p:nvPr>
            <p:ph type="body" idx="4" hasCustomPrompt="1"/>
          </p:nvPr>
        </p:nvSpPr>
        <p:spPr>
          <a:xfrm>
            <a:off x="3291840" y="1746187"/>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10</a:t>
            </a:r>
          </a:p>
        </p:txBody>
      </p:sp>
      <p:sp>
        <p:nvSpPr>
          <p:cNvPr id="23" name="Content Placeholder 2"/>
          <p:cNvSpPr>
            <a:spLocks noGrp="1"/>
          </p:cNvSpPr>
          <p:nvPr>
            <p:ph sz="half" idx="13"/>
          </p:nvPr>
        </p:nvSpPr>
        <p:spPr>
          <a:xfrm>
            <a:off x="3291840" y="191077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Fifth level</a:t>
            </a:r>
            <a:endParaRPr lang="en-US" dirty="0"/>
          </a:p>
        </p:txBody>
      </p:sp>
      <p:sp>
        <p:nvSpPr>
          <p:cNvPr id="15" name="Text Placeholder 5"/>
          <p:cNvSpPr>
            <a:spLocks noGrp="1"/>
          </p:cNvSpPr>
          <p:nvPr>
            <p:ph type="body" idx="5" hasCustomPrompt="1"/>
          </p:nvPr>
        </p:nvSpPr>
        <p:spPr>
          <a:xfrm>
            <a:off x="457200" y="3906400"/>
            <a:ext cx="2542032"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Title – Arial 12</a:t>
            </a:r>
          </a:p>
        </p:txBody>
      </p:sp>
      <p:sp>
        <p:nvSpPr>
          <p:cNvPr id="17" name="Text Placeholder 6"/>
          <p:cNvSpPr>
            <a:spLocks noGrp="1"/>
          </p:cNvSpPr>
          <p:nvPr>
            <p:ph type="body" idx="6" hasCustomPrompt="1"/>
          </p:nvPr>
        </p:nvSpPr>
        <p:spPr>
          <a:xfrm>
            <a:off x="457200" y="4104196"/>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10</a:t>
            </a:r>
          </a:p>
        </p:txBody>
      </p:sp>
      <p:sp>
        <p:nvSpPr>
          <p:cNvPr id="16" name="Content Placeholder 3"/>
          <p:cNvSpPr>
            <a:spLocks noGrp="1"/>
          </p:cNvSpPr>
          <p:nvPr>
            <p:ph sz="half" idx="14"/>
          </p:nvPr>
        </p:nvSpPr>
        <p:spPr>
          <a:xfrm>
            <a:off x="457200" y="426916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Fifth level</a:t>
            </a:r>
            <a:endParaRPr lang="en-US" dirty="0"/>
          </a:p>
        </p:txBody>
      </p:sp>
      <p:sp>
        <p:nvSpPr>
          <p:cNvPr id="25" name="Text Placeholder 7"/>
          <p:cNvSpPr>
            <a:spLocks noGrp="1"/>
          </p:cNvSpPr>
          <p:nvPr>
            <p:ph type="body" idx="7" hasCustomPrompt="1"/>
          </p:nvPr>
        </p:nvSpPr>
        <p:spPr>
          <a:xfrm>
            <a:off x="3291840" y="3906400"/>
            <a:ext cx="2542032"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Title – Arial 12</a:t>
            </a:r>
          </a:p>
        </p:txBody>
      </p:sp>
      <p:sp>
        <p:nvSpPr>
          <p:cNvPr id="27" name="Text Placeholder 8"/>
          <p:cNvSpPr>
            <a:spLocks noGrp="1"/>
          </p:cNvSpPr>
          <p:nvPr>
            <p:ph type="body" idx="8" hasCustomPrompt="1"/>
          </p:nvPr>
        </p:nvSpPr>
        <p:spPr>
          <a:xfrm>
            <a:off x="3291840" y="4104196"/>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10</a:t>
            </a:r>
          </a:p>
        </p:txBody>
      </p:sp>
      <p:sp>
        <p:nvSpPr>
          <p:cNvPr id="26" name="Content Placeholder 4"/>
          <p:cNvSpPr>
            <a:spLocks noGrp="1"/>
          </p:cNvSpPr>
          <p:nvPr>
            <p:ph sz="half" idx="15"/>
          </p:nvPr>
        </p:nvSpPr>
        <p:spPr>
          <a:xfrm>
            <a:off x="3291840" y="426916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Fifth level</a:t>
            </a:r>
            <a:endParaRPr lang="en-US" dirty="0"/>
          </a:p>
        </p:txBody>
      </p:sp>
      <p:sp>
        <p:nvSpPr>
          <p:cNvPr id="7" name="Text Placeholder 9"/>
          <p:cNvSpPr>
            <a:spLocks noGrp="1"/>
          </p:cNvSpPr>
          <p:nvPr>
            <p:ph type="body" sz="quarter" idx="16" hasCustomPrompt="1"/>
          </p:nvPr>
        </p:nvSpPr>
        <p:spPr>
          <a:xfrm>
            <a:off x="6117336" y="1554163"/>
            <a:ext cx="2542032" cy="182880"/>
          </a:xfrm>
        </p:spPr>
        <p:txBody>
          <a:bodyPr vert="horz" lIns="0" tIns="0" rIns="0" bIns="0" rtlCol="0"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lang="en-US" sz="1200" b="1" baseline="0" smtClean="0">
                <a:solidFill>
                  <a:schemeClr val="tx1"/>
                </a:solidFill>
              </a:defRPr>
            </a:lvl1pPr>
            <a:lvl2pPr>
              <a:defRPr lang="en-US" sz="2000" b="1" dirty="0" smtClean="0"/>
            </a:lvl2pPr>
            <a:lvl3pPr>
              <a:defRPr lang="en-US" sz="1800" b="1" dirty="0" smtClean="0"/>
            </a:lvl3pPr>
            <a:lvl4pPr>
              <a:defRPr lang="en-US" b="1" dirty="0" smtClean="0"/>
            </a:lvl4pPr>
            <a:lvl5pPr>
              <a:defRPr lang="en-US" b="1" dirty="0"/>
            </a:lvl5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Title – Arial 12</a:t>
            </a:r>
          </a:p>
        </p:txBody>
      </p:sp>
      <p:sp>
        <p:nvSpPr>
          <p:cNvPr id="30" name="Text Placeholder 10"/>
          <p:cNvSpPr>
            <a:spLocks noGrp="1"/>
          </p:cNvSpPr>
          <p:nvPr>
            <p:ph type="body" idx="17" hasCustomPrompt="1"/>
          </p:nvPr>
        </p:nvSpPr>
        <p:spPr>
          <a:xfrm>
            <a:off x="6117336" y="1746187"/>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10</a:t>
            </a:r>
          </a:p>
        </p:txBody>
      </p:sp>
      <p:sp>
        <p:nvSpPr>
          <p:cNvPr id="31" name="Content Placeholder 5"/>
          <p:cNvSpPr>
            <a:spLocks noGrp="1"/>
          </p:cNvSpPr>
          <p:nvPr>
            <p:ph sz="half" idx="18"/>
          </p:nvPr>
        </p:nvSpPr>
        <p:spPr>
          <a:xfrm>
            <a:off x="6117336" y="191077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Fifth level</a:t>
            </a:r>
            <a:endParaRPr lang="en-US" dirty="0"/>
          </a:p>
        </p:txBody>
      </p:sp>
      <p:sp>
        <p:nvSpPr>
          <p:cNvPr id="32" name="Text Placeholder 11"/>
          <p:cNvSpPr>
            <a:spLocks noGrp="1"/>
          </p:cNvSpPr>
          <p:nvPr>
            <p:ph type="body" idx="19" hasCustomPrompt="1"/>
          </p:nvPr>
        </p:nvSpPr>
        <p:spPr>
          <a:xfrm>
            <a:off x="6117336" y="3906400"/>
            <a:ext cx="2542032"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Title – Arial 12</a:t>
            </a:r>
          </a:p>
        </p:txBody>
      </p:sp>
      <p:sp>
        <p:nvSpPr>
          <p:cNvPr id="33" name="Text Placeholder 12"/>
          <p:cNvSpPr>
            <a:spLocks noGrp="1"/>
          </p:cNvSpPr>
          <p:nvPr>
            <p:ph type="body" idx="20" hasCustomPrompt="1"/>
          </p:nvPr>
        </p:nvSpPr>
        <p:spPr>
          <a:xfrm>
            <a:off x="6117336" y="4104196"/>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10</a:t>
            </a:r>
          </a:p>
        </p:txBody>
      </p:sp>
      <p:sp>
        <p:nvSpPr>
          <p:cNvPr id="34" name="Content Placeholder 6"/>
          <p:cNvSpPr>
            <a:spLocks noGrp="1"/>
          </p:cNvSpPr>
          <p:nvPr>
            <p:ph sz="half" idx="21"/>
          </p:nvPr>
        </p:nvSpPr>
        <p:spPr>
          <a:xfrm>
            <a:off x="6117336" y="426916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Fifth level</a:t>
            </a:r>
            <a:endParaRPr lang="en-US" dirty="0"/>
          </a:p>
        </p:txBody>
      </p:sp>
      <p:sp>
        <p:nvSpPr>
          <p:cNvPr id="21" name="Text Placeholder 1"/>
          <p:cNvSpPr>
            <a:spLocks noGrp="1"/>
          </p:cNvSpPr>
          <p:nvPr>
            <p:ph type="body" idx="1" hasCustomPrompt="1"/>
          </p:nvPr>
        </p:nvSpPr>
        <p:spPr>
          <a:xfrm>
            <a:off x="457200" y="1554163"/>
            <a:ext cx="2542032" cy="184666"/>
          </a:xfrm>
        </p:spPr>
        <p:txBody>
          <a:bodyPr anchor="t" anchorCtr="0">
            <a:noAutofit/>
          </a:bodyPr>
          <a:lstStyle>
            <a:lvl1pPr marL="0" indent="0">
              <a:lnSpc>
                <a:spcPct val="120000"/>
              </a:lnSpc>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Chart / Table Title – Arial 12</a:t>
            </a:r>
          </a:p>
        </p:txBody>
      </p:sp>
      <p:sp>
        <p:nvSpPr>
          <p:cNvPr id="28" name="Text Placeholder 2"/>
          <p:cNvSpPr>
            <a:spLocks noGrp="1"/>
          </p:cNvSpPr>
          <p:nvPr>
            <p:ph type="body" idx="2" hasCustomPrompt="1"/>
          </p:nvPr>
        </p:nvSpPr>
        <p:spPr>
          <a:xfrm>
            <a:off x="457200" y="1749803"/>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smtClean="0"/>
              <a:t>Chart / Table Subtitle – Arial 10</a:t>
            </a:r>
          </a:p>
        </p:txBody>
      </p:sp>
      <p:sp>
        <p:nvSpPr>
          <p:cNvPr id="29" name="Content Placeholder 1"/>
          <p:cNvSpPr>
            <a:spLocks noGrp="1"/>
          </p:cNvSpPr>
          <p:nvPr>
            <p:ph sz="half" idx="12"/>
          </p:nvPr>
        </p:nvSpPr>
        <p:spPr>
          <a:xfrm>
            <a:off x="457200" y="1911346"/>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smtClean="0"/>
              <a:t>Fifth level</a:t>
            </a:r>
            <a:endParaRPr lang="en-US" dirty="0"/>
          </a:p>
        </p:txBody>
      </p:sp>
      <p:sp>
        <p:nvSpPr>
          <p:cNvPr id="35"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9236925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4125668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Subtitle">
    <p:spTree>
      <p:nvGrpSpPr>
        <p:cNvPr id="1" name=""/>
        <p:cNvGrpSpPr/>
        <p:nvPr/>
      </p:nvGrpSpPr>
      <p:grpSpPr>
        <a:xfrm>
          <a:off x="0" y="0"/>
          <a:ext cx="0" cy="0"/>
          <a:chOff x="0" y="0"/>
          <a:chExt cx="0" cy="0"/>
        </a:xfrm>
      </p:grpSpPr>
      <p:sp>
        <p:nvSpPr>
          <p:cNvPr id="6" name="Text Placeholder FN"/>
          <p:cNvSpPr>
            <a:spLocks noGrp="1"/>
          </p:cNvSpPr>
          <p:nvPr>
            <p:ph type="ftr" sz="quarter" idx="3" hasCustomPrompt="1"/>
          </p:nvPr>
        </p:nvSpPr>
        <p:spPr>
          <a:xfrm>
            <a:off x="457200" y="6320784"/>
            <a:ext cx="8001000" cy="182880"/>
          </a:xfrm>
        </p:spPr>
        <p:txBody>
          <a:bodyPr vert="horz" lIns="0" tIns="0" rIns="0" bIns="18288" rtlCol="0" anchor="b" anchorCtr="0">
            <a:spAutoFit/>
          </a:bodyPr>
          <a:lstStyle>
            <a:lvl1pPr>
              <a:defRPr lang="en-US" sz="800" b="1" baseline="0" smtClean="0"/>
            </a:lvl1pPr>
          </a:lstStyle>
          <a:p>
            <a:pPr>
              <a:lnSpc>
                <a:spcPct val="90000"/>
              </a:lnSpc>
              <a:buClr>
                <a:srgbClr val="58595B"/>
              </a:buClr>
              <a:buFont typeface="+mj-lt"/>
              <a:buNone/>
            </a:pPr>
            <a:r>
              <a:rPr lang="en-US" dirty="0" smtClean="0"/>
              <a:t>Sources</a:t>
            </a:r>
          </a:p>
          <a:p>
            <a:pPr>
              <a:lnSpc>
                <a:spcPct val="90000"/>
              </a:lnSpc>
              <a:buClr>
                <a:srgbClr val="58595B"/>
              </a:buClr>
              <a:buFont typeface="+mj-lt"/>
              <a:buNone/>
            </a:pPr>
            <a:r>
              <a:rPr lang="en-US" dirty="0" smtClean="0"/>
              <a:t>1. Footnotes</a:t>
            </a:r>
            <a:endParaRPr lang="en-US" dirty="0"/>
          </a:p>
        </p:txBody>
      </p:sp>
      <p:sp>
        <p:nvSpPr>
          <p:cNvPr id="4" name="Text Placeholder 3"/>
          <p:cNvSpPr>
            <a:spLocks noGrp="1"/>
          </p:cNvSpPr>
          <p:nvPr>
            <p:ph type="body" sz="quarter" idx="10" hasCustomPrompt="1"/>
          </p:nvPr>
        </p:nvSpPr>
        <p:spPr>
          <a:xfrm>
            <a:off x="457199" y="1097280"/>
            <a:ext cx="8220456" cy="246888"/>
          </a:xfrm>
        </p:spPr>
        <p:txBody>
          <a:bodyPr/>
          <a:lstStyle>
            <a:lvl1pPr>
              <a:lnSpc>
                <a:spcPct val="100000"/>
              </a:lnSpc>
              <a:spcBef>
                <a:spcPts val="1000"/>
              </a:spcBef>
              <a:spcAft>
                <a:spcPts val="600"/>
              </a:spcAft>
              <a:defRPr sz="1600"/>
            </a:lvl1pPr>
          </a:lstStyle>
          <a:p>
            <a:pPr lvl="0"/>
            <a:r>
              <a:rPr lang="en-US" dirty="0" smtClean="0"/>
              <a:t>Click to Add Optional Slide Subtitle</a:t>
            </a:r>
          </a:p>
        </p:txBody>
      </p:sp>
      <p:sp>
        <p:nvSpPr>
          <p:cNvPr id="5"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8992174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563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Only 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9" name="Text Placeholder 2"/>
          <p:cNvSpPr>
            <a:spLocks noGrp="1"/>
          </p:cNvSpPr>
          <p:nvPr>
            <p:ph type="body" sz="quarter" idx="11" hasCustomPrompt="1"/>
          </p:nvPr>
        </p:nvSpPr>
        <p:spPr>
          <a:xfrm>
            <a:off x="457200" y="3575304"/>
            <a:ext cx="8138160" cy="1133856"/>
          </a:xfrm>
        </p:spPr>
        <p:txBody>
          <a:bodyPr tIns="45720" rIns="82296" bIns="45720" anchor="b" anchorCtr="0"/>
          <a:lstStyle>
            <a:lvl1pPr>
              <a:lnSpc>
                <a:spcPct val="100000"/>
              </a:lnSpc>
              <a:spcBef>
                <a:spcPts val="0"/>
              </a:spcBef>
              <a:defRPr sz="3000" spc="0" baseline="0">
                <a:solidFill>
                  <a:schemeClr val="tx1"/>
                </a:solidFill>
                <a:latin typeface="+mj-lt"/>
              </a:defRPr>
            </a:lvl1pPr>
            <a:lvl2pPr>
              <a:spcBef>
                <a:spcPts val="1200"/>
              </a:spcBef>
              <a:defRPr sz="2000" b="1" baseline="0">
                <a:solidFill>
                  <a:schemeClr val="accent2"/>
                </a:solidFill>
              </a:defRPr>
            </a:lvl2pPr>
          </a:lstStyle>
          <a:p>
            <a:pPr lvl="0"/>
            <a:r>
              <a:rPr lang="en-US" dirty="0" smtClean="0"/>
              <a:t>Presentation Title</a:t>
            </a:r>
          </a:p>
        </p:txBody>
      </p:sp>
      <p:sp>
        <p:nvSpPr>
          <p:cNvPr id="7" name="Text Placeholder 6"/>
          <p:cNvSpPr>
            <a:spLocks noGrp="1"/>
          </p:cNvSpPr>
          <p:nvPr>
            <p:ph type="body" sz="quarter" idx="13" hasCustomPrompt="1"/>
          </p:nvPr>
        </p:nvSpPr>
        <p:spPr>
          <a:xfrm>
            <a:off x="457200" y="4882896"/>
            <a:ext cx="8138160" cy="612648"/>
          </a:xfrm>
        </p:spPr>
        <p:txBody>
          <a:bodyPr/>
          <a:lstStyle>
            <a:lvl1pPr>
              <a:spcBef>
                <a:spcPts val="200"/>
              </a:spcBef>
              <a:defRPr sz="1800"/>
            </a:lvl1pPr>
          </a:lstStyle>
          <a:p>
            <a:pPr lvl="0"/>
            <a:r>
              <a:rPr lang="en-US" dirty="0" smtClean="0"/>
              <a:t>Presenter (s) Name</a:t>
            </a:r>
            <a:br>
              <a:rPr lang="en-US" dirty="0" smtClean="0"/>
            </a:br>
            <a:r>
              <a:rPr lang="en-US" dirty="0" smtClean="0"/>
              <a:t>Date</a:t>
            </a:r>
          </a:p>
        </p:txBody>
      </p:sp>
    </p:spTree>
    <p:extLst>
      <p:ext uri="{BB962C8B-B14F-4D97-AF65-F5344CB8AC3E}">
        <p14:creationId xmlns:p14="http://schemas.microsoft.com/office/powerpoint/2010/main" val="1296212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48973" y="1099566"/>
            <a:ext cx="8228684"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9506018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sclosures_CRC ">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731520"/>
            <a:ext cx="8220456" cy="307777"/>
          </a:xfrm>
          <a:prstGeom prst="rect">
            <a:avLst/>
          </a:prstGeom>
        </p:spPr>
        <p:txBody>
          <a:bodyPr vert="horz" lIns="0" tIns="0" rIns="0" bIns="0" rtlCol="0" anchor="t" anchorCtr="0">
            <a:spAutoFit/>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8" name="Text Placeholder 2"/>
          <p:cNvSpPr>
            <a:spLocks noGrp="1"/>
          </p:cNvSpPr>
          <p:nvPr>
            <p:ph idx="1"/>
          </p:nvPr>
        </p:nvSpPr>
        <p:spPr>
          <a:xfrm>
            <a:off x="457197" y="1554163"/>
            <a:ext cx="8220456" cy="4251960"/>
          </a:xfrm>
          <a:prstGeom prst="rect">
            <a:avLst/>
          </a:prstGeom>
        </p:spPr>
        <p:txBody>
          <a:bodyPr vert="horz" lIns="0" tIns="0" rIns="0" bIns="0" rtlCol="0">
            <a:noAutofit/>
          </a:bodyPr>
          <a:lstStyle>
            <a:lvl1pPr>
              <a:defRPr sz="800" b="0">
                <a:solidFill>
                  <a:schemeClr val="tx1"/>
                </a:solidFill>
              </a:defRPr>
            </a:lvl1pPr>
          </a:lstStyle>
          <a:p>
            <a:pPr lvl="0"/>
            <a:r>
              <a:rPr lang="en-US" dirty="0" smtClean="0"/>
              <a:t>Click to edit Master text styles</a:t>
            </a:r>
          </a:p>
        </p:txBody>
      </p:sp>
      <p:sp>
        <p:nvSpPr>
          <p:cNvPr id="4" name="Text Placeholder 5"/>
          <p:cNvSpPr txBox="1">
            <a:spLocks noChangeArrowheads="1"/>
          </p:cNvSpPr>
          <p:nvPr userDrawn="1"/>
        </p:nvSpPr>
        <p:spPr bwMode="black">
          <a:xfrm>
            <a:off x="457200" y="6288088"/>
            <a:ext cx="82204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spAutoFit/>
          </a:bodyPr>
          <a:lstStyle>
            <a:lvl1pPr marL="227013" indent="-227013"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0" kern="1200" baseline="0">
                <a:solidFill>
                  <a:schemeClr val="tx1"/>
                </a:solidFill>
                <a:latin typeface="+mn-lt"/>
                <a:ea typeface="+mn-ea"/>
                <a:cs typeface="+mn-cs"/>
              </a:defRPr>
            </a:lvl1pPr>
            <a:lvl2pPr marL="461963" indent="-23495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914400"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11414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lnSpc>
                <a:spcPct val="100000"/>
              </a:lnSpc>
              <a:spcBef>
                <a:spcPts val="600"/>
              </a:spcBef>
              <a:buClr>
                <a:schemeClr val="tx1"/>
              </a:buClr>
              <a:buFont typeface="Arial" panose="020B0604020202020204" pitchFamily="34" charset="0"/>
              <a:buNone/>
              <a:tabLst>
                <a:tab pos="8229600" algn="r"/>
              </a:tabLst>
              <a:defRPr/>
            </a:pPr>
            <a:r>
              <a:rPr lang="en-US" sz="800" dirty="0" smtClean="0">
                <a:solidFill>
                  <a:schemeClr val="tx1"/>
                </a:solidFill>
                <a:latin typeface="Arial" charset="0"/>
              </a:rPr>
              <a:t>© 2018 Morgan Stanley Smith Barney LLC. Member SIPC. 	CRC  2034542 (03/18)</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058" y="268543"/>
            <a:ext cx="1234440" cy="184818"/>
          </a:xfrm>
          <a:prstGeom prst="rect">
            <a:avLst/>
          </a:prstGeom>
        </p:spPr>
      </p:pic>
      <p:cxnSp>
        <p:nvCxnSpPr>
          <p:cNvPr id="6" name="Straight Connector 5"/>
          <p:cNvCxnSpPr/>
          <p:nvPr userDrawn="1"/>
        </p:nvCxnSpPr>
        <p:spPr>
          <a:xfrm>
            <a:off x="457197" y="586726"/>
            <a:ext cx="8228664"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196" y="6519672"/>
            <a:ext cx="8229600"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5638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sclosures ">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731520"/>
            <a:ext cx="8220456" cy="307777"/>
          </a:xfrm>
          <a:prstGeom prst="rect">
            <a:avLst/>
          </a:prstGeom>
        </p:spPr>
        <p:txBody>
          <a:bodyPr vert="horz" lIns="0" tIns="0" rIns="0" bIns="0" rtlCol="0" anchor="t" anchorCtr="0">
            <a:spAutoFit/>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8" name="Text Placeholder 2"/>
          <p:cNvSpPr>
            <a:spLocks noGrp="1"/>
          </p:cNvSpPr>
          <p:nvPr>
            <p:ph idx="1"/>
          </p:nvPr>
        </p:nvSpPr>
        <p:spPr>
          <a:xfrm>
            <a:off x="457197" y="1554163"/>
            <a:ext cx="8220456" cy="4251960"/>
          </a:xfrm>
          <a:prstGeom prst="rect">
            <a:avLst/>
          </a:prstGeom>
        </p:spPr>
        <p:txBody>
          <a:bodyPr vert="horz" lIns="0" tIns="0" rIns="0" bIns="0" rtlCol="0">
            <a:noAutofit/>
          </a:bodyPr>
          <a:lstStyle>
            <a:lvl1pPr>
              <a:defRPr sz="800" b="0">
                <a:solidFill>
                  <a:schemeClr val="tx1"/>
                </a:solidFill>
              </a:defRPr>
            </a:lvl1pPr>
          </a:lstStyle>
          <a:p>
            <a:pPr lvl="0"/>
            <a:r>
              <a:rPr lang="en-US" dirty="0" smtClean="0"/>
              <a:t>Click to edit Master text styles</a:t>
            </a:r>
          </a:p>
        </p:txBody>
      </p:sp>
      <p:cxnSp>
        <p:nvCxnSpPr>
          <p:cNvPr id="4" name="Straight Connector 3"/>
          <p:cNvCxnSpPr/>
          <p:nvPr userDrawn="1"/>
        </p:nvCxnSpPr>
        <p:spPr>
          <a:xfrm>
            <a:off x="457197" y="586726"/>
            <a:ext cx="8228664"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196" y="6519672"/>
            <a:ext cx="8229600"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058" y="268543"/>
            <a:ext cx="1234440" cy="184818"/>
          </a:xfrm>
          <a:prstGeom prst="rect">
            <a:avLst/>
          </a:prstGeom>
        </p:spPr>
      </p:pic>
    </p:spTree>
    <p:extLst>
      <p:ext uri="{BB962C8B-B14F-4D97-AF65-F5344CB8AC3E}">
        <p14:creationId xmlns:p14="http://schemas.microsoft.com/office/powerpoint/2010/main" val="18398569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1/3, 2/3 Text layout">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457201" y="1108901"/>
            <a:ext cx="2542032" cy="4788662"/>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3"/>
          </p:nvPr>
        </p:nvSpPr>
        <p:spPr>
          <a:xfrm>
            <a:off x="3438462" y="2203704"/>
            <a:ext cx="5230240" cy="3655760"/>
          </a:xfrm>
        </p:spPr>
        <p:txBody>
          <a:bodyPr vert="horz" lIns="0" tIns="0" rIns="0" bIns="0" rtlCol="0">
            <a:noAutofit/>
          </a:bodyPr>
          <a:lstStyle>
            <a:lvl1pPr>
              <a:defRPr lang="en-US" sz="1400" baseline="0" dirty="0" smtClean="0"/>
            </a:lvl1pPr>
            <a:lvl2pPr>
              <a:spcBef>
                <a:spcPts val="1700"/>
              </a:spcBef>
              <a:buNone/>
              <a:defRPr lang="en-US" sz="1200" dirty="0" smtClean="0"/>
            </a:lvl2pPr>
            <a:lvl3pPr marL="114300" indent="-114300">
              <a:defRPr lang="en-US" sz="1200" dirty="0" smtClean="0"/>
            </a:lvl3pPr>
            <a:lvl4pPr marL="228600" indent="-114300">
              <a:defRPr lang="en-US" sz="1200" dirty="0" smtClean="0"/>
            </a:lvl4pPr>
            <a:lvl5pPr marL="342900" indent="-114300">
              <a:defRPr lang="en-US"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2"/>
          <p:cNvSpPr>
            <a:spLocks noGrp="1"/>
          </p:cNvSpPr>
          <p:nvPr>
            <p:ph type="title" hasCustomPrompt="1"/>
          </p:nvPr>
        </p:nvSpPr>
        <p:spPr>
          <a:xfrm>
            <a:off x="3439323" y="1108901"/>
            <a:ext cx="5238332" cy="369332"/>
          </a:xfrm>
        </p:spPr>
        <p:txBody>
          <a:bodyPr/>
          <a:lstStyle>
            <a:lvl1pPr>
              <a:defRPr sz="2400"/>
            </a:lvl1pPr>
          </a:lstStyle>
          <a:p>
            <a:r>
              <a:rPr lang="en-US" dirty="0" smtClean="0"/>
              <a:t>Click to add title</a:t>
            </a:r>
            <a:endParaRPr lang="en-US" dirty="0"/>
          </a:p>
        </p:txBody>
      </p:sp>
    </p:spTree>
    <p:extLst>
      <p:ext uri="{BB962C8B-B14F-4D97-AF65-F5344CB8AC3E}">
        <p14:creationId xmlns:p14="http://schemas.microsoft.com/office/powerpoint/2010/main" val="1720522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eminars_Secti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190507" y="3376670"/>
            <a:ext cx="4762987" cy="307777"/>
          </a:xfrm>
        </p:spPr>
        <p:txBody>
          <a:bodyPr vert="horz" lIns="0" tIns="0" rIns="0" bIns="0" rtlCol="0" anchor="t" anchorCtr="0">
            <a:spAutoFit/>
          </a:bodyPr>
          <a:lstStyle>
            <a:lvl1pPr algn="ctr">
              <a:defRPr lang="en-US" dirty="0"/>
            </a:lvl1pPr>
          </a:lstStyle>
          <a:p>
            <a:pPr marL="0" lvl="0" algn="ctr"/>
            <a:r>
              <a:rPr lang="en-US" dirty="0" smtClean="0"/>
              <a:t>Section Divider Title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11" name="Text Placeholder 6"/>
          <p:cNvSpPr>
            <a:spLocks noGrp="1"/>
          </p:cNvSpPr>
          <p:nvPr>
            <p:ph type="body" sz="quarter" idx="10" hasCustomPrompt="1"/>
          </p:nvPr>
        </p:nvSpPr>
        <p:spPr>
          <a:xfrm>
            <a:off x="2190506" y="3085324"/>
            <a:ext cx="4762987" cy="258532"/>
          </a:xfrm>
        </p:spPr>
        <p:txBody>
          <a:bodyPr vert="horz" lIns="0" tIns="0" rIns="0" bIns="0" rtlCol="0">
            <a:noAutofit/>
          </a:bodyPr>
          <a:lstStyle>
            <a:lvl1pPr algn="ctr">
              <a:defRPr lang="en-US" dirty="0" smtClean="0"/>
            </a:lvl1pPr>
          </a:lstStyle>
          <a:p>
            <a:pPr lvl="0" algn="ctr"/>
            <a:r>
              <a:rPr lang="en-US" dirty="0" smtClean="0"/>
              <a:t>SECTION</a:t>
            </a:r>
          </a:p>
        </p:txBody>
      </p:sp>
    </p:spTree>
    <p:extLst>
      <p:ext uri="{BB962C8B-B14F-4D97-AF65-F5344CB8AC3E}">
        <p14:creationId xmlns:p14="http://schemas.microsoft.com/office/powerpoint/2010/main" val="2314369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9_Sec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11" name="Title 1"/>
          <p:cNvSpPr>
            <a:spLocks noGrp="1"/>
          </p:cNvSpPr>
          <p:nvPr>
            <p:ph type="title" hasCustomPrompt="1"/>
          </p:nvPr>
        </p:nvSpPr>
        <p:spPr>
          <a:xfrm>
            <a:off x="3912577" y="4904414"/>
            <a:ext cx="4762987" cy="369332"/>
          </a:xfrm>
        </p:spPr>
        <p:txBody>
          <a:bodyPr wrap="square" rIns="0" anchor="t" anchorCtr="0">
            <a:spAutoFit/>
          </a:bodyPr>
          <a:lstStyle>
            <a:lvl1pPr algn="l">
              <a:lnSpc>
                <a:spcPct val="100000"/>
              </a:lnSpc>
              <a:defRPr sz="2400" b="1" cap="none" spc="0" baseline="0"/>
            </a:lvl1pPr>
          </a:lstStyle>
          <a:p>
            <a:r>
              <a:rPr lang="en-US" dirty="0" smtClean="0"/>
              <a:t>Section Divider Title</a:t>
            </a:r>
            <a:endParaRPr lang="en-US" dirty="0"/>
          </a:p>
        </p:txBody>
      </p:sp>
      <p:sp>
        <p:nvSpPr>
          <p:cNvPr id="12" name="Text Placeholder 6"/>
          <p:cNvSpPr>
            <a:spLocks noGrp="1"/>
          </p:cNvSpPr>
          <p:nvPr>
            <p:ph type="body" sz="quarter" idx="10" hasCustomPrompt="1"/>
          </p:nvPr>
        </p:nvSpPr>
        <p:spPr>
          <a:xfrm>
            <a:off x="3912577" y="4608195"/>
            <a:ext cx="4762987" cy="295466"/>
          </a:xfrm>
        </p:spPr>
        <p:txBody>
          <a:bodyPr wrap="square">
            <a:spAutoFit/>
          </a:bodyPr>
          <a:lstStyle>
            <a:lvl1pPr marL="0" indent="0">
              <a:buNone/>
              <a:defRPr sz="1600" b="1" baseline="0">
                <a:solidFill>
                  <a:schemeClr val="accent2"/>
                </a:solidFill>
              </a:defRPr>
            </a:lvl1pPr>
            <a:lvl2pPr marL="233362" indent="0">
              <a:buNone/>
              <a:defRPr/>
            </a:lvl2pPr>
            <a:lvl3pPr marL="457200" indent="0">
              <a:buNone/>
              <a:defRPr/>
            </a:lvl3pPr>
            <a:lvl4pPr marL="690562" indent="0">
              <a:buNone/>
              <a:defRPr/>
            </a:lvl4pPr>
            <a:lvl5pPr marL="914400" indent="0">
              <a:buNone/>
              <a:defRPr/>
            </a:lvl5pPr>
          </a:lstStyle>
          <a:p>
            <a:pPr lvl="0"/>
            <a:r>
              <a:rPr lang="en-US" dirty="0" smtClean="0"/>
              <a:t>SECTION</a:t>
            </a:r>
          </a:p>
        </p:txBody>
      </p:sp>
      <p:sp>
        <p:nvSpPr>
          <p:cNvPr id="2" name="Rectangle 1"/>
          <p:cNvSpPr/>
          <p:nvPr userDrawn="1"/>
        </p:nvSpPr>
        <p:spPr>
          <a:xfrm>
            <a:off x="461624" y="1096963"/>
            <a:ext cx="3233737" cy="486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37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25520"/>
            <a:ext cx="8235950" cy="369332"/>
          </a:xfrm>
        </p:spPr>
        <p:txBody>
          <a:bodyPr wrap="square" rIns="0" anchor="t" anchorCtr="0">
            <a:spAutoFit/>
          </a:bodyPr>
          <a:lstStyle>
            <a:lvl1pPr algn="l">
              <a:lnSpc>
                <a:spcPct val="100000"/>
              </a:lnSpc>
              <a:defRPr sz="2400" b="1" cap="none" spc="0" baseline="0"/>
            </a:lvl1pPr>
          </a:lstStyle>
          <a:p>
            <a:r>
              <a:rPr lang="en-US" dirty="0" smtClean="0"/>
              <a:t>Section Divider Title</a:t>
            </a:r>
            <a:endParaRPr lang="en-US" dirty="0"/>
          </a:p>
        </p:txBody>
      </p:sp>
      <p:sp>
        <p:nvSpPr>
          <p:cNvPr id="3" name="Text Placeholder 2"/>
          <p:cNvSpPr>
            <a:spLocks noGrp="1"/>
          </p:cNvSpPr>
          <p:nvPr>
            <p:ph type="body" idx="1" hasCustomPrompt="1"/>
          </p:nvPr>
        </p:nvSpPr>
        <p:spPr>
          <a:xfrm>
            <a:off x="457200" y="3429000"/>
            <a:ext cx="8235950" cy="184666"/>
          </a:xfrm>
        </p:spPr>
        <p:txBody>
          <a:bodyPr wrap="square" anchor="t" anchorCtr="0">
            <a:spAutoFit/>
          </a:bodyPr>
          <a:lstStyle>
            <a:lvl1pPr marL="0" indent="0">
              <a:lnSpc>
                <a:spcPct val="100000"/>
              </a:lnSpc>
              <a:spcBef>
                <a:spcPts val="0"/>
              </a:spcBef>
              <a:spcAft>
                <a:spcPts val="0"/>
              </a:spcAft>
              <a:buNone/>
              <a:defRPr sz="1200" b="1" cap="all" baseline="0">
                <a:solidFill>
                  <a:srgbClr val="5F5F5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number</a:t>
            </a:r>
          </a:p>
        </p:txBody>
      </p:sp>
      <p:sp>
        <p:nvSpPr>
          <p:cNvPr id="7" name="Text Placeholder 6"/>
          <p:cNvSpPr>
            <a:spLocks noGrp="1"/>
          </p:cNvSpPr>
          <p:nvPr>
            <p:ph type="body" sz="quarter" idx="10" hasCustomPrompt="1"/>
          </p:nvPr>
        </p:nvSpPr>
        <p:spPr>
          <a:xfrm>
            <a:off x="457200" y="4251960"/>
            <a:ext cx="8235950" cy="320088"/>
          </a:xfrm>
        </p:spPr>
        <p:txBody>
          <a:bodyPr>
            <a:spAutoFit/>
          </a:bodyPr>
          <a:lstStyle>
            <a:lvl1pPr marL="0" indent="0">
              <a:buNone/>
              <a:defRPr sz="1600" b="1" baseline="0">
                <a:solidFill>
                  <a:schemeClr val="accent2"/>
                </a:solidFill>
              </a:defRPr>
            </a:lvl1pPr>
            <a:lvl2pPr marL="233362" indent="0">
              <a:buNone/>
              <a:defRPr/>
            </a:lvl2pPr>
            <a:lvl3pPr marL="457200" indent="0">
              <a:buNone/>
              <a:defRPr/>
            </a:lvl3pPr>
            <a:lvl4pPr marL="690562" indent="0">
              <a:buNone/>
              <a:defRPr/>
            </a:lvl4pPr>
            <a:lvl5pPr marL="914400" indent="0">
              <a:buNone/>
              <a:defRPr/>
            </a:lvl5pPr>
          </a:lstStyle>
          <a:p>
            <a:pPr lvl="0"/>
            <a:r>
              <a:rPr lang="en-US" dirty="0" smtClean="0"/>
              <a:t>Optional Speaker Name or Subtitle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cxnSp>
        <p:nvCxnSpPr>
          <p:cNvPr id="8" name="Straight Connector 7"/>
          <p:cNvCxnSpPr/>
          <p:nvPr userDrawn="1"/>
        </p:nvCxnSpPr>
        <p:spPr>
          <a:xfrm>
            <a:off x="457197" y="3665372"/>
            <a:ext cx="8235953" cy="0"/>
          </a:xfrm>
          <a:prstGeom prst="line">
            <a:avLst/>
          </a:prstGeom>
          <a:ln w="12700">
            <a:solidFill>
              <a:srgbClr val="5E5F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2939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554163"/>
            <a:ext cx="7315200" cy="4526597"/>
          </a:xfrm>
        </p:spPr>
        <p:txBody>
          <a:bodyPr/>
          <a:lstStyle>
            <a:lvl1pPr marL="227013" indent="-227013">
              <a:lnSpc>
                <a:spcPct val="120000"/>
              </a:lnSpc>
              <a:spcBef>
                <a:spcPts val="1400"/>
              </a:spcBef>
              <a:spcAft>
                <a:spcPts val="0"/>
              </a:spcAft>
              <a:buFont typeface="Arial" panose="020B0604020202020204" pitchFamily="34" charset="0"/>
              <a:buChar char="•"/>
              <a:defRPr sz="1400" b="0">
                <a:solidFill>
                  <a:schemeClr val="tx1"/>
                </a:solidFill>
              </a:defRPr>
            </a:lvl1pPr>
            <a:lvl2pPr marL="461963" indent="-234950">
              <a:lnSpc>
                <a:spcPct val="120000"/>
              </a:lnSpc>
              <a:spcBef>
                <a:spcPts val="1000"/>
              </a:spcBef>
              <a:spcAft>
                <a:spcPts val="0"/>
              </a:spcAft>
              <a:buFont typeface="Arial" panose="020B0604020202020204" pitchFamily="34" charset="0"/>
              <a:buChar char="–"/>
              <a:defRPr sz="1400"/>
            </a:lvl2pPr>
            <a:lvl3pPr marL="687388" indent="-225425">
              <a:lnSpc>
                <a:spcPct val="120000"/>
              </a:lnSpc>
              <a:spcBef>
                <a:spcPts val="600"/>
              </a:spcBef>
              <a:spcAft>
                <a:spcPts val="0"/>
              </a:spcAft>
              <a:defRPr sz="1400"/>
            </a:lvl3pPr>
            <a:lvl4pPr marL="914400" indent="-227013">
              <a:lnSpc>
                <a:spcPct val="120000"/>
              </a:lnSpc>
              <a:spcBef>
                <a:spcPts val="600"/>
              </a:spcBef>
              <a:spcAft>
                <a:spcPts val="0"/>
              </a:spcAft>
              <a:defRPr sz="1400"/>
            </a:lvl4pPr>
            <a:lvl5pPr marL="1141413" indent="-227013">
              <a:lnSpc>
                <a:spcPct val="120000"/>
              </a:lnSpc>
              <a:spcBef>
                <a:spcPts val="600"/>
              </a:spcBef>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lvl1pPr>
              <a:defRPr baseline="0"/>
            </a:lvl1pPr>
          </a:lstStyle>
          <a:p>
            <a:r>
              <a:rPr lang="en-US" dirty="0" smtClean="0"/>
              <a:t>Click to add title</a:t>
            </a:r>
            <a:endParaRPr lang="en-US" dirty="0"/>
          </a:p>
        </p:txBody>
      </p:sp>
    </p:spTree>
    <p:extLst>
      <p:ext uri="{BB962C8B-B14F-4D97-AF65-F5344CB8AC3E}">
        <p14:creationId xmlns:p14="http://schemas.microsoft.com/office/powerpoint/2010/main" val="36337956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One-on-a-Page">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554163"/>
            <a:ext cx="7315200" cy="4526597"/>
          </a:xfrm>
        </p:spPr>
        <p:txBody>
          <a:bodyPr/>
          <a:lstStyle>
            <a:lvl1pPr>
              <a:lnSpc>
                <a:spcPct val="120000"/>
              </a:lnSpc>
              <a:spcBef>
                <a:spcPts val="1400"/>
              </a:spcBef>
              <a:spcAft>
                <a:spcPts val="0"/>
              </a:spcAft>
              <a:defRPr/>
            </a:lvl1pPr>
            <a:lvl2pPr>
              <a:lnSpc>
                <a:spcPct val="120000"/>
              </a:lnSpc>
              <a:spcBef>
                <a:spcPts val="1000"/>
              </a:spcBef>
              <a:spcAft>
                <a:spcPts val="0"/>
              </a:spcAft>
              <a:defRPr/>
            </a:lvl2pPr>
            <a:lvl3pPr>
              <a:lnSpc>
                <a:spcPct val="120000"/>
              </a:lnSpc>
              <a:spcBef>
                <a:spcPts val="600"/>
              </a:spcBef>
              <a:spcAft>
                <a:spcPts val="0"/>
              </a:spcAft>
              <a:defRPr/>
            </a:lvl3pPr>
            <a:lvl4pPr>
              <a:lnSpc>
                <a:spcPct val="120000"/>
              </a:lnSpc>
              <a:spcBef>
                <a:spcPts val="600"/>
              </a:spcBef>
              <a:defRPr/>
            </a:lvl4pPr>
            <a:lvl5pPr>
              <a:lnSpc>
                <a:spcPct val="120000"/>
              </a:lnSpc>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7115861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Two-on-a-Page">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554163"/>
            <a:ext cx="3932238" cy="4526597"/>
          </a:xfrm>
        </p:spPr>
        <p:txBody>
          <a:bodyPr/>
          <a:lstStyle>
            <a:lvl1pPr>
              <a:lnSpc>
                <a:spcPct val="120000"/>
              </a:lnSpc>
              <a:spcBef>
                <a:spcPts val="1400"/>
              </a:spcBef>
              <a:spcAft>
                <a:spcPts val="0"/>
              </a:spcAft>
              <a:defRPr sz="1200" baseline="0"/>
            </a:lvl1pPr>
            <a:lvl2pPr>
              <a:lnSpc>
                <a:spcPct val="120000"/>
              </a:lnSpc>
              <a:spcBef>
                <a:spcPts val="1000"/>
              </a:spcBef>
              <a:spcAft>
                <a:spcPts val="0"/>
              </a:spcAft>
              <a:defRPr sz="1200" baseline="0"/>
            </a:lvl2pPr>
            <a:lvl3pPr>
              <a:lnSpc>
                <a:spcPct val="120000"/>
              </a:lnSpc>
              <a:spcBef>
                <a:spcPts val="600"/>
              </a:spcBef>
              <a:spcAft>
                <a:spcPts val="0"/>
              </a:spcAft>
              <a:defRPr sz="1200" baseline="0"/>
            </a:lvl3pPr>
            <a:lvl4pPr>
              <a:lnSpc>
                <a:spcPct val="120000"/>
              </a:lnSpc>
              <a:spcBef>
                <a:spcPts val="600"/>
              </a:spcBef>
              <a:spcAft>
                <a:spcPts val="0"/>
              </a:spcAft>
              <a:defRPr sz="1200" baseline="0"/>
            </a:lvl4pPr>
            <a:lvl5pPr>
              <a:lnSpc>
                <a:spcPct val="120000"/>
              </a:lnSpc>
              <a:spcBef>
                <a:spcPts val="600"/>
              </a:spcBef>
              <a:defRPr sz="12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sz="quarter" idx="2"/>
          </p:nvPr>
        </p:nvSpPr>
        <p:spPr>
          <a:xfrm>
            <a:off x="4754563" y="1554164"/>
            <a:ext cx="3932237" cy="4526597"/>
          </a:xfrm>
        </p:spPr>
        <p:txBody>
          <a:bodyPr vert="horz" lIns="0" tIns="0" rIns="0" bIns="0" rtlCol="0">
            <a:noAutofit/>
          </a:bodyPr>
          <a:lstStyle>
            <a:lvl1pPr>
              <a:lnSpc>
                <a:spcPct val="120000"/>
              </a:lnSpc>
              <a:spcBef>
                <a:spcPts val="1400"/>
              </a:spcBef>
              <a:defRPr lang="en-US" sz="1200" dirty="0" smtClean="0"/>
            </a:lvl1pPr>
            <a:lvl2pPr>
              <a:lnSpc>
                <a:spcPct val="120000"/>
              </a:lnSpc>
              <a:spcBef>
                <a:spcPts val="1000"/>
              </a:spcBef>
              <a:defRPr lang="en-US" sz="1200" dirty="0" smtClean="0"/>
            </a:lvl2pPr>
            <a:lvl3pPr>
              <a:lnSpc>
                <a:spcPct val="120000"/>
              </a:lnSpc>
              <a:spcBef>
                <a:spcPts val="600"/>
              </a:spcBef>
              <a:defRPr lang="en-US" sz="1200" dirty="0" smtClean="0"/>
            </a:lvl3pPr>
            <a:lvl4pPr>
              <a:lnSpc>
                <a:spcPct val="120000"/>
              </a:lnSpc>
              <a:spcBef>
                <a:spcPts val="600"/>
              </a:spcBef>
              <a:defRPr lang="en-US" sz="1200" dirty="0" smtClean="0"/>
            </a:lvl4pPr>
            <a:lvl5pPr>
              <a:lnSpc>
                <a:spcPct val="120000"/>
              </a:lnSpc>
              <a:spcBef>
                <a:spcPts val="600"/>
              </a:spcBef>
              <a:defRPr lang="en-US"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508179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Three-on-a-Page ">
    <p:spTree>
      <p:nvGrpSpPr>
        <p:cNvPr id="1" name=""/>
        <p:cNvGrpSpPr/>
        <p:nvPr/>
      </p:nvGrpSpPr>
      <p:grpSpPr>
        <a:xfrm>
          <a:off x="0" y="0"/>
          <a:ext cx="0" cy="0"/>
          <a:chOff x="0" y="0"/>
          <a:chExt cx="0" cy="0"/>
        </a:xfrm>
      </p:grpSpPr>
      <p:sp>
        <p:nvSpPr>
          <p:cNvPr id="6" name="Content Placeholder 1"/>
          <p:cNvSpPr>
            <a:spLocks noGrp="1"/>
          </p:cNvSpPr>
          <p:nvPr>
            <p:ph sz="half" idx="12"/>
          </p:nvPr>
        </p:nvSpPr>
        <p:spPr>
          <a:xfrm>
            <a:off x="457200" y="1554163"/>
            <a:ext cx="2542032" cy="4525962"/>
          </a:xfrm>
        </p:spPr>
        <p:txBody>
          <a:bodyPr vert="horz" lIns="0" tIns="0" rIns="0" bIns="0" rtlCol="0">
            <a:noAutofit/>
          </a:bodyPr>
          <a:lstStyle>
            <a:lvl1pPr>
              <a:defRPr lang="en-US" sz="1200" dirty="0" smtClean="0"/>
            </a:lvl1pPr>
            <a:lvl2pPr>
              <a:spcBef>
                <a:spcPts val="1000"/>
              </a:spcBef>
              <a:defRPr lang="en-US" sz="1200" dirty="0" smtClean="0"/>
            </a:lvl2pPr>
            <a:lvl3pPr>
              <a:defRPr lang="en-US" sz="1200" dirty="0" smtClean="0"/>
            </a:lvl3pPr>
            <a:lvl4pPr>
              <a:defRPr lang="en-US" sz="1200" dirty="0" smtClean="0"/>
            </a:lvl4pPr>
            <a:lvl5pPr>
              <a:defRPr lang="en-US"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3"/>
          </p:nvPr>
        </p:nvSpPr>
        <p:spPr>
          <a:xfrm>
            <a:off x="3293852" y="1554163"/>
            <a:ext cx="2542032" cy="4525962"/>
          </a:xfrm>
        </p:spPr>
        <p:txBody>
          <a:bodyPr vert="horz" lIns="0" tIns="0" rIns="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4"/>
          </p:nvPr>
        </p:nvSpPr>
        <p:spPr>
          <a:xfrm>
            <a:off x="6129070" y="1554163"/>
            <a:ext cx="2542032" cy="4525962"/>
          </a:xfrm>
        </p:spPr>
        <p:txBody>
          <a:bodyPr vert="horz" lIns="0" tIns="0" rIns="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658731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2/3 Text layout">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457201" y="1554163"/>
            <a:ext cx="2542032" cy="4525962"/>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3"/>
          </p:nvPr>
        </p:nvSpPr>
        <p:spPr>
          <a:xfrm>
            <a:off x="3291840" y="1554163"/>
            <a:ext cx="5376862" cy="4525962"/>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2"/>
          <p:cNvSpPr>
            <a:spLocks noGrp="1"/>
          </p:cNvSpPr>
          <p:nvPr>
            <p:ph type="title" hasCustomPrompt="1"/>
          </p:nvPr>
        </p:nvSpPr>
        <p:spPr>
          <a:xfrm>
            <a:off x="457200" y="731520"/>
            <a:ext cx="8220456" cy="307777"/>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406770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0"/>
            <a:ext cx="8220456" cy="307777"/>
          </a:xfrm>
          <a:prstGeom prst="rect">
            <a:avLst/>
          </a:prstGeom>
        </p:spPr>
        <p:txBody>
          <a:bodyPr vert="horz" lIns="0" tIns="0" rIns="0" bIns="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197" y="1554163"/>
            <a:ext cx="8220456" cy="425196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5623560" y="6591887"/>
            <a:ext cx="2834640" cy="138499"/>
          </a:xfrm>
          <a:prstGeom prst="rect">
            <a:avLst/>
          </a:prstGeom>
          <a:noFill/>
        </p:spPr>
        <p:txBody>
          <a:bodyPr wrap="none" lIns="0" tIns="0" rIns="0" bIns="0" rtlCol="0">
            <a:noAutofit/>
          </a:bodyPr>
          <a:lstStyle/>
          <a:p>
            <a:pPr algn="r">
              <a:tabLst/>
            </a:pPr>
            <a:endParaRPr lang="en-GB" sz="800" b="1" cap="all" spc="40" baseline="0" dirty="0" smtClean="0">
              <a:solidFill>
                <a:srgbClr val="868686"/>
              </a:solidFill>
              <a:latin typeface="+mj-lt"/>
              <a:ea typeface="Tahoma" panose="020B0604030504040204" pitchFamily="34" charset="0"/>
              <a:cs typeface="Arial" panose="020B0604020202020204" pitchFamily="34" charset="0"/>
            </a:endParaRPr>
          </a:p>
        </p:txBody>
      </p:sp>
      <p:cxnSp>
        <p:nvCxnSpPr>
          <p:cNvPr id="8" name="Straight Connector 7"/>
          <p:cNvCxnSpPr/>
          <p:nvPr/>
        </p:nvCxnSpPr>
        <p:spPr>
          <a:xfrm>
            <a:off x="457197" y="586726"/>
            <a:ext cx="8228664"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196" y="6519672"/>
            <a:ext cx="8229600" cy="0"/>
          </a:xfrm>
          <a:prstGeom prst="line">
            <a:avLst/>
          </a:prstGeom>
          <a:ln w="12700">
            <a:solidFill>
              <a:srgbClr val="86868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994" y="-430530"/>
            <a:ext cx="0" cy="25783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682988" y="-430530"/>
            <a:ext cx="0" cy="25783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userDrawn="1"/>
        </p:nvGrpSpPr>
        <p:grpSpPr>
          <a:xfrm>
            <a:off x="457994" y="7066280"/>
            <a:ext cx="8224994" cy="369332"/>
            <a:chOff x="457994" y="7066280"/>
            <a:chExt cx="8224994" cy="914400"/>
          </a:xfrm>
        </p:grpSpPr>
        <p:cxnSp>
          <p:nvCxnSpPr>
            <p:cNvPr id="13" name="Straight Connector 12"/>
            <p:cNvCxnSpPr/>
            <p:nvPr userDrawn="1"/>
          </p:nvCxnSpPr>
          <p:spPr>
            <a:xfrm>
              <a:off x="457994" y="7066280"/>
              <a:ext cx="0" cy="9144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2988" y="7066280"/>
              <a:ext cx="0" cy="9144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userDrawn="1"/>
        </p:nvSpPr>
        <p:spPr>
          <a:xfrm>
            <a:off x="-491695" y="-452043"/>
            <a:ext cx="939681" cy="277485"/>
          </a:xfrm>
          <a:prstGeom prst="rect">
            <a:avLst/>
          </a:prstGeom>
          <a:noFill/>
        </p:spPr>
        <p:txBody>
          <a:bodyPr wrap="none" rtlCol="0">
            <a:spAutoFit/>
          </a:bodyPr>
          <a:lstStyle/>
          <a:p>
            <a:pPr algn="r"/>
            <a:r>
              <a:rPr lang="en-US" sz="900" b="1" baseline="0" dirty="0" smtClean="0">
                <a:solidFill>
                  <a:srgbClr val="A2A2A2"/>
                </a:solidFill>
              </a:rPr>
              <a:t>No content left</a:t>
            </a:r>
            <a:br>
              <a:rPr lang="en-US" sz="900" b="1" baseline="0" dirty="0" smtClean="0">
                <a:solidFill>
                  <a:srgbClr val="A2A2A2"/>
                </a:solidFill>
              </a:rPr>
            </a:br>
            <a:r>
              <a:rPr lang="en-US" sz="900" b="1" baseline="0" dirty="0" smtClean="0">
                <a:solidFill>
                  <a:srgbClr val="A2A2A2"/>
                </a:solidFill>
              </a:rPr>
              <a:t>of this line</a:t>
            </a:r>
            <a:endParaRPr lang="en-US" sz="900" b="1" baseline="0" dirty="0">
              <a:solidFill>
                <a:srgbClr val="A2A2A2"/>
              </a:solidFill>
            </a:endParaRPr>
          </a:p>
        </p:txBody>
      </p:sp>
      <p:sp>
        <p:nvSpPr>
          <p:cNvPr id="20" name="TextBox 19"/>
          <p:cNvSpPr txBox="1"/>
          <p:nvPr userDrawn="1"/>
        </p:nvSpPr>
        <p:spPr>
          <a:xfrm>
            <a:off x="-491695" y="7066280"/>
            <a:ext cx="939681" cy="369332"/>
          </a:xfrm>
          <a:prstGeom prst="rect">
            <a:avLst/>
          </a:prstGeom>
          <a:noFill/>
        </p:spPr>
        <p:txBody>
          <a:bodyPr wrap="none" rtlCol="0">
            <a:spAutoFit/>
          </a:bodyPr>
          <a:lstStyle/>
          <a:p>
            <a:pPr algn="r"/>
            <a:r>
              <a:rPr lang="en-US" sz="900" b="1" baseline="0" dirty="0" smtClean="0">
                <a:solidFill>
                  <a:srgbClr val="A2A2A2"/>
                </a:solidFill>
              </a:rPr>
              <a:t>No content left</a:t>
            </a:r>
            <a:br>
              <a:rPr lang="en-US" sz="900" b="1" baseline="0" dirty="0" smtClean="0">
                <a:solidFill>
                  <a:srgbClr val="A2A2A2"/>
                </a:solidFill>
              </a:rPr>
            </a:br>
            <a:r>
              <a:rPr lang="en-US" sz="900" b="1" baseline="0" dirty="0" smtClean="0">
                <a:solidFill>
                  <a:srgbClr val="A2A2A2"/>
                </a:solidFill>
              </a:rPr>
              <a:t>of this line</a:t>
            </a:r>
            <a:endParaRPr lang="en-US" sz="900" b="1" baseline="0" dirty="0">
              <a:solidFill>
                <a:srgbClr val="A2A2A2"/>
              </a:solidFill>
            </a:endParaRPr>
          </a:p>
        </p:txBody>
      </p:sp>
      <p:sp>
        <p:nvSpPr>
          <p:cNvPr id="21" name="TextBox 20"/>
          <p:cNvSpPr txBox="1"/>
          <p:nvPr userDrawn="1"/>
        </p:nvSpPr>
        <p:spPr>
          <a:xfrm>
            <a:off x="8693150" y="-452043"/>
            <a:ext cx="1010213" cy="277485"/>
          </a:xfrm>
          <a:prstGeom prst="rect">
            <a:avLst/>
          </a:prstGeom>
          <a:noFill/>
        </p:spPr>
        <p:txBody>
          <a:bodyPr wrap="none" rtlCol="0">
            <a:spAutoFit/>
          </a:bodyPr>
          <a:lstStyle/>
          <a:p>
            <a:pPr algn="l"/>
            <a:r>
              <a:rPr lang="en-US" sz="900" b="1" baseline="0" dirty="0" smtClean="0">
                <a:solidFill>
                  <a:srgbClr val="A2A2A2"/>
                </a:solidFill>
              </a:rPr>
              <a:t>No content right</a:t>
            </a:r>
            <a:br>
              <a:rPr lang="en-US" sz="900" b="1" baseline="0" dirty="0" smtClean="0">
                <a:solidFill>
                  <a:srgbClr val="A2A2A2"/>
                </a:solidFill>
              </a:rPr>
            </a:br>
            <a:r>
              <a:rPr lang="en-US" sz="900" b="1" baseline="0" dirty="0" smtClean="0">
                <a:solidFill>
                  <a:srgbClr val="A2A2A2"/>
                </a:solidFill>
              </a:rPr>
              <a:t>of this line</a:t>
            </a:r>
            <a:endParaRPr lang="en-US" sz="900" b="1" baseline="0" dirty="0">
              <a:solidFill>
                <a:srgbClr val="A2A2A2"/>
              </a:solidFill>
            </a:endParaRPr>
          </a:p>
        </p:txBody>
      </p:sp>
      <p:sp>
        <p:nvSpPr>
          <p:cNvPr id="22" name="TextBox 21"/>
          <p:cNvSpPr txBox="1"/>
          <p:nvPr userDrawn="1"/>
        </p:nvSpPr>
        <p:spPr>
          <a:xfrm>
            <a:off x="8693150" y="7066280"/>
            <a:ext cx="1010213" cy="369332"/>
          </a:xfrm>
          <a:prstGeom prst="rect">
            <a:avLst/>
          </a:prstGeom>
          <a:noFill/>
        </p:spPr>
        <p:txBody>
          <a:bodyPr wrap="none" rtlCol="0">
            <a:spAutoFit/>
          </a:bodyPr>
          <a:lstStyle/>
          <a:p>
            <a:pPr algn="l"/>
            <a:r>
              <a:rPr lang="en-US" sz="900" b="1" baseline="0" dirty="0" smtClean="0">
                <a:solidFill>
                  <a:srgbClr val="A2A2A2"/>
                </a:solidFill>
              </a:rPr>
              <a:t>No content right</a:t>
            </a:r>
            <a:br>
              <a:rPr lang="en-US" sz="900" b="1" baseline="0" dirty="0" smtClean="0">
                <a:solidFill>
                  <a:srgbClr val="A2A2A2"/>
                </a:solidFill>
              </a:rPr>
            </a:br>
            <a:r>
              <a:rPr lang="en-US" sz="900" b="1" baseline="0" dirty="0" smtClean="0">
                <a:solidFill>
                  <a:srgbClr val="A2A2A2"/>
                </a:solidFill>
              </a:rPr>
              <a:t>of this line</a:t>
            </a:r>
            <a:endParaRPr lang="en-US" sz="900" b="1" baseline="0" dirty="0">
              <a:solidFill>
                <a:srgbClr val="A2A2A2"/>
              </a:solidFill>
            </a:endParaRPr>
          </a:p>
        </p:txBody>
      </p:sp>
      <p:grpSp>
        <p:nvGrpSpPr>
          <p:cNvPr id="33" name="Group 32"/>
          <p:cNvGrpSpPr/>
          <p:nvPr userDrawn="1"/>
        </p:nvGrpSpPr>
        <p:grpSpPr>
          <a:xfrm>
            <a:off x="-967298" y="1554480"/>
            <a:ext cx="796032" cy="340739"/>
            <a:chOff x="-967298" y="1554480"/>
            <a:chExt cx="796032" cy="340739"/>
          </a:xfrm>
        </p:grpSpPr>
        <p:sp>
          <p:nvSpPr>
            <p:cNvPr id="23" name="TextBox 22"/>
            <p:cNvSpPr txBox="1"/>
            <p:nvPr userDrawn="1"/>
          </p:nvSpPr>
          <p:spPr>
            <a:xfrm>
              <a:off x="-967298" y="1645920"/>
              <a:ext cx="795089" cy="2492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dirty="0" smtClean="0"/>
                <a:t>Place content</a:t>
              </a:r>
              <a:br>
                <a:rPr lang="en-US" dirty="0" smtClean="0"/>
              </a:br>
              <a:r>
                <a:rPr lang="en-US" dirty="0" smtClean="0"/>
                <a:t>below this line</a:t>
              </a:r>
              <a:endParaRPr lang="en-US" dirty="0"/>
            </a:p>
          </p:txBody>
        </p:sp>
        <p:cxnSp>
          <p:nvCxnSpPr>
            <p:cNvPr id="16" name="Straight Connector 15"/>
            <p:cNvCxnSpPr/>
            <p:nvPr userDrawn="1"/>
          </p:nvCxnSpPr>
          <p:spPr>
            <a:xfrm>
              <a:off x="-913456" y="1554480"/>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9372600" y="1554163"/>
            <a:ext cx="742191" cy="368756"/>
            <a:chOff x="9372600" y="1554163"/>
            <a:chExt cx="742191" cy="368756"/>
          </a:xfrm>
        </p:grpSpPr>
        <p:cxnSp>
          <p:nvCxnSpPr>
            <p:cNvPr id="18" name="Straight Connector 17"/>
            <p:cNvCxnSpPr/>
            <p:nvPr userDrawn="1"/>
          </p:nvCxnSpPr>
          <p:spPr>
            <a:xfrm>
              <a:off x="9372600" y="1554163"/>
              <a:ext cx="74219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9372600" y="1645920"/>
              <a:ext cx="742191" cy="276999"/>
            </a:xfrm>
            <a:prstGeom prst="rect">
              <a:avLst/>
            </a:prstGeom>
            <a:noFill/>
          </p:spPr>
          <p:txBody>
            <a:bodyPr wrap="none" lIns="0" tIns="0" rIns="0" bIns="0" rtlCol="0">
              <a:spAutoFit/>
            </a:bodyPr>
            <a:lstStyle/>
            <a:p>
              <a:pPr algn="l"/>
              <a:r>
                <a:rPr lang="en-US" sz="900" b="1" baseline="0" dirty="0" smtClean="0">
                  <a:solidFill>
                    <a:srgbClr val="A2A2A2"/>
                  </a:solidFill>
                </a:rPr>
                <a:t>Place content</a:t>
              </a:r>
              <a:br>
                <a:rPr lang="en-US" sz="900" b="1" baseline="0" dirty="0" smtClean="0">
                  <a:solidFill>
                    <a:srgbClr val="A2A2A2"/>
                  </a:solidFill>
                </a:rPr>
              </a:br>
              <a:r>
                <a:rPr lang="en-US" sz="900" b="1" baseline="0" dirty="0" smtClean="0">
                  <a:solidFill>
                    <a:srgbClr val="A2A2A2"/>
                  </a:solidFill>
                </a:rPr>
                <a:t>below this line</a:t>
              </a:r>
              <a:endParaRPr lang="en-US" sz="900" b="1" baseline="0" dirty="0">
                <a:solidFill>
                  <a:srgbClr val="A2A2A2"/>
                </a:solidFill>
              </a:endParaRPr>
            </a:p>
          </p:txBody>
        </p:sp>
      </p:grpSp>
      <p:cxnSp>
        <p:nvCxnSpPr>
          <p:cNvPr id="26" name="Straight Connector 25"/>
          <p:cNvCxnSpPr/>
          <p:nvPr userDrawn="1"/>
        </p:nvCxnSpPr>
        <p:spPr>
          <a:xfrm>
            <a:off x="301387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329025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38626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75202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847331"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53415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6126163"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6899433"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329025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301387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6897052"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260572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2238692"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2238692" y="-336588"/>
            <a:ext cx="367983" cy="184666"/>
          </a:xfrm>
          <a:prstGeom prst="rect">
            <a:avLst/>
          </a:prstGeom>
          <a:noFill/>
        </p:spPr>
        <p:txBody>
          <a:bodyPr wrap="square" lIns="0" tIns="0" rIns="0" bIns="0" rtlCol="0">
            <a:spAutoFit/>
          </a:bodyPr>
          <a:lstStyle/>
          <a:p>
            <a:endParaRPr dirty="0"/>
          </a:p>
        </p:txBody>
      </p:sp>
      <p:sp>
        <p:nvSpPr>
          <p:cNvPr id="62" name="TextBox 61"/>
          <p:cNvSpPr txBox="1"/>
          <p:nvPr userDrawn="1"/>
        </p:nvSpPr>
        <p:spPr>
          <a:xfrm>
            <a:off x="4397058" y="-336588"/>
            <a:ext cx="367983" cy="184666"/>
          </a:xfrm>
          <a:prstGeom prst="rect">
            <a:avLst/>
          </a:prstGeom>
          <a:noFill/>
        </p:spPr>
        <p:txBody>
          <a:bodyPr wrap="square" lIns="0" tIns="0" rIns="0" bIns="0" rtlCol="0">
            <a:spAutoFit/>
          </a:bodyPr>
          <a:lstStyle/>
          <a:p>
            <a:endParaRPr dirty="0"/>
          </a:p>
        </p:txBody>
      </p:sp>
      <p:sp>
        <p:nvSpPr>
          <p:cNvPr id="63" name="TextBox 62"/>
          <p:cNvSpPr txBox="1"/>
          <p:nvPr userDrawn="1"/>
        </p:nvSpPr>
        <p:spPr>
          <a:xfrm>
            <a:off x="6537325" y="-336588"/>
            <a:ext cx="366713" cy="184666"/>
          </a:xfrm>
          <a:prstGeom prst="rect">
            <a:avLst/>
          </a:prstGeom>
          <a:noFill/>
        </p:spPr>
        <p:txBody>
          <a:bodyPr wrap="square" lIns="0" tIns="0" rIns="0" bIns="0" rtlCol="0">
            <a:spAutoFit/>
          </a:bodyPr>
          <a:lstStyle/>
          <a:p>
            <a:endParaRPr dirty="0"/>
          </a:p>
        </p:txBody>
      </p:sp>
      <p:sp>
        <p:nvSpPr>
          <p:cNvPr id="64" name="TextBox 63"/>
          <p:cNvSpPr txBox="1"/>
          <p:nvPr userDrawn="1"/>
        </p:nvSpPr>
        <p:spPr>
          <a:xfrm>
            <a:off x="5851526" y="-336588"/>
            <a:ext cx="274638" cy="184666"/>
          </a:xfrm>
          <a:prstGeom prst="rect">
            <a:avLst/>
          </a:prstGeom>
          <a:noFill/>
        </p:spPr>
        <p:txBody>
          <a:bodyPr wrap="square" lIns="0" tIns="0" rIns="0" bIns="0" rtlCol="0">
            <a:spAutoFit/>
          </a:bodyPr>
          <a:lstStyle/>
          <a:p>
            <a:endParaRPr dirty="0"/>
          </a:p>
        </p:txBody>
      </p:sp>
      <p:sp>
        <p:nvSpPr>
          <p:cNvPr id="65" name="TextBox 64"/>
          <p:cNvSpPr txBox="1"/>
          <p:nvPr userDrawn="1"/>
        </p:nvSpPr>
        <p:spPr>
          <a:xfrm>
            <a:off x="3017838" y="-336588"/>
            <a:ext cx="272416" cy="184666"/>
          </a:xfrm>
          <a:prstGeom prst="rect">
            <a:avLst/>
          </a:prstGeom>
          <a:noFill/>
        </p:spPr>
        <p:txBody>
          <a:bodyPr wrap="square" lIns="0" tIns="0" rIns="0" bIns="0" rtlCol="0">
            <a:spAutoFit/>
          </a:bodyPr>
          <a:lstStyle/>
          <a:p>
            <a:endParaRPr dirty="0"/>
          </a:p>
        </p:txBody>
      </p:sp>
      <p:sp>
        <p:nvSpPr>
          <p:cNvPr id="39" name="TextBox 38"/>
          <p:cNvSpPr txBox="1"/>
          <p:nvPr userDrawn="1"/>
        </p:nvSpPr>
        <p:spPr>
          <a:xfrm>
            <a:off x="8566918" y="6599581"/>
            <a:ext cx="125034" cy="123111"/>
          </a:xfrm>
          <a:prstGeom prst="rect">
            <a:avLst/>
          </a:prstGeom>
          <a:noFill/>
        </p:spPr>
        <p:txBody>
          <a:bodyPr wrap="none" lIns="0" tIns="0" rIns="0" bIns="0" rtlCol="0">
            <a:spAutoFit/>
          </a:bodyPr>
          <a:lstStyle/>
          <a:p>
            <a:pPr algn="r"/>
            <a:fld id="{E6667446-6A31-49F1-98F7-C685150C1F9A}" type="slidenum">
              <a:rPr lang="en-US" sz="800" smtClean="0">
                <a:solidFill>
                  <a:srgbClr val="868686"/>
                </a:solidFill>
                <a:latin typeface="+mj-lt"/>
              </a:rPr>
              <a:pPr algn="r"/>
              <a:t>‹#›</a:t>
            </a:fld>
            <a:endParaRPr lang="en-US" sz="800" dirty="0" smtClean="0">
              <a:solidFill>
                <a:srgbClr val="868686"/>
              </a:solidFill>
              <a:latin typeface="+mj-lt"/>
            </a:endParaRPr>
          </a:p>
        </p:txBody>
      </p:sp>
      <p:pic>
        <p:nvPicPr>
          <p:cNvPr id="40" name="Picture 39"/>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80058" y="268543"/>
            <a:ext cx="1234440" cy="184818"/>
          </a:xfrm>
          <a:prstGeom prst="rect">
            <a:avLst/>
          </a:prstGeom>
        </p:spPr>
      </p:pic>
      <p:cxnSp>
        <p:nvCxnSpPr>
          <p:cNvPr id="42" name="Straight Connector 41"/>
          <p:cNvCxnSpPr/>
          <p:nvPr userDrawn="1"/>
        </p:nvCxnSpPr>
        <p:spPr>
          <a:xfrm>
            <a:off x="-913456" y="6491922"/>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1182101" y="6195631"/>
            <a:ext cx="1009892" cy="2492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dirty="0" smtClean="0"/>
              <a:t>Source and</a:t>
            </a:r>
            <a:br>
              <a:rPr lang="en-US" dirty="0" smtClean="0"/>
            </a:br>
            <a:r>
              <a:rPr lang="en-US" dirty="0" smtClean="0"/>
              <a:t>Footnotes Guideline</a:t>
            </a:r>
            <a:endParaRPr lang="en-US" dirty="0"/>
          </a:p>
        </p:txBody>
      </p:sp>
      <p:grpSp>
        <p:nvGrpSpPr>
          <p:cNvPr id="32" name="Group 31"/>
          <p:cNvGrpSpPr/>
          <p:nvPr userDrawn="1"/>
        </p:nvGrpSpPr>
        <p:grpSpPr>
          <a:xfrm>
            <a:off x="457200" y="-577228"/>
            <a:ext cx="8231188" cy="213360"/>
            <a:chOff x="457200" y="-701040"/>
            <a:chExt cx="8231188" cy="213360"/>
          </a:xfrm>
          <a:solidFill>
            <a:srgbClr val="A9A9A9"/>
          </a:solidFill>
        </p:grpSpPr>
        <p:grpSp>
          <p:nvGrpSpPr>
            <p:cNvPr id="17" name="Group 16"/>
            <p:cNvGrpSpPr/>
            <p:nvPr userDrawn="1"/>
          </p:nvGrpSpPr>
          <p:grpSpPr>
            <a:xfrm>
              <a:off x="457200" y="-701040"/>
              <a:ext cx="8231188" cy="45720"/>
              <a:chOff x="457200" y="-1303020"/>
              <a:chExt cx="8231188" cy="45720"/>
            </a:xfrm>
            <a:grpFill/>
          </p:grpSpPr>
          <p:sp>
            <p:nvSpPr>
              <p:cNvPr id="4" name="Rectangle 3"/>
              <p:cNvSpPr/>
              <p:nvPr userDrawn="1"/>
            </p:nvSpPr>
            <p:spPr>
              <a:xfrm>
                <a:off x="457200"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606675"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4756150"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6905625"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457200" y="-533400"/>
              <a:ext cx="8227060" cy="45720"/>
              <a:chOff x="457200" y="-533400"/>
              <a:chExt cx="8227060" cy="45720"/>
            </a:xfrm>
            <a:grpFill/>
          </p:grpSpPr>
          <p:sp>
            <p:nvSpPr>
              <p:cNvPr id="49" name="Rectangle 48"/>
              <p:cNvSpPr/>
              <p:nvPr userDrawn="1"/>
            </p:nvSpPr>
            <p:spPr>
              <a:xfrm>
                <a:off x="457200" y="-533400"/>
                <a:ext cx="39322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4752022" y="-533400"/>
                <a:ext cx="39322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userDrawn="1"/>
          </p:nvGrpSpPr>
          <p:grpSpPr>
            <a:xfrm>
              <a:off x="457200" y="-617220"/>
              <a:ext cx="8229600" cy="45720"/>
              <a:chOff x="457200" y="-594360"/>
              <a:chExt cx="8229600" cy="45720"/>
            </a:xfrm>
            <a:grpFill/>
          </p:grpSpPr>
          <p:sp>
            <p:nvSpPr>
              <p:cNvPr id="51" name="Rectangle 50"/>
              <p:cNvSpPr/>
              <p:nvPr userDrawn="1"/>
            </p:nvSpPr>
            <p:spPr>
              <a:xfrm>
                <a:off x="457200"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userDrawn="1"/>
            </p:nvSpPr>
            <p:spPr>
              <a:xfrm>
                <a:off x="3286124"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6126162"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59" name="Straight Connector 58"/>
          <p:cNvCxnSpPr/>
          <p:nvPr userDrawn="1"/>
        </p:nvCxnSpPr>
        <p:spPr>
          <a:xfrm>
            <a:off x="-502920" y="1371600"/>
            <a:ext cx="33165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502920" y="1096963"/>
            <a:ext cx="33165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458788" y="6591887"/>
            <a:ext cx="2834640" cy="138499"/>
          </a:xfrm>
          <a:prstGeom prst="rect">
            <a:avLst/>
          </a:prstGeom>
          <a:noFill/>
        </p:spPr>
        <p:txBody>
          <a:bodyPr wrap="none" lIns="0" tIns="0" rIns="0" bIns="0" rtlCol="0">
            <a:noAutofit/>
          </a:bodyPr>
          <a:lstStyle/>
          <a:p>
            <a:pPr algn="l">
              <a:tabLst/>
            </a:pPr>
            <a:r>
              <a:rPr lang="en-GB" sz="800" b="1" cap="all" spc="40" baseline="0" dirty="0" smtClean="0">
                <a:solidFill>
                  <a:srgbClr val="868686"/>
                </a:solidFill>
                <a:latin typeface="+mj-lt"/>
                <a:ea typeface="Tahoma" panose="020B0604030504040204" pitchFamily="34" charset="0"/>
                <a:cs typeface="Arial" panose="020B0604020202020204" pitchFamily="34" charset="0"/>
              </a:rPr>
              <a:t>Understanding Social Security</a:t>
            </a:r>
          </a:p>
        </p:txBody>
      </p:sp>
    </p:spTree>
    <p:extLst>
      <p:ext uri="{BB962C8B-B14F-4D97-AF65-F5344CB8AC3E}">
        <p14:creationId xmlns:p14="http://schemas.microsoft.com/office/powerpoint/2010/main" val="4107112644"/>
      </p:ext>
    </p:extLst>
  </p:cSld>
  <p:clrMap bg1="lt1" tx1="dk1" bg2="lt2" tx2="dk2" accent1="accent1" accent2="accent2" accent3="accent3" accent4="accent4" accent5="accent5" accent6="accent6" hlink="hlink" folHlink="folHlink"/>
  <p:sldLayoutIdLst>
    <p:sldLayoutId id="2147483888" r:id="rId1"/>
    <p:sldLayoutId id="2147483825" r:id="rId2"/>
    <p:sldLayoutId id="2147483891" r:id="rId3"/>
    <p:sldLayoutId id="2147483651" r:id="rId4"/>
    <p:sldLayoutId id="2147483667" r:id="rId5"/>
    <p:sldLayoutId id="2147483650" r:id="rId6"/>
    <p:sldLayoutId id="2147483699" r:id="rId7"/>
    <p:sldLayoutId id="2147483700" r:id="rId8"/>
    <p:sldLayoutId id="2147483703" r:id="rId9"/>
    <p:sldLayoutId id="2147483704" r:id="rId10"/>
    <p:sldLayoutId id="2147483743" r:id="rId11"/>
    <p:sldLayoutId id="2147483653" r:id="rId12"/>
    <p:sldLayoutId id="2147483660" r:id="rId13"/>
    <p:sldLayoutId id="2147483663" r:id="rId14"/>
    <p:sldLayoutId id="2147483876" r:id="rId15"/>
    <p:sldLayoutId id="2147483877" r:id="rId16"/>
    <p:sldLayoutId id="2147483662" r:id="rId17"/>
    <p:sldLayoutId id="2147483834" r:id="rId18"/>
    <p:sldLayoutId id="2147483655" r:id="rId19"/>
    <p:sldLayoutId id="2147483903" r:id="rId20"/>
    <p:sldLayoutId id="2147483900" r:id="rId21"/>
    <p:sldLayoutId id="2147483902" r:id="rId22"/>
    <p:sldLayoutId id="2147483974" r:id="rId23"/>
    <p:sldLayoutId id="2147483975" r:id="rId24"/>
  </p:sldLayoutIdLst>
  <p:timing>
    <p:tnLst>
      <p:par>
        <p:cTn id="1" dur="indefinite" restart="never" nodeType="tmRoot"/>
      </p:par>
    </p:tnLst>
  </p:timing>
  <p:hf hdr="0" ftr="0" dt="0"/>
  <p:txStyles>
    <p:title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100" kern="1200">
          <a:solidFill>
            <a:schemeClr val="tx1"/>
          </a:solidFill>
          <a:latin typeface="+mn-lt"/>
          <a:ea typeface="+mn-ea"/>
          <a:cs typeface="+mn-cs"/>
        </a:defRPr>
      </a:lvl6pPr>
      <a:lvl7pPr marL="2743200" algn="l" defTabSz="914400" rtl="0" eaLnBrk="1" latinLnBrk="0" hangingPunct="1">
        <a:defRPr sz="1100" kern="1200">
          <a:solidFill>
            <a:schemeClr val="tx1"/>
          </a:solidFill>
          <a:latin typeface="+mn-lt"/>
          <a:ea typeface="+mn-ea"/>
          <a:cs typeface="+mn-cs"/>
        </a:defRPr>
      </a:lvl7pPr>
      <a:lvl8pPr marL="3200400" algn="l" defTabSz="914400" rtl="0" eaLnBrk="1" latinLnBrk="0" hangingPunct="1">
        <a:defRPr sz="1100" kern="1200">
          <a:solidFill>
            <a:schemeClr val="tx1"/>
          </a:solidFill>
          <a:latin typeface="+mn-lt"/>
          <a:ea typeface="+mn-ea"/>
          <a:cs typeface="+mn-cs"/>
        </a:defRPr>
      </a:lvl8pPr>
      <a:lvl9pPr marL="3657600" algn="l" defTabSz="91440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ssa.gov/news/press/factsheets/colafacts2018.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socialsecurity.gov/retire2/agereduction.ht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visit%20www.ssa.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visit%20www.ssa.gov" TargetMode="External"/><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ssa.gov/myaccount"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13.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2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17.xml"/><Relationship Id="rId5" Type="http://schemas.openxmlformats.org/officeDocument/2006/relationships/tags" Target="../tags/tag15.xml"/><Relationship Id="rId15" Type="http://schemas.openxmlformats.org/officeDocument/2006/relationships/image" Target="../media/image15.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hyperlink" Target="http://www.morganstanley.com/ourcommit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p:txBody>
          <a:bodyPr/>
          <a:lstStyle/>
          <a:p>
            <a:r>
              <a:rPr lang="en-GB" dirty="0"/>
              <a:t>Understanding Social Security</a:t>
            </a:r>
          </a:p>
        </p:txBody>
      </p:sp>
      <p:sp>
        <p:nvSpPr>
          <p:cNvPr id="3" name="Text Placeholder 2"/>
          <p:cNvSpPr>
            <a:spLocks noGrp="1"/>
          </p:cNvSpPr>
          <p:nvPr>
            <p:ph type="body" sz="quarter" idx="13"/>
          </p:nvPr>
        </p:nvSpPr>
        <p:spPr/>
        <p:txBody>
          <a:bodyPr/>
          <a:lstStyle/>
          <a:p>
            <a:r>
              <a:rPr lang="en-GB" dirty="0" smtClean="0"/>
              <a:t>Kit Mac Nee, CFP®, CRPC®</a:t>
            </a:r>
            <a:r>
              <a:rPr lang="en-GB" dirty="0"/>
              <a:t/>
            </a:r>
            <a:br>
              <a:rPr lang="en-GB" dirty="0"/>
            </a:br>
            <a:r>
              <a:rPr lang="en-GB" dirty="0" smtClean="0"/>
              <a:t>Financial Advisor</a:t>
            </a:r>
            <a:endParaRPr lang="en-GB" dirty="0"/>
          </a:p>
          <a:p>
            <a:r>
              <a:rPr lang="en-GB" dirty="0" smtClean="0"/>
              <a:t>April 25, 2019</a:t>
            </a:r>
            <a:endParaRPr lang="en-GB" dirty="0"/>
          </a:p>
        </p:txBody>
      </p:sp>
      <p:sp>
        <p:nvSpPr>
          <p:cNvPr id="4" name="TextBox 3"/>
          <p:cNvSpPr txBox="1"/>
          <p:nvPr/>
        </p:nvSpPr>
        <p:spPr>
          <a:xfrm>
            <a:off x="9382125" y="0"/>
            <a:ext cx="800100" cy="369332"/>
          </a:xfrm>
          <a:prstGeom prst="rect">
            <a:avLst/>
          </a:prstGeom>
          <a:noFill/>
        </p:spPr>
        <p:txBody>
          <a:bodyPr wrap="square" lIns="0" tIns="0" rIns="0" bIns="0" rtlCol="0">
            <a:spAutoFit/>
          </a:bodyPr>
          <a:lstStyle/>
          <a:p>
            <a:r>
              <a:rPr lang="en-US" sz="1200" b="1" dirty="0" smtClean="0">
                <a:solidFill>
                  <a:srgbClr val="FF0000"/>
                </a:solidFill>
              </a:rPr>
              <a:t>As of 3/16/2018</a:t>
            </a:r>
          </a:p>
        </p:txBody>
      </p:sp>
    </p:spTree>
    <p:extLst>
      <p:ext uri="{BB962C8B-B14F-4D97-AF65-F5344CB8AC3E}">
        <p14:creationId xmlns:p14="http://schemas.microsoft.com/office/powerpoint/2010/main" val="4085446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Much Do Americans Rely on Social Security?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662113"/>
            <a:ext cx="588645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55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Incomes of Social Security Recipients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2" y="1885950"/>
            <a:ext cx="471487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78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90507" y="3376670"/>
            <a:ext cx="4762987" cy="307777"/>
          </a:xfrm>
        </p:spPr>
        <p:txBody>
          <a:bodyPr/>
          <a:lstStyle/>
          <a:p>
            <a:r>
              <a:rPr lang="en-US" dirty="0" smtClean="0"/>
              <a:t>The Basics of Social Security</a:t>
            </a:r>
            <a:endParaRPr lang="en-GB" dirty="0"/>
          </a:p>
        </p:txBody>
      </p:sp>
      <p:sp>
        <p:nvSpPr>
          <p:cNvPr id="3" name="Text Placeholder 2"/>
          <p:cNvSpPr>
            <a:spLocks noGrp="1"/>
          </p:cNvSpPr>
          <p:nvPr>
            <p:ph type="body" sz="quarter" idx="10"/>
            <p:custDataLst>
              <p:tags r:id="rId2"/>
            </p:custDataLst>
          </p:nvPr>
        </p:nvSpPr>
        <p:spPr/>
        <p:txBody>
          <a:bodyPr/>
          <a:lstStyle/>
          <a:p>
            <a:r>
              <a:rPr lang="en-US" dirty="0"/>
              <a:t>SECTION 1</a:t>
            </a:r>
          </a:p>
        </p:txBody>
      </p:sp>
    </p:spTree>
    <p:extLst>
      <p:ext uri="{BB962C8B-B14F-4D97-AF65-F5344CB8AC3E}">
        <p14:creationId xmlns:p14="http://schemas.microsoft.com/office/powerpoint/2010/main" val="3195586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quarter" idx="14"/>
          </p:nvPr>
        </p:nvSpPr>
        <p:spPr>
          <a:xfrm>
            <a:off x="4779963" y="2254205"/>
            <a:ext cx="3892062" cy="234744"/>
          </a:xfrm>
        </p:spPr>
        <p:txBody>
          <a:bodyPr/>
          <a:lstStyle/>
          <a:p>
            <a:r>
              <a:rPr lang="en-US" dirty="0" smtClean="0"/>
              <a:t>Sources of Retirement Income</a:t>
            </a:r>
            <a:r>
              <a:rPr lang="en-US" baseline="30000" dirty="0" smtClean="0"/>
              <a:t> (1)</a:t>
            </a:r>
            <a:endParaRPr lang="en-US" baseline="30000" dirty="0"/>
          </a:p>
        </p:txBody>
      </p:sp>
      <p:sp>
        <p:nvSpPr>
          <p:cNvPr id="16" name="Content Placeholder 15"/>
          <p:cNvSpPr>
            <a:spLocks noGrp="1"/>
          </p:cNvSpPr>
          <p:nvPr>
            <p:ph sz="half" idx="1"/>
          </p:nvPr>
        </p:nvSpPr>
        <p:spPr>
          <a:xfrm>
            <a:off x="457200" y="2254205"/>
            <a:ext cx="3708400" cy="3728702"/>
          </a:xfrm>
        </p:spPr>
        <p:txBody>
          <a:bodyPr/>
          <a:lstStyle/>
          <a:p>
            <a:pPr lvl="2"/>
            <a:r>
              <a:rPr lang="en-US" sz="1400" dirty="0" smtClean="0"/>
              <a:t>Your Social Security benefits are a key piece in your retirement plan</a:t>
            </a:r>
          </a:p>
          <a:p>
            <a:pPr lvl="2"/>
            <a:r>
              <a:rPr lang="en-US" sz="1400" dirty="0" smtClean="0"/>
              <a:t>You can start collecting Social Security benefits prior to or after reaching your full retirement age</a:t>
            </a:r>
            <a:endParaRPr lang="en-US" sz="1400" dirty="0"/>
          </a:p>
        </p:txBody>
      </p:sp>
      <p:sp>
        <p:nvSpPr>
          <p:cNvPr id="5" name="Title 4"/>
          <p:cNvSpPr>
            <a:spLocks noGrp="1"/>
          </p:cNvSpPr>
          <p:nvPr>
            <p:ph type="title"/>
          </p:nvPr>
        </p:nvSpPr>
        <p:spPr/>
        <p:txBody>
          <a:bodyPr/>
          <a:lstStyle/>
          <a:p>
            <a:r>
              <a:rPr lang="en-US" dirty="0" smtClean="0"/>
              <a:t>What Is Social Security?</a:t>
            </a:r>
            <a:endParaRPr lang="en-US" dirty="0"/>
          </a:p>
        </p:txBody>
      </p:sp>
      <p:sp>
        <p:nvSpPr>
          <p:cNvPr id="23"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sz="1400" dirty="0" smtClean="0"/>
              <a:t>Social Security provides a safety net for eligible Americans that can supplement a pension, personal investments and savings.</a:t>
            </a:r>
            <a:endParaRPr lang="en-US" sz="1400" dirty="0"/>
          </a:p>
        </p:txBody>
      </p:sp>
      <p:sp>
        <p:nvSpPr>
          <p:cNvPr id="24" name="Text Placeholder FN"/>
          <p:cNvSpPr txBox="1">
            <a:spLocks/>
          </p:cNvSpPr>
          <p:nvPr/>
        </p:nvSpPr>
        <p:spPr>
          <a:xfrm>
            <a:off x="457200" y="6197409"/>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nSpc>
                <a:spcPct val="90000"/>
              </a:lnSpc>
              <a:buClr>
                <a:schemeClr val="tx1"/>
              </a:buClr>
            </a:pPr>
            <a:r>
              <a:rPr lang="en-US" sz="800" b="0" dirty="0">
                <a:solidFill>
                  <a:schemeClr val="tx1"/>
                </a:solidFill>
              </a:rPr>
              <a:t>“Fast Facts &amp; Figures About Social Security, 2017,” Social Security Administration.</a:t>
            </a:r>
          </a:p>
        </p:txBody>
      </p:sp>
      <p:graphicFrame>
        <p:nvGraphicFramePr>
          <p:cNvPr id="32" name="Content Placeholder 37"/>
          <p:cNvGraphicFramePr>
            <a:graphicFrameLocks noGrp="1"/>
          </p:cNvGraphicFramePr>
          <p:nvPr>
            <p:ph sz="quarter" idx="2"/>
            <p:extLst>
              <p:ext uri="{D42A27DB-BD31-4B8C-83A1-F6EECF244321}">
                <p14:modId xmlns:p14="http://schemas.microsoft.com/office/powerpoint/2010/main" val="2210019021"/>
              </p:ext>
            </p:extLst>
          </p:nvPr>
        </p:nvGraphicFramePr>
        <p:xfrm>
          <a:off x="4752975" y="2600325"/>
          <a:ext cx="3932238" cy="329723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7964927" y="3860879"/>
            <a:ext cx="554639" cy="332399"/>
          </a:xfrm>
          <a:prstGeom prst="rect">
            <a:avLst/>
          </a:prstGeom>
          <a:noFill/>
        </p:spPr>
        <p:txBody>
          <a:bodyPr wrap="none" lIns="0" tIns="0" rIns="0" bIns="0" rtlCol="0" anchor="ctr" anchorCtr="0">
            <a:spAutoFit/>
          </a:bodyPr>
          <a:lstStyle/>
          <a:p>
            <a:pPr>
              <a:lnSpc>
                <a:spcPct val="90000"/>
              </a:lnSpc>
            </a:pPr>
            <a:r>
              <a:rPr lang="en-US" sz="1200" dirty="0">
                <a:latin typeface="+mn-lt"/>
              </a:rPr>
              <a:t>Social </a:t>
            </a:r>
            <a:br>
              <a:rPr lang="en-US" sz="1200" dirty="0">
                <a:latin typeface="+mn-lt"/>
              </a:rPr>
            </a:br>
            <a:r>
              <a:rPr lang="en-US" sz="1200" dirty="0">
                <a:latin typeface="+mn-lt"/>
              </a:rPr>
              <a:t>Security</a:t>
            </a:r>
          </a:p>
        </p:txBody>
      </p:sp>
      <p:sp>
        <p:nvSpPr>
          <p:cNvPr id="34" name="TextBox 33"/>
          <p:cNvSpPr txBox="1"/>
          <p:nvPr/>
        </p:nvSpPr>
        <p:spPr>
          <a:xfrm>
            <a:off x="6901518" y="2779354"/>
            <a:ext cx="384721" cy="203133"/>
          </a:xfrm>
          <a:prstGeom prst="rect">
            <a:avLst/>
          </a:prstGeom>
          <a:noFill/>
        </p:spPr>
        <p:txBody>
          <a:bodyPr wrap="none" lIns="0" tIns="0" rIns="0" bIns="0" rtlCol="0" anchor="ctr" anchorCtr="0">
            <a:spAutoFit/>
          </a:bodyPr>
          <a:lstStyle/>
          <a:p>
            <a:pPr>
              <a:lnSpc>
                <a:spcPct val="110000"/>
              </a:lnSpc>
            </a:pPr>
            <a:r>
              <a:rPr lang="en-US" sz="1200" dirty="0">
                <a:latin typeface="+mn-lt"/>
              </a:rPr>
              <a:t>Other</a:t>
            </a:r>
          </a:p>
        </p:txBody>
      </p:sp>
      <p:sp>
        <p:nvSpPr>
          <p:cNvPr id="35" name="TextBox 34"/>
          <p:cNvSpPr txBox="1"/>
          <p:nvPr/>
        </p:nvSpPr>
        <p:spPr>
          <a:xfrm>
            <a:off x="5031198" y="4076326"/>
            <a:ext cx="503343" cy="332399"/>
          </a:xfrm>
          <a:prstGeom prst="rect">
            <a:avLst/>
          </a:prstGeom>
          <a:noFill/>
        </p:spPr>
        <p:txBody>
          <a:bodyPr wrap="none" lIns="0" tIns="0" rIns="0" bIns="0" rtlCol="0" anchor="ctr" anchorCtr="0">
            <a:spAutoFit/>
          </a:bodyPr>
          <a:lstStyle/>
          <a:p>
            <a:pPr algn="r">
              <a:lnSpc>
                <a:spcPct val="90000"/>
              </a:lnSpc>
            </a:pPr>
            <a:r>
              <a:rPr lang="en-US" sz="1200" dirty="0">
                <a:latin typeface="+mn-lt"/>
              </a:rPr>
              <a:t>Asset</a:t>
            </a:r>
            <a:br>
              <a:rPr lang="en-US" sz="1200" dirty="0">
                <a:latin typeface="+mn-lt"/>
              </a:rPr>
            </a:br>
            <a:r>
              <a:rPr lang="en-US" sz="1200" dirty="0">
                <a:latin typeface="+mn-lt"/>
              </a:rPr>
              <a:t>Income</a:t>
            </a:r>
          </a:p>
        </p:txBody>
      </p:sp>
      <p:sp>
        <p:nvSpPr>
          <p:cNvPr id="36" name="TextBox 35"/>
          <p:cNvSpPr txBox="1"/>
          <p:nvPr/>
        </p:nvSpPr>
        <p:spPr>
          <a:xfrm>
            <a:off x="5054949" y="3466000"/>
            <a:ext cx="629980" cy="332399"/>
          </a:xfrm>
          <a:prstGeom prst="rect">
            <a:avLst/>
          </a:prstGeom>
          <a:noFill/>
        </p:spPr>
        <p:txBody>
          <a:bodyPr wrap="none" lIns="0" tIns="0" rIns="0" bIns="0" rtlCol="0" anchor="ctr" anchorCtr="0">
            <a:spAutoFit/>
          </a:bodyPr>
          <a:lstStyle/>
          <a:p>
            <a:pPr algn="r">
              <a:lnSpc>
                <a:spcPct val="90000"/>
              </a:lnSpc>
            </a:pPr>
            <a:r>
              <a:rPr lang="en-US" sz="1200" dirty="0">
                <a:latin typeface="+mn-lt"/>
              </a:rPr>
              <a:t>Private</a:t>
            </a:r>
            <a:br>
              <a:rPr lang="en-US" sz="1200" dirty="0">
                <a:latin typeface="+mn-lt"/>
              </a:rPr>
            </a:br>
            <a:r>
              <a:rPr lang="en-US" sz="1200" dirty="0">
                <a:latin typeface="+mn-lt"/>
              </a:rPr>
              <a:t>Pensions</a:t>
            </a:r>
          </a:p>
        </p:txBody>
      </p:sp>
      <p:sp>
        <p:nvSpPr>
          <p:cNvPr id="37" name="TextBox 36"/>
          <p:cNvSpPr txBox="1"/>
          <p:nvPr/>
        </p:nvSpPr>
        <p:spPr>
          <a:xfrm>
            <a:off x="5305026" y="2650088"/>
            <a:ext cx="1354537" cy="332399"/>
          </a:xfrm>
          <a:prstGeom prst="rect">
            <a:avLst/>
          </a:prstGeom>
          <a:noFill/>
        </p:spPr>
        <p:txBody>
          <a:bodyPr wrap="none" lIns="0" tIns="0" rIns="0" bIns="0" rtlCol="0" anchor="ctr" anchorCtr="0">
            <a:spAutoFit/>
          </a:bodyPr>
          <a:lstStyle/>
          <a:p>
            <a:pPr algn="r">
              <a:lnSpc>
                <a:spcPct val="90000"/>
              </a:lnSpc>
            </a:pPr>
            <a:r>
              <a:rPr lang="en-US" sz="1200" dirty="0">
                <a:latin typeface="+mn-lt"/>
              </a:rPr>
              <a:t>Government</a:t>
            </a:r>
            <a:br>
              <a:rPr lang="en-US" sz="1200" dirty="0">
                <a:latin typeface="+mn-lt"/>
              </a:rPr>
            </a:br>
            <a:r>
              <a:rPr lang="en-US" sz="1200" dirty="0">
                <a:latin typeface="+mn-lt"/>
              </a:rPr>
              <a:t>Employee Pensions</a:t>
            </a:r>
          </a:p>
        </p:txBody>
      </p:sp>
      <p:sp>
        <p:nvSpPr>
          <p:cNvPr id="38" name="TextBox 37"/>
          <p:cNvSpPr txBox="1"/>
          <p:nvPr/>
        </p:nvSpPr>
        <p:spPr>
          <a:xfrm>
            <a:off x="6343443" y="5356547"/>
            <a:ext cx="604333" cy="184666"/>
          </a:xfrm>
          <a:prstGeom prst="rect">
            <a:avLst/>
          </a:prstGeom>
          <a:noFill/>
        </p:spPr>
        <p:txBody>
          <a:bodyPr wrap="none" lIns="0" tIns="0" rIns="0" bIns="0" rtlCol="0" anchor="ctr" anchorCtr="0">
            <a:spAutoFit/>
          </a:bodyPr>
          <a:lstStyle/>
          <a:p>
            <a:r>
              <a:rPr lang="en-US" sz="1200" dirty="0">
                <a:latin typeface="+mn-lt"/>
              </a:rPr>
              <a:t>Earnings</a:t>
            </a:r>
          </a:p>
        </p:txBody>
      </p:sp>
      <p:sp>
        <p:nvSpPr>
          <p:cNvPr id="6" name="Isosceles Triangle 5"/>
          <p:cNvSpPr/>
          <p:nvPr/>
        </p:nvSpPr>
        <p:spPr>
          <a:xfrm rot="5400000">
            <a:off x="2718883" y="3908931"/>
            <a:ext cx="3472873" cy="125412"/>
          </a:xfrm>
          <a:custGeom>
            <a:avLst/>
            <a:gdLst>
              <a:gd name="connsiteX0" fmla="*/ 3472873 w 3564313"/>
              <a:gd name="connsiteY0" fmla="*/ 1150648 h 1242088"/>
              <a:gd name="connsiteX1" fmla="*/ 0 w 3564313"/>
              <a:gd name="connsiteY1" fmla="*/ 1150648 h 1242088"/>
              <a:gd name="connsiteX2" fmla="*/ 0 w 3564313"/>
              <a:gd name="connsiteY2" fmla="*/ 125412 h 1242088"/>
              <a:gd name="connsiteX3" fmla="*/ 1611024 w 3564313"/>
              <a:gd name="connsiteY3" fmla="*/ 125412 h 1242088"/>
              <a:gd name="connsiteX4" fmla="*/ 1736436 w 3564313"/>
              <a:gd name="connsiteY4" fmla="*/ 0 h 1242088"/>
              <a:gd name="connsiteX5" fmla="*/ 1861848 w 3564313"/>
              <a:gd name="connsiteY5" fmla="*/ 125412 h 1242088"/>
              <a:gd name="connsiteX6" fmla="*/ 3472873 w 3564313"/>
              <a:gd name="connsiteY6" fmla="*/ 125412 h 1242088"/>
              <a:gd name="connsiteX7" fmla="*/ 3564313 w 3564313"/>
              <a:gd name="connsiteY7" fmla="*/ 1242088 h 1242088"/>
              <a:gd name="connsiteX0" fmla="*/ 0 w 3564313"/>
              <a:gd name="connsiteY0" fmla="*/ 1150648 h 1242088"/>
              <a:gd name="connsiteX1" fmla="*/ 0 w 3564313"/>
              <a:gd name="connsiteY1" fmla="*/ 125412 h 1242088"/>
              <a:gd name="connsiteX2" fmla="*/ 1611024 w 3564313"/>
              <a:gd name="connsiteY2" fmla="*/ 125412 h 1242088"/>
              <a:gd name="connsiteX3" fmla="*/ 1736436 w 3564313"/>
              <a:gd name="connsiteY3" fmla="*/ 0 h 1242088"/>
              <a:gd name="connsiteX4" fmla="*/ 1861848 w 3564313"/>
              <a:gd name="connsiteY4" fmla="*/ 125412 h 1242088"/>
              <a:gd name="connsiteX5" fmla="*/ 3472873 w 3564313"/>
              <a:gd name="connsiteY5" fmla="*/ 125412 h 1242088"/>
              <a:gd name="connsiteX6" fmla="*/ 3564313 w 3564313"/>
              <a:gd name="connsiteY6" fmla="*/ 1242088 h 1242088"/>
              <a:gd name="connsiteX0" fmla="*/ 0 w 3472873"/>
              <a:gd name="connsiteY0" fmla="*/ 1150648 h 1150648"/>
              <a:gd name="connsiteX1" fmla="*/ 0 w 3472873"/>
              <a:gd name="connsiteY1" fmla="*/ 125412 h 1150648"/>
              <a:gd name="connsiteX2" fmla="*/ 1611024 w 3472873"/>
              <a:gd name="connsiteY2" fmla="*/ 125412 h 1150648"/>
              <a:gd name="connsiteX3" fmla="*/ 1736436 w 3472873"/>
              <a:gd name="connsiteY3" fmla="*/ 0 h 1150648"/>
              <a:gd name="connsiteX4" fmla="*/ 1861848 w 3472873"/>
              <a:gd name="connsiteY4" fmla="*/ 125412 h 1150648"/>
              <a:gd name="connsiteX5" fmla="*/ 3472873 w 3472873"/>
              <a:gd name="connsiteY5" fmla="*/ 125412 h 1150648"/>
              <a:gd name="connsiteX0" fmla="*/ 0 w 3472873"/>
              <a:gd name="connsiteY0" fmla="*/ 125412 h 125412"/>
              <a:gd name="connsiteX1" fmla="*/ 1611024 w 3472873"/>
              <a:gd name="connsiteY1" fmla="*/ 125412 h 125412"/>
              <a:gd name="connsiteX2" fmla="*/ 1736436 w 3472873"/>
              <a:gd name="connsiteY2" fmla="*/ 0 h 125412"/>
              <a:gd name="connsiteX3" fmla="*/ 1861848 w 3472873"/>
              <a:gd name="connsiteY3" fmla="*/ 125412 h 125412"/>
              <a:gd name="connsiteX4" fmla="*/ 3472873 w 3472873"/>
              <a:gd name="connsiteY4" fmla="*/ 125412 h 12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873" h="125412">
                <a:moveTo>
                  <a:pt x="0" y="125412"/>
                </a:moveTo>
                <a:lnTo>
                  <a:pt x="1611024" y="125412"/>
                </a:lnTo>
                <a:lnTo>
                  <a:pt x="1736436" y="0"/>
                </a:lnTo>
                <a:lnTo>
                  <a:pt x="1861848" y="125412"/>
                </a:lnTo>
                <a:lnTo>
                  <a:pt x="3472873" y="125412"/>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716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a:xfrm>
            <a:off x="1657349" y="2859089"/>
            <a:ext cx="3152775" cy="1522412"/>
          </a:xfrm>
        </p:spPr>
        <p:txBody>
          <a:bodyPr/>
          <a:lstStyle/>
          <a:p>
            <a:r>
              <a:rPr lang="en-US" dirty="0" smtClean="0"/>
              <a:t>Many people think Social </a:t>
            </a:r>
            <a:r>
              <a:rPr lang="en-US" dirty="0" err="1" smtClean="0"/>
              <a:t>Secuirty</a:t>
            </a:r>
            <a:r>
              <a:rPr lang="en-US" dirty="0" smtClean="0"/>
              <a:t> will cover most of their expenses in retirement, but the truth is that it will provide about 32% of retirement income. </a:t>
            </a:r>
            <a:endParaRPr lang="en-US" dirty="0"/>
          </a:p>
        </p:txBody>
      </p:sp>
      <p:sp>
        <p:nvSpPr>
          <p:cNvPr id="4" name="Title 3"/>
          <p:cNvSpPr>
            <a:spLocks noGrp="1"/>
          </p:cNvSpPr>
          <p:nvPr>
            <p:ph type="title"/>
          </p:nvPr>
        </p:nvSpPr>
        <p:spPr/>
        <p:txBody>
          <a:bodyPr/>
          <a:lstStyle/>
          <a:p>
            <a:r>
              <a:rPr lang="en-US" dirty="0" smtClean="0"/>
              <a:t>What can Social Security Cover	</a:t>
            </a:r>
            <a:endParaRPr lang="en-US" dirty="0"/>
          </a:p>
        </p:txBody>
      </p:sp>
      <p:pic>
        <p:nvPicPr>
          <p:cNvPr id="1026" name="Picture 2" descr="Image result for stack of money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326" y="2495550"/>
            <a:ext cx="2707849" cy="24336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1025" y="5819775"/>
            <a:ext cx="7023269" cy="184666"/>
          </a:xfrm>
          <a:prstGeom prst="rect">
            <a:avLst/>
          </a:prstGeom>
          <a:noFill/>
        </p:spPr>
        <p:txBody>
          <a:bodyPr wrap="none" lIns="0" tIns="0" rIns="0" bIns="0" rtlCol="0">
            <a:spAutoFit/>
          </a:bodyPr>
          <a:lstStyle/>
          <a:p>
            <a:r>
              <a:rPr lang="en-US" sz="1200" dirty="0" smtClean="0"/>
              <a:t>*LIMRA Retirement Income Reference Book, 2012. “Sources of Retirement Income study”, LIMRA 2011</a:t>
            </a:r>
          </a:p>
        </p:txBody>
      </p:sp>
    </p:spTree>
    <p:extLst>
      <p:ext uri="{BB962C8B-B14F-4D97-AF65-F5344CB8AC3E}">
        <p14:creationId xmlns:p14="http://schemas.microsoft.com/office/powerpoint/2010/main" val="166474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Purpose of Social Security</a:t>
            </a:r>
          </a:p>
        </p:txBody>
      </p:sp>
      <p:sp>
        <p:nvSpPr>
          <p:cNvPr id="23"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sz="1400" dirty="0"/>
              <a:t>Social Security was intended to supplement other sources of income during </a:t>
            </a:r>
            <a:r>
              <a:rPr lang="en-US" sz="1400" dirty="0" smtClean="0"/>
              <a:t>retirement; </a:t>
            </a:r>
            <a:r>
              <a:rPr lang="en-US" sz="1400" dirty="0"/>
              <a:t>however, </a:t>
            </a:r>
            <a:r>
              <a:rPr lang="en-US" sz="1400" dirty="0" smtClean="0"/>
              <a:t>it </a:t>
            </a:r>
            <a:r>
              <a:rPr lang="en-US" sz="1400" dirty="0"/>
              <a:t>has become an important source of income for many Americans.</a:t>
            </a:r>
          </a:p>
        </p:txBody>
      </p:sp>
      <p:graphicFrame>
        <p:nvGraphicFramePr>
          <p:cNvPr id="17" name="Content Placeholder 16"/>
          <p:cNvGraphicFramePr>
            <a:graphicFrameLocks noGrp="1"/>
          </p:cNvGraphicFramePr>
          <p:nvPr>
            <p:ph sz="half" idx="1"/>
            <p:extLst>
              <p:ext uri="{D42A27DB-BD31-4B8C-83A1-F6EECF244321}">
                <p14:modId xmlns:p14="http://schemas.microsoft.com/office/powerpoint/2010/main" val="113557083"/>
              </p:ext>
            </p:extLst>
          </p:nvPr>
        </p:nvGraphicFramePr>
        <p:xfrm>
          <a:off x="820290" y="2296827"/>
          <a:ext cx="3206058" cy="3040384"/>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a:grpSpLocks noChangeAspect="1"/>
          </p:cNvGrpSpPr>
          <p:nvPr/>
        </p:nvGrpSpPr>
        <p:grpSpPr>
          <a:xfrm>
            <a:off x="2063427" y="2887979"/>
            <a:ext cx="719783" cy="960120"/>
            <a:chOff x="1962672" y="2710671"/>
            <a:chExt cx="921294" cy="1228916"/>
          </a:xfrm>
        </p:grpSpPr>
        <p:sp>
          <p:nvSpPr>
            <p:cNvPr id="8" name="Freeform 6"/>
            <p:cNvSpPr>
              <a:spLocks noEditPoints="1"/>
            </p:cNvSpPr>
            <p:nvPr/>
          </p:nvSpPr>
          <p:spPr bwMode="auto">
            <a:xfrm>
              <a:off x="1962672" y="2710671"/>
              <a:ext cx="921294" cy="1228916"/>
            </a:xfrm>
            <a:custGeom>
              <a:avLst/>
              <a:gdLst>
                <a:gd name="T0" fmla="*/ 2987 w 3486"/>
                <a:gd name="T1" fmla="*/ 4049 h 4650"/>
                <a:gd name="T2" fmla="*/ 1593 w 3486"/>
                <a:gd name="T3" fmla="*/ 4049 h 4650"/>
                <a:gd name="T4" fmla="*/ 1593 w 3486"/>
                <a:gd name="T5" fmla="*/ 0 h 4650"/>
                <a:gd name="T6" fmla="*/ 2987 w 3486"/>
                <a:gd name="T7" fmla="*/ 4049 h 4650"/>
                <a:gd name="T8" fmla="*/ 2987 w 3486"/>
                <a:gd name="T9" fmla="*/ 4049 h 4650"/>
                <a:gd name="T10" fmla="*/ 3197 w 3486"/>
                <a:gd name="T11" fmla="*/ 4650 h 4650"/>
                <a:gd name="T12" fmla="*/ 571 w 3486"/>
                <a:gd name="T13" fmla="*/ 4650 h 4650"/>
                <a:gd name="T14" fmla="*/ 0 w 3486"/>
                <a:gd name="T15" fmla="*/ 4127 h 4650"/>
                <a:gd name="T16" fmla="*/ 2368 w 3486"/>
                <a:gd name="T17" fmla="*/ 4200 h 4650"/>
                <a:gd name="T18" fmla="*/ 2452 w 3486"/>
                <a:gd name="T19" fmla="*/ 4272 h 4650"/>
                <a:gd name="T20" fmla="*/ 3486 w 3486"/>
                <a:gd name="T21" fmla="*/ 4308 h 4650"/>
                <a:gd name="T22" fmla="*/ 3197 w 3486"/>
                <a:gd name="T23" fmla="*/ 4650 h 4650"/>
                <a:gd name="T24" fmla="*/ 3197 w 3486"/>
                <a:gd name="T25" fmla="*/ 4650 h 4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86" h="4650">
                  <a:moveTo>
                    <a:pt x="2987" y="4049"/>
                  </a:moveTo>
                  <a:lnTo>
                    <a:pt x="1593" y="4049"/>
                  </a:lnTo>
                  <a:lnTo>
                    <a:pt x="1593" y="0"/>
                  </a:lnTo>
                  <a:lnTo>
                    <a:pt x="2987" y="4049"/>
                  </a:lnTo>
                  <a:lnTo>
                    <a:pt x="2987" y="4049"/>
                  </a:lnTo>
                  <a:close/>
                  <a:moveTo>
                    <a:pt x="3197" y="4650"/>
                  </a:moveTo>
                  <a:lnTo>
                    <a:pt x="571" y="4650"/>
                  </a:lnTo>
                  <a:lnTo>
                    <a:pt x="0" y="4127"/>
                  </a:lnTo>
                  <a:lnTo>
                    <a:pt x="2368" y="4200"/>
                  </a:lnTo>
                  <a:lnTo>
                    <a:pt x="2452" y="4272"/>
                  </a:lnTo>
                  <a:lnTo>
                    <a:pt x="3486" y="4308"/>
                  </a:lnTo>
                  <a:lnTo>
                    <a:pt x="3197" y="4650"/>
                  </a:lnTo>
                  <a:lnTo>
                    <a:pt x="3197" y="4650"/>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2064423" y="3090181"/>
              <a:ext cx="319255" cy="722287"/>
            </a:xfrm>
            <a:custGeom>
              <a:avLst/>
              <a:gdLst>
                <a:gd name="T0" fmla="*/ 201 w 201"/>
                <a:gd name="T1" fmla="*/ 425 h 455"/>
                <a:gd name="T2" fmla="*/ 201 w 201"/>
                <a:gd name="T3" fmla="*/ 455 h 455"/>
                <a:gd name="T4" fmla="*/ 0 w 201"/>
                <a:gd name="T5" fmla="*/ 434 h 455"/>
                <a:gd name="T6" fmla="*/ 185 w 201"/>
                <a:gd name="T7" fmla="*/ 434 h 455"/>
                <a:gd name="T8" fmla="*/ 176 w 201"/>
                <a:gd name="T9" fmla="*/ 0 h 455"/>
                <a:gd name="T10" fmla="*/ 0 w 201"/>
                <a:gd name="T11" fmla="*/ 434 h 455"/>
              </a:gdLst>
              <a:ahLst/>
              <a:cxnLst>
                <a:cxn ang="0">
                  <a:pos x="T0" y="T1"/>
                </a:cxn>
                <a:cxn ang="0">
                  <a:pos x="T2" y="T3"/>
                </a:cxn>
                <a:cxn ang="0">
                  <a:pos x="T4" y="T5"/>
                </a:cxn>
                <a:cxn ang="0">
                  <a:pos x="T6" y="T7"/>
                </a:cxn>
                <a:cxn ang="0">
                  <a:pos x="T8" y="T9"/>
                </a:cxn>
                <a:cxn ang="0">
                  <a:pos x="T10" y="T11"/>
                </a:cxn>
              </a:cxnLst>
              <a:rect l="0" t="0" r="r" b="b"/>
              <a:pathLst>
                <a:path w="201" h="455">
                  <a:moveTo>
                    <a:pt x="201" y="425"/>
                  </a:moveTo>
                  <a:cubicBezTo>
                    <a:pt x="201" y="455"/>
                    <a:pt x="201" y="455"/>
                    <a:pt x="201" y="455"/>
                  </a:cubicBezTo>
                  <a:moveTo>
                    <a:pt x="0" y="434"/>
                  </a:moveTo>
                  <a:cubicBezTo>
                    <a:pt x="185" y="434"/>
                    <a:pt x="185" y="434"/>
                    <a:pt x="185" y="434"/>
                  </a:cubicBezTo>
                  <a:cubicBezTo>
                    <a:pt x="141" y="286"/>
                    <a:pt x="155" y="147"/>
                    <a:pt x="176" y="0"/>
                  </a:cubicBezTo>
                  <a:lnTo>
                    <a:pt x="0" y="434"/>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1" name="TextBox 10"/>
          <p:cNvSpPr txBox="1"/>
          <p:nvPr/>
        </p:nvSpPr>
        <p:spPr>
          <a:xfrm>
            <a:off x="1816582" y="3994584"/>
            <a:ext cx="1213473" cy="581698"/>
          </a:xfrm>
          <a:prstGeom prst="rect">
            <a:avLst/>
          </a:prstGeom>
          <a:noFill/>
        </p:spPr>
        <p:txBody>
          <a:bodyPr wrap="none" lIns="0" tIns="0" rIns="0" bIns="0" rtlCol="0">
            <a:spAutoFit/>
          </a:bodyPr>
          <a:lstStyle/>
          <a:p>
            <a:pPr algn="ctr">
              <a:lnSpc>
                <a:spcPct val="90000"/>
              </a:lnSpc>
            </a:pPr>
            <a:r>
              <a:rPr lang="en-US" sz="1200" dirty="0"/>
              <a:t>For </a:t>
            </a:r>
            <a:r>
              <a:rPr lang="en-US" sz="3000" b="1" dirty="0" smtClean="0">
                <a:solidFill>
                  <a:schemeClr val="accent2"/>
                </a:solidFill>
              </a:rPr>
              <a:t>34%</a:t>
            </a:r>
            <a:r>
              <a:rPr lang="en-US" sz="1200" dirty="0"/>
              <a:t> </a:t>
            </a:r>
            <a:r>
              <a:rPr lang="en-US" sz="1200" dirty="0" smtClean="0"/>
              <a:t>of</a:t>
            </a:r>
            <a:br>
              <a:rPr lang="en-US" sz="1200" dirty="0" smtClean="0"/>
            </a:br>
            <a:r>
              <a:rPr lang="en-US" sz="1200" dirty="0" smtClean="0"/>
              <a:t>retired Americans</a:t>
            </a:r>
            <a:endParaRPr lang="en-US" sz="1200" dirty="0"/>
          </a:p>
        </p:txBody>
      </p:sp>
      <p:sp>
        <p:nvSpPr>
          <p:cNvPr id="25" name="TextBox 24"/>
          <p:cNvSpPr txBox="1"/>
          <p:nvPr/>
        </p:nvSpPr>
        <p:spPr>
          <a:xfrm>
            <a:off x="857145" y="5394464"/>
            <a:ext cx="3132348" cy="553998"/>
          </a:xfrm>
          <a:prstGeom prst="rect">
            <a:avLst/>
          </a:prstGeom>
          <a:noFill/>
        </p:spPr>
        <p:txBody>
          <a:bodyPr wrap="square" lIns="0" tIns="0" rIns="0" bIns="0" rtlCol="0">
            <a:spAutoFit/>
          </a:bodyPr>
          <a:lstStyle/>
          <a:p>
            <a:pPr algn="ctr"/>
            <a:r>
              <a:rPr lang="en-US" sz="1200" dirty="0"/>
              <a:t>Social Security provides </a:t>
            </a:r>
            <a:br>
              <a:rPr lang="en-US" sz="1200" dirty="0"/>
            </a:br>
            <a:r>
              <a:rPr lang="en-US" sz="2400" b="1" dirty="0">
                <a:solidFill>
                  <a:schemeClr val="accent2"/>
                </a:solidFill>
              </a:rPr>
              <a:t>90% </a:t>
            </a:r>
            <a:r>
              <a:rPr lang="en-US" sz="1200" dirty="0" smtClean="0"/>
              <a:t>or </a:t>
            </a:r>
            <a:r>
              <a:rPr lang="en-US" sz="1200" dirty="0"/>
              <a:t>more of their </a:t>
            </a:r>
            <a:r>
              <a:rPr lang="en-US" sz="1200" smtClean="0"/>
              <a:t>income</a:t>
            </a:r>
            <a:r>
              <a:rPr lang="en-US" sz="1200" baseline="30000" smtClean="0"/>
              <a:t> (1)</a:t>
            </a:r>
            <a:endParaRPr lang="en-US" sz="1200" baseline="30000" dirty="0"/>
          </a:p>
        </p:txBody>
      </p:sp>
      <p:graphicFrame>
        <p:nvGraphicFramePr>
          <p:cNvPr id="26" name="Content Placeholder 25"/>
          <p:cNvGraphicFramePr>
            <a:graphicFrameLocks noGrp="1"/>
          </p:cNvGraphicFramePr>
          <p:nvPr>
            <p:ph sz="quarter" idx="2"/>
            <p:extLst>
              <p:ext uri="{D42A27DB-BD31-4B8C-83A1-F6EECF244321}">
                <p14:modId xmlns:p14="http://schemas.microsoft.com/office/powerpoint/2010/main" val="3434602111"/>
              </p:ext>
            </p:extLst>
          </p:nvPr>
        </p:nvGraphicFramePr>
        <p:xfrm>
          <a:off x="5138989" y="2296828"/>
          <a:ext cx="3206058" cy="3040384"/>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6135281" y="3994584"/>
            <a:ext cx="1213473" cy="581698"/>
          </a:xfrm>
          <a:prstGeom prst="rect">
            <a:avLst/>
          </a:prstGeom>
          <a:noFill/>
        </p:spPr>
        <p:txBody>
          <a:bodyPr wrap="none" lIns="0" tIns="0" rIns="0" bIns="0" rtlCol="0">
            <a:spAutoFit/>
          </a:bodyPr>
          <a:lstStyle/>
          <a:p>
            <a:pPr algn="ctr">
              <a:lnSpc>
                <a:spcPct val="90000"/>
              </a:lnSpc>
            </a:pPr>
            <a:r>
              <a:rPr lang="en-US" sz="1200" dirty="0"/>
              <a:t>For </a:t>
            </a:r>
            <a:r>
              <a:rPr lang="en-US" sz="3000" b="1" dirty="0" smtClean="0">
                <a:solidFill>
                  <a:schemeClr val="accent2"/>
                </a:solidFill>
              </a:rPr>
              <a:t>62%</a:t>
            </a:r>
            <a:r>
              <a:rPr lang="en-US" sz="1200" dirty="0"/>
              <a:t> </a:t>
            </a:r>
            <a:r>
              <a:rPr lang="en-US" sz="1200" dirty="0" smtClean="0"/>
              <a:t>of</a:t>
            </a:r>
            <a:br>
              <a:rPr lang="en-US" sz="1200" dirty="0" smtClean="0"/>
            </a:br>
            <a:r>
              <a:rPr lang="en-US" sz="1200" dirty="0" smtClean="0"/>
              <a:t>retired Americans</a:t>
            </a:r>
            <a:endParaRPr lang="en-US" sz="1200" dirty="0"/>
          </a:p>
        </p:txBody>
      </p:sp>
      <p:sp>
        <p:nvSpPr>
          <p:cNvPr id="28" name="TextBox 27"/>
          <p:cNvSpPr txBox="1"/>
          <p:nvPr/>
        </p:nvSpPr>
        <p:spPr>
          <a:xfrm>
            <a:off x="5220072" y="5394464"/>
            <a:ext cx="3132348" cy="646331"/>
          </a:xfrm>
          <a:prstGeom prst="rect">
            <a:avLst/>
          </a:prstGeom>
          <a:noFill/>
        </p:spPr>
        <p:txBody>
          <a:bodyPr wrap="square" lIns="0" tIns="0" rIns="0" bIns="0" rtlCol="0">
            <a:spAutoFit/>
          </a:bodyPr>
          <a:lstStyle/>
          <a:p>
            <a:pPr algn="ctr"/>
            <a:r>
              <a:rPr lang="en-US" sz="1200" dirty="0"/>
              <a:t>Social Security provides </a:t>
            </a:r>
            <a:br>
              <a:rPr lang="en-US" sz="1200" dirty="0"/>
            </a:br>
            <a:r>
              <a:rPr lang="en-US" sz="3000" b="1" dirty="0">
                <a:solidFill>
                  <a:schemeClr val="accent2"/>
                </a:solidFill>
              </a:rPr>
              <a:t>50% </a:t>
            </a:r>
            <a:r>
              <a:rPr lang="en-US" sz="1200" dirty="0"/>
              <a:t>or more of their </a:t>
            </a:r>
            <a:r>
              <a:rPr lang="en-US" sz="1200" dirty="0" smtClean="0"/>
              <a:t>income</a:t>
            </a:r>
            <a:r>
              <a:rPr lang="en-US" sz="1200" baseline="30000" dirty="0" smtClean="0"/>
              <a:t> (1)</a:t>
            </a:r>
            <a:endParaRPr lang="en-US" sz="1200" baseline="30000" dirty="0"/>
          </a:p>
        </p:txBody>
      </p:sp>
      <p:sp>
        <p:nvSpPr>
          <p:cNvPr id="15" name="Freeform 12"/>
          <p:cNvSpPr>
            <a:spLocks noChangeAspect="1" noEditPoints="1"/>
          </p:cNvSpPr>
          <p:nvPr/>
        </p:nvSpPr>
        <p:spPr bwMode="auto">
          <a:xfrm>
            <a:off x="6267503" y="2887979"/>
            <a:ext cx="949028" cy="960120"/>
          </a:xfrm>
          <a:custGeom>
            <a:avLst/>
            <a:gdLst>
              <a:gd name="T0" fmla="*/ 0 w 770"/>
              <a:gd name="T1" fmla="*/ 738 h 778"/>
              <a:gd name="T2" fmla="*/ 30 w 770"/>
              <a:gd name="T3" fmla="*/ 744 h 778"/>
              <a:gd name="T4" fmla="*/ 96 w 770"/>
              <a:gd name="T5" fmla="*/ 778 h 778"/>
              <a:gd name="T6" fmla="*/ 197 w 770"/>
              <a:gd name="T7" fmla="*/ 738 h 778"/>
              <a:gd name="T8" fmla="*/ 286 w 770"/>
              <a:gd name="T9" fmla="*/ 775 h 778"/>
              <a:gd name="T10" fmla="*/ 384 w 770"/>
              <a:gd name="T11" fmla="*/ 738 h 778"/>
              <a:gd name="T12" fmla="*/ 479 w 770"/>
              <a:gd name="T13" fmla="*/ 778 h 778"/>
              <a:gd name="T14" fmla="*/ 573 w 770"/>
              <a:gd name="T15" fmla="*/ 738 h 778"/>
              <a:gd name="T16" fmla="*/ 668 w 770"/>
              <a:gd name="T17" fmla="*/ 775 h 778"/>
              <a:gd name="T18" fmla="*/ 739 w 770"/>
              <a:gd name="T19" fmla="*/ 742 h 778"/>
              <a:gd name="T20" fmla="*/ 770 w 770"/>
              <a:gd name="T21" fmla="*/ 738 h 778"/>
              <a:gd name="T22" fmla="*/ 259 w 770"/>
              <a:gd name="T23" fmla="*/ 647 h 778"/>
              <a:gd name="T24" fmla="*/ 180 w 770"/>
              <a:gd name="T25" fmla="*/ 417 h 778"/>
              <a:gd name="T26" fmla="*/ 233 w 770"/>
              <a:gd name="T27" fmla="*/ 459 h 778"/>
              <a:gd name="T28" fmla="*/ 271 w 770"/>
              <a:gd name="T29" fmla="*/ 526 h 778"/>
              <a:gd name="T30" fmla="*/ 276 w 770"/>
              <a:gd name="T31" fmla="*/ 456 h 778"/>
              <a:gd name="T32" fmla="*/ 247 w 770"/>
              <a:gd name="T33" fmla="*/ 398 h 778"/>
              <a:gd name="T34" fmla="*/ 357 w 770"/>
              <a:gd name="T35" fmla="*/ 457 h 778"/>
              <a:gd name="T36" fmla="*/ 327 w 770"/>
              <a:gd name="T37" fmla="*/ 390 h 778"/>
              <a:gd name="T38" fmla="*/ 256 w 770"/>
              <a:gd name="T39" fmla="*/ 346 h 778"/>
              <a:gd name="T40" fmla="*/ 327 w 770"/>
              <a:gd name="T41" fmla="*/ 291 h 778"/>
              <a:gd name="T42" fmla="*/ 269 w 770"/>
              <a:gd name="T43" fmla="*/ 292 h 778"/>
              <a:gd name="T44" fmla="*/ 218 w 770"/>
              <a:gd name="T45" fmla="*/ 313 h 778"/>
              <a:gd name="T46" fmla="*/ 137 w 770"/>
              <a:gd name="T47" fmla="*/ 231 h 778"/>
              <a:gd name="T48" fmla="*/ 155 w 770"/>
              <a:gd name="T49" fmla="*/ 321 h 778"/>
              <a:gd name="T50" fmla="*/ 85 w 770"/>
              <a:gd name="T51" fmla="*/ 302 h 778"/>
              <a:gd name="T52" fmla="*/ 20 w 770"/>
              <a:gd name="T53" fmla="*/ 321 h 778"/>
              <a:gd name="T54" fmla="*/ 97 w 770"/>
              <a:gd name="T55" fmla="*/ 349 h 778"/>
              <a:gd name="T56" fmla="*/ 53 w 770"/>
              <a:gd name="T57" fmla="*/ 379 h 778"/>
              <a:gd name="T58" fmla="*/ 20 w 770"/>
              <a:gd name="T59" fmla="*/ 427 h 778"/>
              <a:gd name="T60" fmla="*/ 131 w 770"/>
              <a:gd name="T61" fmla="*/ 388 h 778"/>
              <a:gd name="T62" fmla="*/ 98 w 770"/>
              <a:gd name="T63" fmla="*/ 453 h 778"/>
              <a:gd name="T64" fmla="*/ 86 w 770"/>
              <a:gd name="T65" fmla="*/ 529 h 778"/>
              <a:gd name="T66" fmla="*/ 180 w 770"/>
              <a:gd name="T67" fmla="*/ 417 h 778"/>
              <a:gd name="T68" fmla="*/ 459 w 770"/>
              <a:gd name="T69" fmla="*/ 633 h 778"/>
              <a:gd name="T70" fmla="*/ 529 w 770"/>
              <a:gd name="T71" fmla="*/ 224 h 778"/>
              <a:gd name="T72" fmla="*/ 608 w 770"/>
              <a:gd name="T73" fmla="*/ 295 h 778"/>
              <a:gd name="T74" fmla="*/ 686 w 770"/>
              <a:gd name="T75" fmla="*/ 396 h 778"/>
              <a:gd name="T76" fmla="*/ 681 w 770"/>
              <a:gd name="T77" fmla="*/ 310 h 778"/>
              <a:gd name="T78" fmla="*/ 632 w 770"/>
              <a:gd name="T79" fmla="*/ 204 h 778"/>
              <a:gd name="T80" fmla="*/ 761 w 770"/>
              <a:gd name="T81" fmla="*/ 283 h 778"/>
              <a:gd name="T82" fmla="*/ 727 w 770"/>
              <a:gd name="T83" fmla="*/ 213 h 778"/>
              <a:gd name="T84" fmla="*/ 658 w 770"/>
              <a:gd name="T85" fmla="*/ 156 h 778"/>
              <a:gd name="T86" fmla="*/ 749 w 770"/>
              <a:gd name="T87" fmla="*/ 140 h 778"/>
              <a:gd name="T88" fmla="*/ 687 w 770"/>
              <a:gd name="T89" fmla="*/ 97 h 778"/>
              <a:gd name="T90" fmla="*/ 599 w 770"/>
              <a:gd name="T91" fmla="*/ 103 h 778"/>
              <a:gd name="T92" fmla="*/ 619 w 770"/>
              <a:gd name="T93" fmla="*/ 61 h 778"/>
              <a:gd name="T94" fmla="*/ 629 w 770"/>
              <a:gd name="T95" fmla="*/ 0 h 778"/>
              <a:gd name="T96" fmla="*/ 572 w 770"/>
              <a:gd name="T97" fmla="*/ 36 h 778"/>
              <a:gd name="T98" fmla="*/ 527 w 770"/>
              <a:gd name="T99" fmla="*/ 87 h 778"/>
              <a:gd name="T100" fmla="*/ 473 w 770"/>
              <a:gd name="T101" fmla="*/ 55 h 778"/>
              <a:gd name="T102" fmla="*/ 393 w 770"/>
              <a:gd name="T103" fmla="*/ 48 h 778"/>
              <a:gd name="T104" fmla="*/ 493 w 770"/>
              <a:gd name="T105" fmla="*/ 131 h 778"/>
              <a:gd name="T106" fmla="*/ 389 w 770"/>
              <a:gd name="T107" fmla="*/ 160 h 778"/>
              <a:gd name="T108" fmla="*/ 331 w 770"/>
              <a:gd name="T109" fmla="*/ 232 h 778"/>
              <a:gd name="T110" fmla="*/ 459 w 770"/>
              <a:gd name="T111" fmla="*/ 190 h 778"/>
              <a:gd name="T112" fmla="*/ 411 w 770"/>
              <a:gd name="T113" fmla="*/ 293 h 778"/>
              <a:gd name="T114" fmla="*/ 415 w 770"/>
              <a:gd name="T115" fmla="*/ 393 h 778"/>
              <a:gd name="T116" fmla="*/ 474 w 770"/>
              <a:gd name="T117" fmla="*/ 296 h 778"/>
              <a:gd name="T118" fmla="*/ 529 w 770"/>
              <a:gd name="T119" fmla="*/ 224 h 778"/>
              <a:gd name="T120" fmla="*/ 103 w 770"/>
              <a:gd name="T121" fmla="*/ 727 h 778"/>
              <a:gd name="T122" fmla="*/ 672 w 770"/>
              <a:gd name="T123" fmla="*/ 727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0" h="778">
                <a:moveTo>
                  <a:pt x="0" y="738"/>
                </a:moveTo>
                <a:cubicBezTo>
                  <a:pt x="0" y="738"/>
                  <a:pt x="14" y="736"/>
                  <a:pt x="30" y="744"/>
                </a:cubicBezTo>
                <a:cubicBezTo>
                  <a:pt x="48" y="755"/>
                  <a:pt x="70" y="778"/>
                  <a:pt x="96" y="778"/>
                </a:cubicBezTo>
                <a:cubicBezTo>
                  <a:pt x="142" y="778"/>
                  <a:pt x="146" y="738"/>
                  <a:pt x="197" y="738"/>
                </a:cubicBezTo>
                <a:cubicBezTo>
                  <a:pt x="248" y="738"/>
                  <a:pt x="239" y="775"/>
                  <a:pt x="286" y="775"/>
                </a:cubicBezTo>
                <a:cubicBezTo>
                  <a:pt x="332" y="775"/>
                  <a:pt x="337" y="738"/>
                  <a:pt x="384" y="738"/>
                </a:cubicBezTo>
                <a:cubicBezTo>
                  <a:pt x="432" y="738"/>
                  <a:pt x="431" y="778"/>
                  <a:pt x="479" y="778"/>
                </a:cubicBezTo>
                <a:cubicBezTo>
                  <a:pt x="527" y="778"/>
                  <a:pt x="522" y="738"/>
                  <a:pt x="573" y="738"/>
                </a:cubicBezTo>
                <a:cubicBezTo>
                  <a:pt x="623" y="738"/>
                  <a:pt x="617" y="775"/>
                  <a:pt x="668" y="775"/>
                </a:cubicBezTo>
                <a:cubicBezTo>
                  <a:pt x="695" y="775"/>
                  <a:pt x="720" y="751"/>
                  <a:pt x="739" y="742"/>
                </a:cubicBezTo>
                <a:cubicBezTo>
                  <a:pt x="757" y="733"/>
                  <a:pt x="770" y="738"/>
                  <a:pt x="770" y="738"/>
                </a:cubicBezTo>
                <a:moveTo>
                  <a:pt x="259" y="647"/>
                </a:moveTo>
                <a:cubicBezTo>
                  <a:pt x="131" y="544"/>
                  <a:pt x="180" y="417"/>
                  <a:pt x="180" y="417"/>
                </a:cubicBezTo>
                <a:cubicBezTo>
                  <a:pt x="180" y="417"/>
                  <a:pt x="216" y="438"/>
                  <a:pt x="233" y="459"/>
                </a:cubicBezTo>
                <a:cubicBezTo>
                  <a:pt x="250" y="479"/>
                  <a:pt x="271" y="526"/>
                  <a:pt x="271" y="526"/>
                </a:cubicBezTo>
                <a:cubicBezTo>
                  <a:pt x="271" y="526"/>
                  <a:pt x="280" y="481"/>
                  <a:pt x="276" y="456"/>
                </a:cubicBezTo>
                <a:cubicBezTo>
                  <a:pt x="271" y="431"/>
                  <a:pt x="247" y="398"/>
                  <a:pt x="247" y="398"/>
                </a:cubicBezTo>
                <a:cubicBezTo>
                  <a:pt x="357" y="457"/>
                  <a:pt x="357" y="457"/>
                  <a:pt x="357" y="457"/>
                </a:cubicBezTo>
                <a:cubicBezTo>
                  <a:pt x="357" y="457"/>
                  <a:pt x="348" y="413"/>
                  <a:pt x="327" y="390"/>
                </a:cubicBezTo>
                <a:cubicBezTo>
                  <a:pt x="307" y="368"/>
                  <a:pt x="256" y="346"/>
                  <a:pt x="256" y="346"/>
                </a:cubicBezTo>
                <a:cubicBezTo>
                  <a:pt x="327" y="291"/>
                  <a:pt x="327" y="291"/>
                  <a:pt x="327" y="291"/>
                </a:cubicBezTo>
                <a:cubicBezTo>
                  <a:pt x="327" y="291"/>
                  <a:pt x="292" y="287"/>
                  <a:pt x="269" y="292"/>
                </a:cubicBezTo>
                <a:cubicBezTo>
                  <a:pt x="245" y="296"/>
                  <a:pt x="218" y="313"/>
                  <a:pt x="218" y="313"/>
                </a:cubicBezTo>
                <a:cubicBezTo>
                  <a:pt x="137" y="231"/>
                  <a:pt x="137" y="231"/>
                  <a:pt x="137" y="231"/>
                </a:cubicBezTo>
                <a:cubicBezTo>
                  <a:pt x="155" y="321"/>
                  <a:pt x="155" y="321"/>
                  <a:pt x="155" y="321"/>
                </a:cubicBezTo>
                <a:cubicBezTo>
                  <a:pt x="155" y="321"/>
                  <a:pt x="128" y="301"/>
                  <a:pt x="85" y="302"/>
                </a:cubicBezTo>
                <a:cubicBezTo>
                  <a:pt x="50" y="302"/>
                  <a:pt x="20" y="321"/>
                  <a:pt x="20" y="321"/>
                </a:cubicBezTo>
                <a:cubicBezTo>
                  <a:pt x="97" y="349"/>
                  <a:pt x="97" y="349"/>
                  <a:pt x="97" y="349"/>
                </a:cubicBezTo>
                <a:cubicBezTo>
                  <a:pt x="97" y="349"/>
                  <a:pt x="70" y="363"/>
                  <a:pt x="53" y="379"/>
                </a:cubicBezTo>
                <a:cubicBezTo>
                  <a:pt x="36" y="395"/>
                  <a:pt x="14" y="429"/>
                  <a:pt x="20" y="427"/>
                </a:cubicBezTo>
                <a:cubicBezTo>
                  <a:pt x="32" y="424"/>
                  <a:pt x="131" y="388"/>
                  <a:pt x="131" y="388"/>
                </a:cubicBezTo>
                <a:cubicBezTo>
                  <a:pt x="131" y="388"/>
                  <a:pt x="111" y="421"/>
                  <a:pt x="98" y="453"/>
                </a:cubicBezTo>
                <a:cubicBezTo>
                  <a:pt x="85" y="485"/>
                  <a:pt x="86" y="529"/>
                  <a:pt x="86" y="529"/>
                </a:cubicBezTo>
                <a:cubicBezTo>
                  <a:pt x="180" y="417"/>
                  <a:pt x="180" y="417"/>
                  <a:pt x="180" y="417"/>
                </a:cubicBezTo>
                <a:moveTo>
                  <a:pt x="459" y="633"/>
                </a:moveTo>
                <a:cubicBezTo>
                  <a:pt x="610" y="450"/>
                  <a:pt x="529" y="224"/>
                  <a:pt x="529" y="224"/>
                </a:cubicBezTo>
                <a:cubicBezTo>
                  <a:pt x="529" y="224"/>
                  <a:pt x="592" y="277"/>
                  <a:pt x="608" y="295"/>
                </a:cubicBezTo>
                <a:cubicBezTo>
                  <a:pt x="623" y="312"/>
                  <a:pt x="686" y="396"/>
                  <a:pt x="686" y="396"/>
                </a:cubicBezTo>
                <a:cubicBezTo>
                  <a:pt x="686" y="396"/>
                  <a:pt x="688" y="345"/>
                  <a:pt x="681" y="310"/>
                </a:cubicBezTo>
                <a:cubicBezTo>
                  <a:pt x="675" y="276"/>
                  <a:pt x="632" y="204"/>
                  <a:pt x="632" y="204"/>
                </a:cubicBezTo>
                <a:cubicBezTo>
                  <a:pt x="761" y="283"/>
                  <a:pt x="761" y="283"/>
                  <a:pt x="761" y="283"/>
                </a:cubicBezTo>
                <a:cubicBezTo>
                  <a:pt x="761" y="283"/>
                  <a:pt x="759" y="253"/>
                  <a:pt x="727" y="213"/>
                </a:cubicBezTo>
                <a:cubicBezTo>
                  <a:pt x="694" y="173"/>
                  <a:pt x="658" y="156"/>
                  <a:pt x="658" y="156"/>
                </a:cubicBezTo>
                <a:cubicBezTo>
                  <a:pt x="749" y="140"/>
                  <a:pt x="749" y="140"/>
                  <a:pt x="749" y="140"/>
                </a:cubicBezTo>
                <a:cubicBezTo>
                  <a:pt x="749" y="140"/>
                  <a:pt x="709" y="103"/>
                  <a:pt x="687" y="97"/>
                </a:cubicBezTo>
                <a:cubicBezTo>
                  <a:pt x="666" y="92"/>
                  <a:pt x="599" y="103"/>
                  <a:pt x="599" y="103"/>
                </a:cubicBezTo>
                <a:cubicBezTo>
                  <a:pt x="599" y="103"/>
                  <a:pt x="611" y="86"/>
                  <a:pt x="619" y="61"/>
                </a:cubicBezTo>
                <a:cubicBezTo>
                  <a:pt x="626" y="35"/>
                  <a:pt x="629" y="0"/>
                  <a:pt x="629" y="0"/>
                </a:cubicBezTo>
                <a:cubicBezTo>
                  <a:pt x="629" y="0"/>
                  <a:pt x="597" y="16"/>
                  <a:pt x="572" y="36"/>
                </a:cubicBezTo>
                <a:cubicBezTo>
                  <a:pt x="548" y="57"/>
                  <a:pt x="527" y="87"/>
                  <a:pt x="527" y="87"/>
                </a:cubicBezTo>
                <a:cubicBezTo>
                  <a:pt x="527" y="87"/>
                  <a:pt x="499" y="63"/>
                  <a:pt x="473" y="55"/>
                </a:cubicBezTo>
                <a:cubicBezTo>
                  <a:pt x="448" y="48"/>
                  <a:pt x="393" y="48"/>
                  <a:pt x="393" y="48"/>
                </a:cubicBezTo>
                <a:cubicBezTo>
                  <a:pt x="493" y="131"/>
                  <a:pt x="493" y="131"/>
                  <a:pt x="493" y="131"/>
                </a:cubicBezTo>
                <a:cubicBezTo>
                  <a:pt x="493" y="131"/>
                  <a:pt x="419" y="140"/>
                  <a:pt x="389" y="160"/>
                </a:cubicBezTo>
                <a:cubicBezTo>
                  <a:pt x="358" y="179"/>
                  <a:pt x="331" y="232"/>
                  <a:pt x="331" y="232"/>
                </a:cubicBezTo>
                <a:cubicBezTo>
                  <a:pt x="459" y="190"/>
                  <a:pt x="459" y="190"/>
                  <a:pt x="459" y="190"/>
                </a:cubicBezTo>
                <a:cubicBezTo>
                  <a:pt x="459" y="190"/>
                  <a:pt x="420" y="254"/>
                  <a:pt x="411" y="293"/>
                </a:cubicBezTo>
                <a:cubicBezTo>
                  <a:pt x="403" y="331"/>
                  <a:pt x="415" y="393"/>
                  <a:pt x="415" y="393"/>
                </a:cubicBezTo>
                <a:cubicBezTo>
                  <a:pt x="415" y="393"/>
                  <a:pt x="459" y="318"/>
                  <a:pt x="474" y="296"/>
                </a:cubicBezTo>
                <a:cubicBezTo>
                  <a:pt x="489" y="273"/>
                  <a:pt x="529" y="224"/>
                  <a:pt x="529" y="224"/>
                </a:cubicBezTo>
                <a:moveTo>
                  <a:pt x="103" y="727"/>
                </a:moveTo>
                <a:cubicBezTo>
                  <a:pt x="103" y="727"/>
                  <a:pt x="370" y="502"/>
                  <a:pt x="672" y="727"/>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Text Placeholder FN"/>
          <p:cNvSpPr txBox="1">
            <a:spLocks/>
          </p:cNvSpPr>
          <p:nvPr/>
        </p:nvSpPr>
        <p:spPr>
          <a:xfrm>
            <a:off x="457200" y="6197409"/>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nSpc>
                <a:spcPct val="90000"/>
              </a:lnSpc>
              <a:buClr>
                <a:schemeClr val="tx1"/>
              </a:buClr>
            </a:pPr>
            <a:r>
              <a:rPr lang="en-US" sz="800" b="0" dirty="0" smtClean="0">
                <a:solidFill>
                  <a:schemeClr val="tx1"/>
                </a:solidFill>
              </a:rPr>
              <a:t>“Fast Facts &amp; Figures About Social Security, 2017,” Social Security Administration.</a:t>
            </a:r>
          </a:p>
        </p:txBody>
      </p:sp>
      <p:cxnSp>
        <p:nvCxnSpPr>
          <p:cNvPr id="16" name="Straight Connector 15"/>
          <p:cNvCxnSpPr/>
          <p:nvPr/>
        </p:nvCxnSpPr>
        <p:spPr>
          <a:xfrm flipV="1">
            <a:off x="4572000" y="2491741"/>
            <a:ext cx="0" cy="3494821"/>
          </a:xfrm>
          <a:prstGeom prst="line">
            <a:avLst/>
          </a:prstGeom>
          <a:noFill/>
          <a:ln w="6350">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3311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Qualifying for Social Security Benefits</a:t>
            </a:r>
          </a:p>
        </p:txBody>
      </p:sp>
      <p:sp>
        <p:nvSpPr>
          <p:cNvPr id="23"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sz="1400" dirty="0"/>
              <a:t>When you work and pay Social Security </a:t>
            </a:r>
            <a:r>
              <a:rPr lang="en-US" sz="1400" dirty="0" smtClean="0"/>
              <a:t>taxes</a:t>
            </a:r>
            <a:r>
              <a:rPr lang="en-US" sz="1400" dirty="0"/>
              <a:t>, you earn a minimum </a:t>
            </a:r>
            <a:r>
              <a:rPr lang="en-US" sz="1400" dirty="0" smtClean="0"/>
              <a:t>of four credits, or </a:t>
            </a:r>
            <a:r>
              <a:rPr lang="en-US" sz="1400" dirty="0"/>
              <a:t>building blocks, per year </a:t>
            </a:r>
            <a:r>
              <a:rPr lang="en-US" sz="1400" dirty="0" smtClean="0"/>
              <a:t>toward </a:t>
            </a:r>
            <a:r>
              <a:rPr lang="en-US" sz="1400" dirty="0"/>
              <a:t>your benefits.</a:t>
            </a:r>
          </a:p>
        </p:txBody>
      </p:sp>
      <p:sp>
        <p:nvSpPr>
          <p:cNvPr id="24" name="Text Placeholder FN"/>
          <p:cNvSpPr txBox="1">
            <a:spLocks/>
          </p:cNvSpPr>
          <p:nvPr/>
        </p:nvSpPr>
        <p:spPr>
          <a:xfrm>
            <a:off x="457200" y="6201308"/>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US" sz="800" b="0" dirty="0" smtClean="0">
                <a:solidFill>
                  <a:schemeClr val="tx1"/>
                </a:solidFill>
              </a:rPr>
              <a:t>Social Security Fact Sheet, </a:t>
            </a:r>
            <a:r>
              <a:rPr lang="en-US" sz="800" dirty="0" smtClean="0">
                <a:solidFill>
                  <a:schemeClr val="tx1"/>
                </a:solidFill>
                <a:hlinkClick r:id="rId3"/>
              </a:rPr>
              <a:t>http://www.socialsecurity.gov</a:t>
            </a:r>
            <a:r>
              <a:rPr lang="en-US" sz="800" b="0" dirty="0" smtClean="0">
                <a:solidFill>
                  <a:schemeClr val="tx1"/>
                </a:solidFill>
              </a:rPr>
              <a:t>, 2017, 2018 Social Security Changes Fact Sheet </a:t>
            </a:r>
            <a:r>
              <a:rPr lang="en-US" sz="800" dirty="0" smtClean="0">
                <a:solidFill>
                  <a:schemeClr val="tx1"/>
                </a:solidFill>
                <a:hlinkClick r:id="rId4"/>
              </a:rPr>
              <a:t>https://www.ssa.gov/news/press/factsheets/colafacts2018.pdf</a:t>
            </a:r>
            <a:r>
              <a:rPr lang="en-US" sz="800" dirty="0" smtClean="0">
                <a:solidFill>
                  <a:schemeClr val="tx1"/>
                </a:solidFill>
              </a:rPr>
              <a:t>.</a:t>
            </a:r>
          </a:p>
          <a:p>
            <a:pPr marL="171450" indent="-171450">
              <a:lnSpc>
                <a:spcPct val="90000"/>
              </a:lnSpc>
              <a:buClr>
                <a:schemeClr val="tx1"/>
              </a:buClr>
            </a:pPr>
            <a:r>
              <a:rPr lang="en-US" sz="800" b="0" dirty="0" smtClean="0">
                <a:solidFill>
                  <a:schemeClr val="tx1"/>
                </a:solidFill>
              </a:rPr>
              <a:t>For those born 1929 or later.</a:t>
            </a:r>
            <a:endParaRPr lang="en-US" sz="800" b="0" dirty="0">
              <a:solidFill>
                <a:schemeClr val="tx1"/>
              </a:solidFill>
            </a:endParaRPr>
          </a:p>
        </p:txBody>
      </p:sp>
      <p:grpSp>
        <p:nvGrpSpPr>
          <p:cNvPr id="5148" name="Group 5147"/>
          <p:cNvGrpSpPr>
            <a:grpSpLocks noChangeAspect="1"/>
          </p:cNvGrpSpPr>
          <p:nvPr/>
        </p:nvGrpSpPr>
        <p:grpSpPr>
          <a:xfrm>
            <a:off x="1330673" y="2488269"/>
            <a:ext cx="882503" cy="914400"/>
            <a:chOff x="1177592" y="2488270"/>
            <a:chExt cx="879123" cy="910898"/>
          </a:xfrm>
        </p:grpSpPr>
        <p:sp>
          <p:nvSpPr>
            <p:cNvPr id="14" name="Freeform 6"/>
            <p:cNvSpPr>
              <a:spLocks/>
            </p:cNvSpPr>
            <p:nvPr/>
          </p:nvSpPr>
          <p:spPr bwMode="auto">
            <a:xfrm>
              <a:off x="1659521" y="3196550"/>
              <a:ext cx="114353" cy="115333"/>
            </a:xfrm>
            <a:custGeom>
              <a:avLst/>
              <a:gdLst>
                <a:gd name="T0" fmla="*/ 97 w 97"/>
                <a:gd name="T1" fmla="*/ 89 h 98"/>
                <a:gd name="T2" fmla="*/ 88 w 97"/>
                <a:gd name="T3" fmla="*/ 98 h 98"/>
                <a:gd name="T4" fmla="*/ 10 w 97"/>
                <a:gd name="T5" fmla="*/ 98 h 98"/>
                <a:gd name="T6" fmla="*/ 0 w 97"/>
                <a:gd name="T7" fmla="*/ 89 h 98"/>
                <a:gd name="T8" fmla="*/ 0 w 97"/>
                <a:gd name="T9" fmla="*/ 10 h 98"/>
                <a:gd name="T10" fmla="*/ 10 w 97"/>
                <a:gd name="T11" fmla="*/ 0 h 98"/>
                <a:gd name="T12" fmla="*/ 88 w 97"/>
                <a:gd name="T13" fmla="*/ 0 h 98"/>
                <a:gd name="T14" fmla="*/ 97 w 97"/>
                <a:gd name="T15" fmla="*/ 10 h 98"/>
                <a:gd name="T16" fmla="*/ 97 w 97"/>
                <a:gd name="T17"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8">
                  <a:moveTo>
                    <a:pt x="97" y="89"/>
                  </a:moveTo>
                  <a:cubicBezTo>
                    <a:pt x="97" y="94"/>
                    <a:pt x="93" y="98"/>
                    <a:pt x="88" y="98"/>
                  </a:cubicBezTo>
                  <a:cubicBezTo>
                    <a:pt x="10" y="98"/>
                    <a:pt x="10" y="98"/>
                    <a:pt x="10" y="98"/>
                  </a:cubicBezTo>
                  <a:cubicBezTo>
                    <a:pt x="4" y="98"/>
                    <a:pt x="0" y="94"/>
                    <a:pt x="0" y="89"/>
                  </a:cubicBezTo>
                  <a:cubicBezTo>
                    <a:pt x="0" y="10"/>
                    <a:pt x="0" y="10"/>
                    <a:pt x="0" y="10"/>
                  </a:cubicBezTo>
                  <a:cubicBezTo>
                    <a:pt x="0" y="5"/>
                    <a:pt x="4" y="0"/>
                    <a:pt x="10" y="0"/>
                  </a:cubicBezTo>
                  <a:cubicBezTo>
                    <a:pt x="88" y="0"/>
                    <a:pt x="88" y="0"/>
                    <a:pt x="88" y="0"/>
                  </a:cubicBezTo>
                  <a:cubicBezTo>
                    <a:pt x="93" y="0"/>
                    <a:pt x="97" y="5"/>
                    <a:pt x="97" y="10"/>
                  </a:cubicBezTo>
                  <a:lnTo>
                    <a:pt x="97" y="89"/>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p:nvSpPr>
          <p:spPr bwMode="auto">
            <a:xfrm>
              <a:off x="1268407" y="3196550"/>
              <a:ext cx="114157" cy="115333"/>
            </a:xfrm>
            <a:custGeom>
              <a:avLst/>
              <a:gdLst>
                <a:gd name="T0" fmla="*/ 97 w 97"/>
                <a:gd name="T1" fmla="*/ 89 h 98"/>
                <a:gd name="T2" fmla="*/ 88 w 97"/>
                <a:gd name="T3" fmla="*/ 98 h 98"/>
                <a:gd name="T4" fmla="*/ 9 w 97"/>
                <a:gd name="T5" fmla="*/ 98 h 98"/>
                <a:gd name="T6" fmla="*/ 0 w 97"/>
                <a:gd name="T7" fmla="*/ 89 h 98"/>
                <a:gd name="T8" fmla="*/ 0 w 97"/>
                <a:gd name="T9" fmla="*/ 10 h 98"/>
                <a:gd name="T10" fmla="*/ 9 w 97"/>
                <a:gd name="T11" fmla="*/ 0 h 98"/>
                <a:gd name="T12" fmla="*/ 88 w 97"/>
                <a:gd name="T13" fmla="*/ 0 h 98"/>
                <a:gd name="T14" fmla="*/ 97 w 97"/>
                <a:gd name="T15" fmla="*/ 10 h 98"/>
                <a:gd name="T16" fmla="*/ 97 w 97"/>
                <a:gd name="T17"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8">
                  <a:moveTo>
                    <a:pt x="97" y="89"/>
                  </a:moveTo>
                  <a:cubicBezTo>
                    <a:pt x="97" y="94"/>
                    <a:pt x="93" y="98"/>
                    <a:pt x="88" y="98"/>
                  </a:cubicBezTo>
                  <a:cubicBezTo>
                    <a:pt x="9" y="98"/>
                    <a:pt x="9" y="98"/>
                    <a:pt x="9" y="98"/>
                  </a:cubicBezTo>
                  <a:cubicBezTo>
                    <a:pt x="4" y="98"/>
                    <a:pt x="0" y="94"/>
                    <a:pt x="0" y="89"/>
                  </a:cubicBezTo>
                  <a:cubicBezTo>
                    <a:pt x="0" y="10"/>
                    <a:pt x="0" y="10"/>
                    <a:pt x="0" y="10"/>
                  </a:cubicBezTo>
                  <a:cubicBezTo>
                    <a:pt x="0" y="5"/>
                    <a:pt x="4" y="0"/>
                    <a:pt x="9" y="0"/>
                  </a:cubicBezTo>
                  <a:cubicBezTo>
                    <a:pt x="88" y="0"/>
                    <a:pt x="88" y="0"/>
                    <a:pt x="88" y="0"/>
                  </a:cubicBezTo>
                  <a:cubicBezTo>
                    <a:pt x="93" y="0"/>
                    <a:pt x="97" y="5"/>
                    <a:pt x="97" y="10"/>
                  </a:cubicBezTo>
                  <a:lnTo>
                    <a:pt x="97" y="89"/>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
            <p:cNvSpPr>
              <a:spLocks/>
            </p:cNvSpPr>
            <p:nvPr/>
          </p:nvSpPr>
          <p:spPr bwMode="auto">
            <a:xfrm>
              <a:off x="1463964" y="3196550"/>
              <a:ext cx="114353" cy="115333"/>
            </a:xfrm>
            <a:custGeom>
              <a:avLst/>
              <a:gdLst>
                <a:gd name="T0" fmla="*/ 97 w 97"/>
                <a:gd name="T1" fmla="*/ 89 h 98"/>
                <a:gd name="T2" fmla="*/ 88 w 97"/>
                <a:gd name="T3" fmla="*/ 98 h 98"/>
                <a:gd name="T4" fmla="*/ 9 w 97"/>
                <a:gd name="T5" fmla="*/ 98 h 98"/>
                <a:gd name="T6" fmla="*/ 0 w 97"/>
                <a:gd name="T7" fmla="*/ 89 h 98"/>
                <a:gd name="T8" fmla="*/ 0 w 97"/>
                <a:gd name="T9" fmla="*/ 10 h 98"/>
                <a:gd name="T10" fmla="*/ 9 w 97"/>
                <a:gd name="T11" fmla="*/ 0 h 98"/>
                <a:gd name="T12" fmla="*/ 88 w 97"/>
                <a:gd name="T13" fmla="*/ 0 h 98"/>
                <a:gd name="T14" fmla="*/ 97 w 97"/>
                <a:gd name="T15" fmla="*/ 10 h 98"/>
                <a:gd name="T16" fmla="*/ 97 w 97"/>
                <a:gd name="T17"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8">
                  <a:moveTo>
                    <a:pt x="97" y="89"/>
                  </a:moveTo>
                  <a:cubicBezTo>
                    <a:pt x="97" y="94"/>
                    <a:pt x="93" y="98"/>
                    <a:pt x="88" y="98"/>
                  </a:cubicBezTo>
                  <a:cubicBezTo>
                    <a:pt x="9" y="98"/>
                    <a:pt x="9" y="98"/>
                    <a:pt x="9" y="98"/>
                  </a:cubicBezTo>
                  <a:cubicBezTo>
                    <a:pt x="4" y="98"/>
                    <a:pt x="0" y="94"/>
                    <a:pt x="0" y="89"/>
                  </a:cubicBezTo>
                  <a:cubicBezTo>
                    <a:pt x="0" y="10"/>
                    <a:pt x="0" y="10"/>
                    <a:pt x="0" y="10"/>
                  </a:cubicBezTo>
                  <a:cubicBezTo>
                    <a:pt x="0" y="5"/>
                    <a:pt x="4" y="0"/>
                    <a:pt x="9" y="0"/>
                  </a:cubicBezTo>
                  <a:cubicBezTo>
                    <a:pt x="88" y="0"/>
                    <a:pt x="88" y="0"/>
                    <a:pt x="88" y="0"/>
                  </a:cubicBezTo>
                  <a:cubicBezTo>
                    <a:pt x="93" y="0"/>
                    <a:pt x="97" y="5"/>
                    <a:pt x="97" y="10"/>
                  </a:cubicBezTo>
                  <a:lnTo>
                    <a:pt x="97" y="89"/>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9"/>
            <p:cNvSpPr>
              <a:spLocks/>
            </p:cNvSpPr>
            <p:nvPr/>
          </p:nvSpPr>
          <p:spPr bwMode="auto">
            <a:xfrm>
              <a:off x="1855274" y="3004328"/>
              <a:ext cx="115333" cy="114353"/>
            </a:xfrm>
            <a:custGeom>
              <a:avLst/>
              <a:gdLst>
                <a:gd name="T0" fmla="*/ 98 w 98"/>
                <a:gd name="T1" fmla="*/ 88 h 97"/>
                <a:gd name="T2" fmla="*/ 88 w 98"/>
                <a:gd name="T3" fmla="*/ 97 h 97"/>
                <a:gd name="T4" fmla="*/ 10 w 98"/>
                <a:gd name="T5" fmla="*/ 97 h 97"/>
                <a:gd name="T6" fmla="*/ 0 w 98"/>
                <a:gd name="T7" fmla="*/ 88 h 97"/>
                <a:gd name="T8" fmla="*/ 0 w 98"/>
                <a:gd name="T9" fmla="*/ 9 h 97"/>
                <a:gd name="T10" fmla="*/ 10 w 98"/>
                <a:gd name="T11" fmla="*/ 0 h 97"/>
                <a:gd name="T12" fmla="*/ 88 w 98"/>
                <a:gd name="T13" fmla="*/ 0 h 97"/>
                <a:gd name="T14" fmla="*/ 98 w 98"/>
                <a:gd name="T15" fmla="*/ 9 h 97"/>
                <a:gd name="T16" fmla="*/ 98 w 98"/>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7">
                  <a:moveTo>
                    <a:pt x="98" y="88"/>
                  </a:moveTo>
                  <a:cubicBezTo>
                    <a:pt x="98" y="93"/>
                    <a:pt x="93" y="97"/>
                    <a:pt x="88" y="97"/>
                  </a:cubicBezTo>
                  <a:cubicBezTo>
                    <a:pt x="10" y="97"/>
                    <a:pt x="10" y="97"/>
                    <a:pt x="10" y="97"/>
                  </a:cubicBezTo>
                  <a:cubicBezTo>
                    <a:pt x="5" y="97"/>
                    <a:pt x="0" y="93"/>
                    <a:pt x="0" y="88"/>
                  </a:cubicBezTo>
                  <a:cubicBezTo>
                    <a:pt x="0" y="9"/>
                    <a:pt x="0" y="9"/>
                    <a:pt x="0" y="9"/>
                  </a:cubicBezTo>
                  <a:cubicBezTo>
                    <a:pt x="0" y="4"/>
                    <a:pt x="5" y="0"/>
                    <a:pt x="10" y="0"/>
                  </a:cubicBezTo>
                  <a:cubicBezTo>
                    <a:pt x="88" y="0"/>
                    <a:pt x="88" y="0"/>
                    <a:pt x="88" y="0"/>
                  </a:cubicBezTo>
                  <a:cubicBezTo>
                    <a:pt x="93" y="0"/>
                    <a:pt x="98" y="4"/>
                    <a:pt x="98" y="9"/>
                  </a:cubicBezTo>
                  <a:lnTo>
                    <a:pt x="98"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0"/>
            <p:cNvSpPr>
              <a:spLocks/>
            </p:cNvSpPr>
            <p:nvPr/>
          </p:nvSpPr>
          <p:spPr bwMode="auto">
            <a:xfrm>
              <a:off x="1659521" y="3004328"/>
              <a:ext cx="114353" cy="114353"/>
            </a:xfrm>
            <a:custGeom>
              <a:avLst/>
              <a:gdLst>
                <a:gd name="T0" fmla="*/ 97 w 97"/>
                <a:gd name="T1" fmla="*/ 88 h 97"/>
                <a:gd name="T2" fmla="*/ 88 w 97"/>
                <a:gd name="T3" fmla="*/ 97 h 97"/>
                <a:gd name="T4" fmla="*/ 10 w 97"/>
                <a:gd name="T5" fmla="*/ 97 h 97"/>
                <a:gd name="T6" fmla="*/ 0 w 97"/>
                <a:gd name="T7" fmla="*/ 88 h 97"/>
                <a:gd name="T8" fmla="*/ 0 w 97"/>
                <a:gd name="T9" fmla="*/ 9 h 97"/>
                <a:gd name="T10" fmla="*/ 10 w 97"/>
                <a:gd name="T11" fmla="*/ 0 h 97"/>
                <a:gd name="T12" fmla="*/ 88 w 97"/>
                <a:gd name="T13" fmla="*/ 0 h 97"/>
                <a:gd name="T14" fmla="*/ 97 w 97"/>
                <a:gd name="T15" fmla="*/ 9 h 97"/>
                <a:gd name="T16" fmla="*/ 97 w 97"/>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7" y="88"/>
                  </a:moveTo>
                  <a:cubicBezTo>
                    <a:pt x="97" y="93"/>
                    <a:pt x="93" y="97"/>
                    <a:pt x="88" y="97"/>
                  </a:cubicBezTo>
                  <a:cubicBezTo>
                    <a:pt x="10" y="97"/>
                    <a:pt x="10" y="97"/>
                    <a:pt x="10" y="97"/>
                  </a:cubicBezTo>
                  <a:cubicBezTo>
                    <a:pt x="4" y="97"/>
                    <a:pt x="0" y="93"/>
                    <a:pt x="0" y="88"/>
                  </a:cubicBezTo>
                  <a:cubicBezTo>
                    <a:pt x="0" y="9"/>
                    <a:pt x="0" y="9"/>
                    <a:pt x="0" y="9"/>
                  </a:cubicBezTo>
                  <a:cubicBezTo>
                    <a:pt x="0" y="4"/>
                    <a:pt x="4" y="0"/>
                    <a:pt x="10" y="0"/>
                  </a:cubicBezTo>
                  <a:cubicBezTo>
                    <a:pt x="88" y="0"/>
                    <a:pt x="88" y="0"/>
                    <a:pt x="88" y="0"/>
                  </a:cubicBezTo>
                  <a:cubicBezTo>
                    <a:pt x="93" y="0"/>
                    <a:pt x="97" y="4"/>
                    <a:pt x="97" y="9"/>
                  </a:cubicBezTo>
                  <a:lnTo>
                    <a:pt x="97"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1"/>
            <p:cNvSpPr>
              <a:spLocks/>
            </p:cNvSpPr>
            <p:nvPr/>
          </p:nvSpPr>
          <p:spPr bwMode="auto">
            <a:xfrm>
              <a:off x="1268407" y="3004328"/>
              <a:ext cx="114157" cy="114353"/>
            </a:xfrm>
            <a:custGeom>
              <a:avLst/>
              <a:gdLst>
                <a:gd name="T0" fmla="*/ 97 w 97"/>
                <a:gd name="T1" fmla="*/ 88 h 97"/>
                <a:gd name="T2" fmla="*/ 88 w 97"/>
                <a:gd name="T3" fmla="*/ 97 h 97"/>
                <a:gd name="T4" fmla="*/ 9 w 97"/>
                <a:gd name="T5" fmla="*/ 97 h 97"/>
                <a:gd name="T6" fmla="*/ 0 w 97"/>
                <a:gd name="T7" fmla="*/ 88 h 97"/>
                <a:gd name="T8" fmla="*/ 0 w 97"/>
                <a:gd name="T9" fmla="*/ 9 h 97"/>
                <a:gd name="T10" fmla="*/ 9 w 97"/>
                <a:gd name="T11" fmla="*/ 0 h 97"/>
                <a:gd name="T12" fmla="*/ 88 w 97"/>
                <a:gd name="T13" fmla="*/ 0 h 97"/>
                <a:gd name="T14" fmla="*/ 97 w 97"/>
                <a:gd name="T15" fmla="*/ 9 h 97"/>
                <a:gd name="T16" fmla="*/ 97 w 97"/>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7" y="88"/>
                  </a:moveTo>
                  <a:cubicBezTo>
                    <a:pt x="97" y="93"/>
                    <a:pt x="93" y="97"/>
                    <a:pt x="88" y="97"/>
                  </a:cubicBezTo>
                  <a:cubicBezTo>
                    <a:pt x="9" y="97"/>
                    <a:pt x="9" y="97"/>
                    <a:pt x="9" y="97"/>
                  </a:cubicBezTo>
                  <a:cubicBezTo>
                    <a:pt x="4" y="97"/>
                    <a:pt x="0" y="93"/>
                    <a:pt x="0" y="88"/>
                  </a:cubicBezTo>
                  <a:cubicBezTo>
                    <a:pt x="0" y="9"/>
                    <a:pt x="0" y="9"/>
                    <a:pt x="0" y="9"/>
                  </a:cubicBezTo>
                  <a:cubicBezTo>
                    <a:pt x="0" y="4"/>
                    <a:pt x="4" y="0"/>
                    <a:pt x="9" y="0"/>
                  </a:cubicBezTo>
                  <a:cubicBezTo>
                    <a:pt x="88" y="0"/>
                    <a:pt x="88" y="0"/>
                    <a:pt x="88" y="0"/>
                  </a:cubicBezTo>
                  <a:cubicBezTo>
                    <a:pt x="93" y="0"/>
                    <a:pt x="97" y="4"/>
                    <a:pt x="97" y="9"/>
                  </a:cubicBezTo>
                  <a:lnTo>
                    <a:pt x="97"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2"/>
            <p:cNvSpPr>
              <a:spLocks/>
            </p:cNvSpPr>
            <p:nvPr/>
          </p:nvSpPr>
          <p:spPr bwMode="auto">
            <a:xfrm>
              <a:off x="1463964" y="3004328"/>
              <a:ext cx="114353" cy="114353"/>
            </a:xfrm>
            <a:custGeom>
              <a:avLst/>
              <a:gdLst>
                <a:gd name="T0" fmla="*/ 97 w 97"/>
                <a:gd name="T1" fmla="*/ 88 h 97"/>
                <a:gd name="T2" fmla="*/ 88 w 97"/>
                <a:gd name="T3" fmla="*/ 97 h 97"/>
                <a:gd name="T4" fmla="*/ 9 w 97"/>
                <a:gd name="T5" fmla="*/ 97 h 97"/>
                <a:gd name="T6" fmla="*/ 0 w 97"/>
                <a:gd name="T7" fmla="*/ 88 h 97"/>
                <a:gd name="T8" fmla="*/ 0 w 97"/>
                <a:gd name="T9" fmla="*/ 9 h 97"/>
                <a:gd name="T10" fmla="*/ 9 w 97"/>
                <a:gd name="T11" fmla="*/ 0 h 97"/>
                <a:gd name="T12" fmla="*/ 88 w 97"/>
                <a:gd name="T13" fmla="*/ 0 h 97"/>
                <a:gd name="T14" fmla="*/ 97 w 97"/>
                <a:gd name="T15" fmla="*/ 9 h 97"/>
                <a:gd name="T16" fmla="*/ 97 w 97"/>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7" y="88"/>
                  </a:moveTo>
                  <a:cubicBezTo>
                    <a:pt x="97" y="93"/>
                    <a:pt x="93" y="97"/>
                    <a:pt x="88" y="97"/>
                  </a:cubicBezTo>
                  <a:cubicBezTo>
                    <a:pt x="9" y="97"/>
                    <a:pt x="9" y="97"/>
                    <a:pt x="9" y="97"/>
                  </a:cubicBezTo>
                  <a:cubicBezTo>
                    <a:pt x="4" y="97"/>
                    <a:pt x="0" y="93"/>
                    <a:pt x="0" y="88"/>
                  </a:cubicBezTo>
                  <a:cubicBezTo>
                    <a:pt x="0" y="9"/>
                    <a:pt x="0" y="9"/>
                    <a:pt x="0" y="9"/>
                  </a:cubicBezTo>
                  <a:cubicBezTo>
                    <a:pt x="0" y="4"/>
                    <a:pt x="4" y="0"/>
                    <a:pt x="9" y="0"/>
                  </a:cubicBezTo>
                  <a:cubicBezTo>
                    <a:pt x="88" y="0"/>
                    <a:pt x="88" y="0"/>
                    <a:pt x="88" y="0"/>
                  </a:cubicBezTo>
                  <a:cubicBezTo>
                    <a:pt x="93" y="0"/>
                    <a:pt x="97" y="4"/>
                    <a:pt x="97" y="9"/>
                  </a:cubicBezTo>
                  <a:lnTo>
                    <a:pt x="97"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3"/>
            <p:cNvSpPr>
              <a:spLocks/>
            </p:cNvSpPr>
            <p:nvPr/>
          </p:nvSpPr>
          <p:spPr bwMode="auto">
            <a:xfrm>
              <a:off x="1855274" y="2804064"/>
              <a:ext cx="115333" cy="114353"/>
            </a:xfrm>
            <a:custGeom>
              <a:avLst/>
              <a:gdLst>
                <a:gd name="T0" fmla="*/ 98 w 98"/>
                <a:gd name="T1" fmla="*/ 88 h 97"/>
                <a:gd name="T2" fmla="*/ 88 w 98"/>
                <a:gd name="T3" fmla="*/ 97 h 97"/>
                <a:gd name="T4" fmla="*/ 10 w 98"/>
                <a:gd name="T5" fmla="*/ 97 h 97"/>
                <a:gd name="T6" fmla="*/ 0 w 98"/>
                <a:gd name="T7" fmla="*/ 88 h 97"/>
                <a:gd name="T8" fmla="*/ 0 w 98"/>
                <a:gd name="T9" fmla="*/ 9 h 97"/>
                <a:gd name="T10" fmla="*/ 10 w 98"/>
                <a:gd name="T11" fmla="*/ 0 h 97"/>
                <a:gd name="T12" fmla="*/ 88 w 98"/>
                <a:gd name="T13" fmla="*/ 0 h 97"/>
                <a:gd name="T14" fmla="*/ 98 w 98"/>
                <a:gd name="T15" fmla="*/ 9 h 97"/>
                <a:gd name="T16" fmla="*/ 98 w 98"/>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7">
                  <a:moveTo>
                    <a:pt x="98" y="88"/>
                  </a:moveTo>
                  <a:cubicBezTo>
                    <a:pt x="98" y="93"/>
                    <a:pt x="93" y="97"/>
                    <a:pt x="88" y="97"/>
                  </a:cubicBezTo>
                  <a:cubicBezTo>
                    <a:pt x="10" y="97"/>
                    <a:pt x="10" y="97"/>
                    <a:pt x="10" y="97"/>
                  </a:cubicBezTo>
                  <a:cubicBezTo>
                    <a:pt x="5" y="97"/>
                    <a:pt x="0" y="93"/>
                    <a:pt x="0" y="88"/>
                  </a:cubicBezTo>
                  <a:cubicBezTo>
                    <a:pt x="0" y="9"/>
                    <a:pt x="0" y="9"/>
                    <a:pt x="0" y="9"/>
                  </a:cubicBezTo>
                  <a:cubicBezTo>
                    <a:pt x="0" y="4"/>
                    <a:pt x="5" y="0"/>
                    <a:pt x="10" y="0"/>
                  </a:cubicBezTo>
                  <a:cubicBezTo>
                    <a:pt x="88" y="0"/>
                    <a:pt x="88" y="0"/>
                    <a:pt x="88" y="0"/>
                  </a:cubicBezTo>
                  <a:cubicBezTo>
                    <a:pt x="93" y="0"/>
                    <a:pt x="98" y="4"/>
                    <a:pt x="98" y="9"/>
                  </a:cubicBezTo>
                  <a:lnTo>
                    <a:pt x="98"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0" name="Freeform 14"/>
            <p:cNvSpPr>
              <a:spLocks/>
            </p:cNvSpPr>
            <p:nvPr/>
          </p:nvSpPr>
          <p:spPr bwMode="auto">
            <a:xfrm>
              <a:off x="1659521" y="2804064"/>
              <a:ext cx="114353" cy="114353"/>
            </a:xfrm>
            <a:custGeom>
              <a:avLst/>
              <a:gdLst>
                <a:gd name="T0" fmla="*/ 97 w 97"/>
                <a:gd name="T1" fmla="*/ 88 h 97"/>
                <a:gd name="T2" fmla="*/ 88 w 97"/>
                <a:gd name="T3" fmla="*/ 97 h 97"/>
                <a:gd name="T4" fmla="*/ 10 w 97"/>
                <a:gd name="T5" fmla="*/ 97 h 97"/>
                <a:gd name="T6" fmla="*/ 0 w 97"/>
                <a:gd name="T7" fmla="*/ 88 h 97"/>
                <a:gd name="T8" fmla="*/ 0 w 97"/>
                <a:gd name="T9" fmla="*/ 9 h 97"/>
                <a:gd name="T10" fmla="*/ 10 w 97"/>
                <a:gd name="T11" fmla="*/ 0 h 97"/>
                <a:gd name="T12" fmla="*/ 88 w 97"/>
                <a:gd name="T13" fmla="*/ 0 h 97"/>
                <a:gd name="T14" fmla="*/ 97 w 97"/>
                <a:gd name="T15" fmla="*/ 9 h 97"/>
                <a:gd name="T16" fmla="*/ 97 w 97"/>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7" y="88"/>
                  </a:moveTo>
                  <a:cubicBezTo>
                    <a:pt x="97" y="93"/>
                    <a:pt x="93" y="97"/>
                    <a:pt x="88" y="97"/>
                  </a:cubicBezTo>
                  <a:cubicBezTo>
                    <a:pt x="10" y="97"/>
                    <a:pt x="10" y="97"/>
                    <a:pt x="10" y="97"/>
                  </a:cubicBezTo>
                  <a:cubicBezTo>
                    <a:pt x="4" y="97"/>
                    <a:pt x="0" y="93"/>
                    <a:pt x="0" y="88"/>
                  </a:cubicBezTo>
                  <a:cubicBezTo>
                    <a:pt x="0" y="9"/>
                    <a:pt x="0" y="9"/>
                    <a:pt x="0" y="9"/>
                  </a:cubicBezTo>
                  <a:cubicBezTo>
                    <a:pt x="0" y="4"/>
                    <a:pt x="4" y="0"/>
                    <a:pt x="10" y="0"/>
                  </a:cubicBezTo>
                  <a:cubicBezTo>
                    <a:pt x="88" y="0"/>
                    <a:pt x="88" y="0"/>
                    <a:pt x="88" y="0"/>
                  </a:cubicBezTo>
                  <a:cubicBezTo>
                    <a:pt x="93" y="0"/>
                    <a:pt x="97" y="4"/>
                    <a:pt x="97" y="9"/>
                  </a:cubicBezTo>
                  <a:lnTo>
                    <a:pt x="97"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1" name="Freeform 15"/>
            <p:cNvSpPr>
              <a:spLocks/>
            </p:cNvSpPr>
            <p:nvPr/>
          </p:nvSpPr>
          <p:spPr bwMode="auto">
            <a:xfrm>
              <a:off x="1463964" y="2804064"/>
              <a:ext cx="114353" cy="114353"/>
            </a:xfrm>
            <a:custGeom>
              <a:avLst/>
              <a:gdLst>
                <a:gd name="T0" fmla="*/ 97 w 97"/>
                <a:gd name="T1" fmla="*/ 88 h 97"/>
                <a:gd name="T2" fmla="*/ 88 w 97"/>
                <a:gd name="T3" fmla="*/ 97 h 97"/>
                <a:gd name="T4" fmla="*/ 9 w 97"/>
                <a:gd name="T5" fmla="*/ 97 h 97"/>
                <a:gd name="T6" fmla="*/ 0 w 97"/>
                <a:gd name="T7" fmla="*/ 88 h 97"/>
                <a:gd name="T8" fmla="*/ 0 w 97"/>
                <a:gd name="T9" fmla="*/ 9 h 97"/>
                <a:gd name="T10" fmla="*/ 9 w 97"/>
                <a:gd name="T11" fmla="*/ 0 h 97"/>
                <a:gd name="T12" fmla="*/ 88 w 97"/>
                <a:gd name="T13" fmla="*/ 0 h 97"/>
                <a:gd name="T14" fmla="*/ 97 w 97"/>
                <a:gd name="T15" fmla="*/ 9 h 97"/>
                <a:gd name="T16" fmla="*/ 97 w 97"/>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97" y="88"/>
                  </a:moveTo>
                  <a:cubicBezTo>
                    <a:pt x="97" y="93"/>
                    <a:pt x="93" y="97"/>
                    <a:pt x="88" y="97"/>
                  </a:cubicBezTo>
                  <a:cubicBezTo>
                    <a:pt x="9" y="97"/>
                    <a:pt x="9" y="97"/>
                    <a:pt x="9" y="97"/>
                  </a:cubicBezTo>
                  <a:cubicBezTo>
                    <a:pt x="4" y="97"/>
                    <a:pt x="0" y="93"/>
                    <a:pt x="0" y="88"/>
                  </a:cubicBezTo>
                  <a:cubicBezTo>
                    <a:pt x="0" y="9"/>
                    <a:pt x="0" y="9"/>
                    <a:pt x="0" y="9"/>
                  </a:cubicBezTo>
                  <a:cubicBezTo>
                    <a:pt x="0" y="4"/>
                    <a:pt x="4" y="0"/>
                    <a:pt x="9" y="0"/>
                  </a:cubicBezTo>
                  <a:cubicBezTo>
                    <a:pt x="88" y="0"/>
                    <a:pt x="88" y="0"/>
                    <a:pt x="88" y="0"/>
                  </a:cubicBezTo>
                  <a:cubicBezTo>
                    <a:pt x="93" y="0"/>
                    <a:pt x="97" y="4"/>
                    <a:pt x="97" y="9"/>
                  </a:cubicBezTo>
                  <a:lnTo>
                    <a:pt x="97" y="88"/>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3" name="Line 16"/>
            <p:cNvSpPr>
              <a:spLocks noChangeShapeType="1"/>
            </p:cNvSpPr>
            <p:nvPr/>
          </p:nvSpPr>
          <p:spPr bwMode="auto">
            <a:xfrm>
              <a:off x="1177592" y="2720506"/>
              <a:ext cx="879123" cy="0"/>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4" name="Line 17"/>
            <p:cNvSpPr>
              <a:spLocks noChangeShapeType="1"/>
            </p:cNvSpPr>
            <p:nvPr/>
          </p:nvSpPr>
          <p:spPr bwMode="auto">
            <a:xfrm>
              <a:off x="1812710" y="2488270"/>
              <a:ext cx="0" cy="159074"/>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5" name="Line 18"/>
            <p:cNvSpPr>
              <a:spLocks noChangeShapeType="1"/>
            </p:cNvSpPr>
            <p:nvPr/>
          </p:nvSpPr>
          <p:spPr bwMode="auto">
            <a:xfrm>
              <a:off x="1420420" y="2488270"/>
              <a:ext cx="0" cy="159074"/>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6" name="Line 19"/>
            <p:cNvSpPr>
              <a:spLocks noChangeShapeType="1"/>
            </p:cNvSpPr>
            <p:nvPr/>
          </p:nvSpPr>
          <p:spPr bwMode="auto">
            <a:xfrm>
              <a:off x="1459257" y="2568493"/>
              <a:ext cx="309909" cy="0"/>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7" name="Freeform 20"/>
            <p:cNvSpPr>
              <a:spLocks/>
            </p:cNvSpPr>
            <p:nvPr/>
          </p:nvSpPr>
          <p:spPr bwMode="auto">
            <a:xfrm>
              <a:off x="1177592" y="2568493"/>
              <a:ext cx="879123" cy="830675"/>
            </a:xfrm>
            <a:custGeom>
              <a:avLst/>
              <a:gdLst>
                <a:gd name="T0" fmla="*/ 574 w 746"/>
                <a:gd name="T1" fmla="*/ 0 h 705"/>
                <a:gd name="T2" fmla="*/ 709 w 746"/>
                <a:gd name="T3" fmla="*/ 0 h 705"/>
                <a:gd name="T4" fmla="*/ 746 w 746"/>
                <a:gd name="T5" fmla="*/ 36 h 705"/>
                <a:gd name="T6" fmla="*/ 746 w 746"/>
                <a:gd name="T7" fmla="*/ 668 h 705"/>
                <a:gd name="T8" fmla="*/ 709 w 746"/>
                <a:gd name="T9" fmla="*/ 705 h 705"/>
                <a:gd name="T10" fmla="*/ 37 w 746"/>
                <a:gd name="T11" fmla="*/ 705 h 705"/>
                <a:gd name="T12" fmla="*/ 0 w 746"/>
                <a:gd name="T13" fmla="*/ 668 h 705"/>
                <a:gd name="T14" fmla="*/ 0 w 746"/>
                <a:gd name="T15" fmla="*/ 36 h 705"/>
                <a:gd name="T16" fmla="*/ 37 w 746"/>
                <a:gd name="T17" fmla="*/ 0 h 705"/>
                <a:gd name="T18" fmla="*/ 172 w 746"/>
                <a:gd name="T19" fmla="*/ 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705">
                  <a:moveTo>
                    <a:pt x="574" y="0"/>
                  </a:moveTo>
                  <a:cubicBezTo>
                    <a:pt x="709" y="0"/>
                    <a:pt x="709" y="0"/>
                    <a:pt x="709" y="0"/>
                  </a:cubicBezTo>
                  <a:cubicBezTo>
                    <a:pt x="730" y="0"/>
                    <a:pt x="746" y="16"/>
                    <a:pt x="746" y="36"/>
                  </a:cubicBezTo>
                  <a:cubicBezTo>
                    <a:pt x="746" y="668"/>
                    <a:pt x="746" y="668"/>
                    <a:pt x="746" y="668"/>
                  </a:cubicBezTo>
                  <a:cubicBezTo>
                    <a:pt x="746" y="688"/>
                    <a:pt x="730" y="705"/>
                    <a:pt x="709" y="705"/>
                  </a:cubicBezTo>
                  <a:cubicBezTo>
                    <a:pt x="37" y="705"/>
                    <a:pt x="37" y="705"/>
                    <a:pt x="37" y="705"/>
                  </a:cubicBezTo>
                  <a:cubicBezTo>
                    <a:pt x="17" y="705"/>
                    <a:pt x="0" y="688"/>
                    <a:pt x="0" y="668"/>
                  </a:cubicBezTo>
                  <a:cubicBezTo>
                    <a:pt x="0" y="36"/>
                    <a:pt x="0" y="36"/>
                    <a:pt x="0" y="36"/>
                  </a:cubicBezTo>
                  <a:cubicBezTo>
                    <a:pt x="0" y="16"/>
                    <a:pt x="17" y="0"/>
                    <a:pt x="37" y="0"/>
                  </a:cubicBezTo>
                  <a:cubicBezTo>
                    <a:pt x="172" y="0"/>
                    <a:pt x="172" y="0"/>
                    <a:pt x="172" y="0"/>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28" name="Group 24"/>
          <p:cNvGrpSpPr>
            <a:grpSpLocks noChangeAspect="1"/>
          </p:cNvGrpSpPr>
          <p:nvPr/>
        </p:nvGrpSpPr>
        <p:grpSpPr bwMode="auto">
          <a:xfrm>
            <a:off x="4043302" y="2488269"/>
            <a:ext cx="904997" cy="914400"/>
            <a:chOff x="-4466" y="-321"/>
            <a:chExt cx="4620" cy="4668"/>
          </a:xfrm>
        </p:grpSpPr>
        <p:sp>
          <p:nvSpPr>
            <p:cNvPr id="5130" name="Freeform 25"/>
            <p:cNvSpPr>
              <a:spLocks/>
            </p:cNvSpPr>
            <p:nvPr/>
          </p:nvSpPr>
          <p:spPr bwMode="auto">
            <a:xfrm>
              <a:off x="-2673" y="-27"/>
              <a:ext cx="2827" cy="2734"/>
            </a:xfrm>
            <a:custGeom>
              <a:avLst/>
              <a:gdLst>
                <a:gd name="T0" fmla="*/ 0 w 470"/>
                <a:gd name="T1" fmla="*/ 0 h 455"/>
                <a:gd name="T2" fmla="*/ 403 w 470"/>
                <a:gd name="T3" fmla="*/ 0 h 455"/>
                <a:gd name="T4" fmla="*/ 470 w 470"/>
                <a:gd name="T5" fmla="*/ 68 h 455"/>
                <a:gd name="T6" fmla="*/ 470 w 470"/>
                <a:gd name="T7" fmla="*/ 387 h 455"/>
                <a:gd name="T8" fmla="*/ 403 w 470"/>
                <a:gd name="T9" fmla="*/ 455 h 455"/>
                <a:gd name="T10" fmla="*/ 1 w 470"/>
                <a:gd name="T11" fmla="*/ 455 h 455"/>
              </a:gdLst>
              <a:ahLst/>
              <a:cxnLst>
                <a:cxn ang="0">
                  <a:pos x="T0" y="T1"/>
                </a:cxn>
                <a:cxn ang="0">
                  <a:pos x="T2" y="T3"/>
                </a:cxn>
                <a:cxn ang="0">
                  <a:pos x="T4" y="T5"/>
                </a:cxn>
                <a:cxn ang="0">
                  <a:pos x="T6" y="T7"/>
                </a:cxn>
                <a:cxn ang="0">
                  <a:pos x="T8" y="T9"/>
                </a:cxn>
                <a:cxn ang="0">
                  <a:pos x="T10" y="T11"/>
                </a:cxn>
              </a:cxnLst>
              <a:rect l="0" t="0" r="r" b="b"/>
              <a:pathLst>
                <a:path w="470" h="455">
                  <a:moveTo>
                    <a:pt x="0" y="0"/>
                  </a:moveTo>
                  <a:cubicBezTo>
                    <a:pt x="403" y="0"/>
                    <a:pt x="403" y="0"/>
                    <a:pt x="403" y="0"/>
                  </a:cubicBezTo>
                  <a:cubicBezTo>
                    <a:pt x="440" y="0"/>
                    <a:pt x="470" y="30"/>
                    <a:pt x="470" y="68"/>
                  </a:cubicBezTo>
                  <a:cubicBezTo>
                    <a:pt x="470" y="387"/>
                    <a:pt x="470" y="387"/>
                    <a:pt x="470" y="387"/>
                  </a:cubicBezTo>
                  <a:cubicBezTo>
                    <a:pt x="470" y="425"/>
                    <a:pt x="440" y="455"/>
                    <a:pt x="403" y="455"/>
                  </a:cubicBezTo>
                  <a:cubicBezTo>
                    <a:pt x="1" y="455"/>
                    <a:pt x="1" y="455"/>
                    <a:pt x="1" y="455"/>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1" name="Oval 26"/>
            <p:cNvSpPr>
              <a:spLocks noChangeArrowheads="1"/>
            </p:cNvSpPr>
            <p:nvPr/>
          </p:nvSpPr>
          <p:spPr bwMode="auto">
            <a:xfrm>
              <a:off x="-4195" y="-321"/>
              <a:ext cx="1022" cy="1021"/>
            </a:xfrm>
            <a:prstGeom prst="ellipse">
              <a:avLst/>
            </a:pr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2" name="Freeform 27"/>
            <p:cNvSpPr>
              <a:spLocks noEditPoints="1"/>
            </p:cNvSpPr>
            <p:nvPr/>
          </p:nvSpPr>
          <p:spPr bwMode="auto">
            <a:xfrm>
              <a:off x="-4466" y="1277"/>
              <a:ext cx="1564" cy="3070"/>
            </a:xfrm>
            <a:custGeom>
              <a:avLst/>
              <a:gdLst>
                <a:gd name="T0" fmla="*/ 197 w 260"/>
                <a:gd name="T1" fmla="*/ 299 h 511"/>
                <a:gd name="T2" fmla="*/ 197 w 260"/>
                <a:gd name="T3" fmla="*/ 511 h 511"/>
                <a:gd name="T4" fmla="*/ 58 w 260"/>
                <a:gd name="T5" fmla="*/ 299 h 511"/>
                <a:gd name="T6" fmla="*/ 58 w 260"/>
                <a:gd name="T7" fmla="*/ 511 h 511"/>
                <a:gd name="T8" fmla="*/ 56 w 260"/>
                <a:gd name="T9" fmla="*/ 299 h 511"/>
                <a:gd name="T10" fmla="*/ 52 w 260"/>
                <a:gd name="T11" fmla="*/ 299 h 511"/>
                <a:gd name="T12" fmla="*/ 0 w 260"/>
                <a:gd name="T13" fmla="*/ 247 h 511"/>
                <a:gd name="T14" fmla="*/ 0 w 260"/>
                <a:gd name="T15" fmla="*/ 51 h 511"/>
                <a:gd name="T16" fmla="*/ 52 w 260"/>
                <a:gd name="T17" fmla="*/ 0 h 511"/>
                <a:gd name="T18" fmla="*/ 208 w 260"/>
                <a:gd name="T19" fmla="*/ 0 h 511"/>
                <a:gd name="T20" fmla="*/ 260 w 260"/>
                <a:gd name="T21" fmla="*/ 51 h 511"/>
                <a:gd name="T22" fmla="*/ 260 w 260"/>
                <a:gd name="T23" fmla="*/ 247 h 511"/>
                <a:gd name="T24" fmla="*/ 208 w 260"/>
                <a:gd name="T25" fmla="*/ 299 h 511"/>
                <a:gd name="T26" fmla="*/ 197 w 260"/>
                <a:gd name="T27" fmla="*/ 299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511">
                  <a:moveTo>
                    <a:pt x="197" y="299"/>
                  </a:moveTo>
                  <a:cubicBezTo>
                    <a:pt x="197" y="511"/>
                    <a:pt x="197" y="511"/>
                    <a:pt x="197" y="511"/>
                  </a:cubicBezTo>
                  <a:moveTo>
                    <a:pt x="58" y="299"/>
                  </a:moveTo>
                  <a:cubicBezTo>
                    <a:pt x="58" y="511"/>
                    <a:pt x="58" y="511"/>
                    <a:pt x="58" y="511"/>
                  </a:cubicBezTo>
                  <a:moveTo>
                    <a:pt x="56" y="299"/>
                  </a:moveTo>
                  <a:cubicBezTo>
                    <a:pt x="52" y="299"/>
                    <a:pt x="52" y="299"/>
                    <a:pt x="52" y="299"/>
                  </a:cubicBezTo>
                  <a:cubicBezTo>
                    <a:pt x="23" y="299"/>
                    <a:pt x="0" y="275"/>
                    <a:pt x="0" y="247"/>
                  </a:cubicBezTo>
                  <a:cubicBezTo>
                    <a:pt x="0" y="51"/>
                    <a:pt x="0" y="51"/>
                    <a:pt x="0" y="51"/>
                  </a:cubicBezTo>
                  <a:cubicBezTo>
                    <a:pt x="0" y="23"/>
                    <a:pt x="23" y="0"/>
                    <a:pt x="52" y="0"/>
                  </a:cubicBezTo>
                  <a:cubicBezTo>
                    <a:pt x="208" y="0"/>
                    <a:pt x="208" y="0"/>
                    <a:pt x="208" y="0"/>
                  </a:cubicBezTo>
                  <a:cubicBezTo>
                    <a:pt x="237" y="0"/>
                    <a:pt x="260" y="23"/>
                    <a:pt x="260" y="51"/>
                  </a:cubicBezTo>
                  <a:cubicBezTo>
                    <a:pt x="260" y="247"/>
                    <a:pt x="260" y="247"/>
                    <a:pt x="260" y="247"/>
                  </a:cubicBezTo>
                  <a:cubicBezTo>
                    <a:pt x="260" y="275"/>
                    <a:pt x="237" y="299"/>
                    <a:pt x="208" y="299"/>
                  </a:cubicBezTo>
                  <a:cubicBezTo>
                    <a:pt x="197" y="299"/>
                    <a:pt x="197" y="299"/>
                    <a:pt x="197" y="299"/>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3" name="Freeform 28"/>
            <p:cNvSpPr>
              <a:spLocks noEditPoints="1"/>
            </p:cNvSpPr>
            <p:nvPr/>
          </p:nvSpPr>
          <p:spPr bwMode="auto">
            <a:xfrm>
              <a:off x="-2114" y="574"/>
              <a:ext cx="1528" cy="1514"/>
            </a:xfrm>
            <a:custGeom>
              <a:avLst/>
              <a:gdLst>
                <a:gd name="T0" fmla="*/ 254 w 254"/>
                <a:gd name="T1" fmla="*/ 110 h 252"/>
                <a:gd name="T2" fmla="*/ 144 w 254"/>
                <a:gd name="T3" fmla="*/ 110 h 252"/>
                <a:gd name="T4" fmla="*/ 144 w 254"/>
                <a:gd name="T5" fmla="*/ 0 h 252"/>
                <a:gd name="T6" fmla="*/ 254 w 254"/>
                <a:gd name="T7" fmla="*/ 110 h 252"/>
                <a:gd name="T8" fmla="*/ 224 w 254"/>
                <a:gd name="T9" fmla="*/ 140 h 252"/>
                <a:gd name="T10" fmla="*/ 112 w 254"/>
                <a:gd name="T11" fmla="*/ 140 h 252"/>
                <a:gd name="T12" fmla="*/ 112 w 254"/>
                <a:gd name="T13" fmla="*/ 28 h 252"/>
                <a:gd name="T14" fmla="*/ 224 w 254"/>
                <a:gd name="T15" fmla="*/ 140 h 252"/>
                <a:gd name="T16" fmla="*/ 112 w 254"/>
                <a:gd name="T17" fmla="*/ 252 h 252"/>
                <a:gd name="T18" fmla="*/ 0 w 254"/>
                <a:gd name="T19" fmla="*/ 140 h 252"/>
                <a:gd name="T20" fmla="*/ 112 w 254"/>
                <a:gd name="T21" fmla="*/ 2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52">
                  <a:moveTo>
                    <a:pt x="254" y="110"/>
                  </a:moveTo>
                  <a:cubicBezTo>
                    <a:pt x="144" y="110"/>
                    <a:pt x="144" y="110"/>
                    <a:pt x="144" y="110"/>
                  </a:cubicBezTo>
                  <a:cubicBezTo>
                    <a:pt x="144" y="0"/>
                    <a:pt x="144" y="0"/>
                    <a:pt x="144" y="0"/>
                  </a:cubicBezTo>
                  <a:cubicBezTo>
                    <a:pt x="205" y="0"/>
                    <a:pt x="254" y="50"/>
                    <a:pt x="254" y="110"/>
                  </a:cubicBezTo>
                  <a:moveTo>
                    <a:pt x="224" y="140"/>
                  </a:moveTo>
                  <a:cubicBezTo>
                    <a:pt x="112" y="140"/>
                    <a:pt x="112" y="140"/>
                    <a:pt x="112" y="140"/>
                  </a:cubicBezTo>
                  <a:cubicBezTo>
                    <a:pt x="112" y="28"/>
                    <a:pt x="112" y="28"/>
                    <a:pt x="112" y="28"/>
                  </a:cubicBezTo>
                  <a:moveTo>
                    <a:pt x="224" y="140"/>
                  </a:moveTo>
                  <a:cubicBezTo>
                    <a:pt x="224" y="202"/>
                    <a:pt x="174" y="252"/>
                    <a:pt x="112" y="252"/>
                  </a:cubicBezTo>
                  <a:cubicBezTo>
                    <a:pt x="50" y="252"/>
                    <a:pt x="0" y="202"/>
                    <a:pt x="0" y="140"/>
                  </a:cubicBezTo>
                  <a:cubicBezTo>
                    <a:pt x="0" y="78"/>
                    <a:pt x="50" y="28"/>
                    <a:pt x="112" y="28"/>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57" name="TextBox 56"/>
          <p:cNvSpPr txBox="1"/>
          <p:nvPr/>
        </p:nvSpPr>
        <p:spPr>
          <a:xfrm>
            <a:off x="705124" y="3661064"/>
            <a:ext cx="2286000" cy="390556"/>
          </a:xfrm>
          <a:prstGeom prst="rect">
            <a:avLst/>
          </a:prstGeom>
          <a:noFill/>
        </p:spPr>
        <p:txBody>
          <a:bodyPr wrap="square" lIns="0" tIns="0" rIns="0" bIns="0" rtlCol="0">
            <a:spAutoFit/>
          </a:bodyPr>
          <a:lstStyle/>
          <a:p>
            <a:pPr>
              <a:lnSpc>
                <a:spcPct val="110000"/>
              </a:lnSpc>
            </a:pPr>
            <a:r>
              <a:rPr lang="en-US" sz="1200" dirty="0">
                <a:latin typeface="+mj-lt"/>
              </a:rPr>
              <a:t>Monthly benefits are based </a:t>
            </a:r>
            <a:r>
              <a:rPr lang="en-US" sz="1200" dirty="0" smtClean="0">
                <a:latin typeface="+mj-lt"/>
              </a:rPr>
              <a:t/>
            </a:r>
            <a:br>
              <a:rPr lang="en-US" sz="1200" dirty="0" smtClean="0">
                <a:latin typeface="+mj-lt"/>
              </a:rPr>
            </a:br>
            <a:r>
              <a:rPr lang="en-US" sz="1200" dirty="0" smtClean="0">
                <a:latin typeface="+mj-lt"/>
              </a:rPr>
              <a:t>on </a:t>
            </a:r>
            <a:r>
              <a:rPr lang="en-US" sz="1200" dirty="0">
                <a:latin typeface="+mj-lt"/>
              </a:rPr>
              <a:t>your lifetime </a:t>
            </a:r>
            <a:r>
              <a:rPr lang="en-US" sz="1200" dirty="0" smtClean="0">
                <a:latin typeface="+mj-lt"/>
              </a:rPr>
              <a:t>earnings.</a:t>
            </a:r>
            <a:endParaRPr lang="en-US" sz="1200" dirty="0">
              <a:latin typeface="+mj-lt"/>
            </a:endParaRPr>
          </a:p>
        </p:txBody>
      </p:sp>
      <p:sp>
        <p:nvSpPr>
          <p:cNvPr id="66" name="TextBox 65"/>
          <p:cNvSpPr txBox="1"/>
          <p:nvPr/>
        </p:nvSpPr>
        <p:spPr>
          <a:xfrm>
            <a:off x="3429000" y="3661064"/>
            <a:ext cx="2286000" cy="744819"/>
          </a:xfrm>
          <a:prstGeom prst="rect">
            <a:avLst/>
          </a:prstGeom>
          <a:noFill/>
        </p:spPr>
        <p:txBody>
          <a:bodyPr wrap="square" lIns="0" tIns="0" rIns="0" bIns="0" rtlCol="0">
            <a:spAutoFit/>
          </a:bodyPr>
          <a:lstStyle/>
          <a:p>
            <a:pPr>
              <a:lnSpc>
                <a:spcPct val="110000"/>
              </a:lnSpc>
            </a:pPr>
            <a:r>
              <a:rPr lang="en-US" sz="1200" dirty="0">
                <a:latin typeface="+mj-lt"/>
              </a:rPr>
              <a:t>To qualify, you must </a:t>
            </a:r>
            <a:br>
              <a:rPr lang="en-US" sz="1200" dirty="0">
                <a:latin typeface="+mj-lt"/>
              </a:rPr>
            </a:br>
            <a:r>
              <a:rPr lang="en-US" sz="1200" dirty="0">
                <a:latin typeface="+mj-lt"/>
              </a:rPr>
              <a:t>accumulate a minimum of </a:t>
            </a:r>
            <a:r>
              <a:rPr lang="en-US" sz="1600" b="1" dirty="0" smtClean="0">
                <a:solidFill>
                  <a:schemeClr val="accent2"/>
                </a:solidFill>
              </a:rPr>
              <a:t>40</a:t>
            </a:r>
            <a:r>
              <a:rPr lang="en-US" sz="1200" dirty="0" smtClean="0">
                <a:latin typeface="+mj-lt"/>
              </a:rPr>
              <a:t> </a:t>
            </a:r>
            <a:r>
              <a:rPr lang="en-US" sz="1200" dirty="0">
                <a:latin typeface="+mj-lt"/>
              </a:rPr>
              <a:t>credits, or </a:t>
            </a:r>
            <a:r>
              <a:rPr lang="en-US" sz="1600" b="1" dirty="0">
                <a:solidFill>
                  <a:schemeClr val="accent2"/>
                </a:solidFill>
              </a:rPr>
              <a:t>10</a:t>
            </a:r>
            <a:r>
              <a:rPr lang="en-US" sz="1200" dirty="0">
                <a:latin typeface="+mj-lt"/>
              </a:rPr>
              <a:t> years of </a:t>
            </a:r>
            <a:r>
              <a:rPr lang="en-US" sz="1200" dirty="0" smtClean="0">
                <a:latin typeface="+mj-lt"/>
              </a:rPr>
              <a:t>work.</a:t>
            </a:r>
            <a:endParaRPr lang="en-US" sz="1200" dirty="0">
              <a:latin typeface="+mj-lt"/>
            </a:endParaRPr>
          </a:p>
        </p:txBody>
      </p:sp>
      <p:sp>
        <p:nvSpPr>
          <p:cNvPr id="76" name="TextBox 75"/>
          <p:cNvSpPr txBox="1"/>
          <p:nvPr/>
        </p:nvSpPr>
        <p:spPr>
          <a:xfrm>
            <a:off x="6152876" y="3661064"/>
            <a:ext cx="2286000" cy="677108"/>
          </a:xfrm>
          <a:prstGeom prst="rect">
            <a:avLst/>
          </a:prstGeom>
          <a:noFill/>
        </p:spPr>
        <p:txBody>
          <a:bodyPr wrap="square" lIns="0" tIns="0" rIns="0" bIns="0" rtlCol="0">
            <a:spAutoFit/>
          </a:bodyPr>
          <a:lstStyle/>
          <a:p>
            <a:pPr>
              <a:lnSpc>
                <a:spcPct val="110000"/>
              </a:lnSpc>
            </a:pPr>
            <a:r>
              <a:rPr lang="en-US" sz="1200" dirty="0">
                <a:latin typeface="+mj-lt"/>
              </a:rPr>
              <a:t>Limits on maximum amount of earnings used to calculate benefit (</a:t>
            </a:r>
            <a:r>
              <a:rPr lang="en-US" sz="1600" b="1" dirty="0">
                <a:solidFill>
                  <a:schemeClr val="accent2"/>
                </a:solidFill>
              </a:rPr>
              <a:t>$128,400 </a:t>
            </a:r>
            <a:r>
              <a:rPr lang="en-US" sz="1200" dirty="0">
                <a:latin typeface="+mj-lt"/>
              </a:rPr>
              <a:t>for 2018</a:t>
            </a:r>
            <a:r>
              <a:rPr lang="en-US" sz="1200" dirty="0" smtClean="0">
                <a:latin typeface="+mj-lt"/>
              </a:rPr>
              <a:t>).</a:t>
            </a:r>
            <a:endParaRPr lang="en-US" sz="1200" dirty="0">
              <a:latin typeface="+mj-lt"/>
            </a:endParaRPr>
          </a:p>
        </p:txBody>
      </p:sp>
      <p:grpSp>
        <p:nvGrpSpPr>
          <p:cNvPr id="5134" name="Group 32"/>
          <p:cNvGrpSpPr>
            <a:grpSpLocks noChangeAspect="1"/>
          </p:cNvGrpSpPr>
          <p:nvPr/>
        </p:nvGrpSpPr>
        <p:grpSpPr bwMode="auto">
          <a:xfrm>
            <a:off x="6750072" y="2488269"/>
            <a:ext cx="939209" cy="914400"/>
            <a:chOff x="-6263" y="-116"/>
            <a:chExt cx="4770" cy="4644"/>
          </a:xfrm>
        </p:grpSpPr>
        <p:sp>
          <p:nvSpPr>
            <p:cNvPr id="5136" name="Freeform 33"/>
            <p:cNvSpPr>
              <a:spLocks/>
            </p:cNvSpPr>
            <p:nvPr/>
          </p:nvSpPr>
          <p:spPr bwMode="auto">
            <a:xfrm>
              <a:off x="-6263" y="-116"/>
              <a:ext cx="4770" cy="4644"/>
            </a:xfrm>
            <a:custGeom>
              <a:avLst/>
              <a:gdLst>
                <a:gd name="T0" fmla="*/ 0 w 4770"/>
                <a:gd name="T1" fmla="*/ 0 h 4644"/>
                <a:gd name="T2" fmla="*/ 0 w 4770"/>
                <a:gd name="T3" fmla="*/ 4644 h 4644"/>
                <a:gd name="T4" fmla="*/ 4770 w 4770"/>
                <a:gd name="T5" fmla="*/ 4644 h 4644"/>
                <a:gd name="T6" fmla="*/ 4770 w 4770"/>
                <a:gd name="T7" fmla="*/ 0 h 4644"/>
                <a:gd name="T8" fmla="*/ 0 w 4770"/>
                <a:gd name="T9" fmla="*/ 0 h 4644"/>
                <a:gd name="T10" fmla="*/ 0 w 4770"/>
                <a:gd name="T11" fmla="*/ 0 h 4644"/>
              </a:gdLst>
              <a:ahLst/>
              <a:cxnLst>
                <a:cxn ang="0">
                  <a:pos x="T0" y="T1"/>
                </a:cxn>
                <a:cxn ang="0">
                  <a:pos x="T2" y="T3"/>
                </a:cxn>
                <a:cxn ang="0">
                  <a:pos x="T4" y="T5"/>
                </a:cxn>
                <a:cxn ang="0">
                  <a:pos x="T6" y="T7"/>
                </a:cxn>
                <a:cxn ang="0">
                  <a:pos x="T8" y="T9"/>
                </a:cxn>
                <a:cxn ang="0">
                  <a:pos x="T10" y="T11"/>
                </a:cxn>
              </a:cxnLst>
              <a:rect l="0" t="0" r="r" b="b"/>
              <a:pathLst>
                <a:path w="4770" h="4644">
                  <a:moveTo>
                    <a:pt x="0" y="0"/>
                  </a:moveTo>
                  <a:lnTo>
                    <a:pt x="0" y="4644"/>
                  </a:lnTo>
                  <a:lnTo>
                    <a:pt x="4770" y="4644"/>
                  </a:lnTo>
                  <a:lnTo>
                    <a:pt x="4770" y="0"/>
                  </a:lnTo>
                  <a:lnTo>
                    <a:pt x="0" y="0"/>
                  </a:lnTo>
                  <a:lnTo>
                    <a:pt x="0" y="0"/>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7" name="Freeform 34"/>
            <p:cNvSpPr>
              <a:spLocks/>
            </p:cNvSpPr>
            <p:nvPr/>
          </p:nvSpPr>
          <p:spPr bwMode="auto">
            <a:xfrm>
              <a:off x="-5891" y="3674"/>
              <a:ext cx="4032" cy="487"/>
            </a:xfrm>
            <a:custGeom>
              <a:avLst/>
              <a:gdLst>
                <a:gd name="T0" fmla="*/ 672 w 672"/>
                <a:gd name="T1" fmla="*/ 81 h 81"/>
                <a:gd name="T2" fmla="*/ 0 w 672"/>
                <a:gd name="T3" fmla="*/ 81 h 81"/>
                <a:gd name="T4" fmla="*/ 0 w 672"/>
                <a:gd name="T5" fmla="*/ 0 h 81"/>
                <a:gd name="T6" fmla="*/ 314 w 672"/>
                <a:gd name="T7" fmla="*/ 0 h 81"/>
                <a:gd name="T8" fmla="*/ 364 w 672"/>
                <a:gd name="T9" fmla="*/ 32 h 81"/>
                <a:gd name="T10" fmla="*/ 413 w 672"/>
                <a:gd name="T11" fmla="*/ 0 h 81"/>
                <a:gd name="T12" fmla="*/ 424 w 672"/>
                <a:gd name="T13" fmla="*/ 0 h 81"/>
                <a:gd name="T14" fmla="*/ 474 w 672"/>
                <a:gd name="T15" fmla="*/ 32 h 81"/>
                <a:gd name="T16" fmla="*/ 524 w 672"/>
                <a:gd name="T17" fmla="*/ 0 h 81"/>
                <a:gd name="T18" fmla="*/ 535 w 672"/>
                <a:gd name="T19" fmla="*/ 0 h 81"/>
                <a:gd name="T20" fmla="*/ 585 w 672"/>
                <a:gd name="T21" fmla="*/ 32 h 81"/>
                <a:gd name="T22" fmla="*/ 635 w 672"/>
                <a:gd name="T23" fmla="*/ 0 h 81"/>
                <a:gd name="T24" fmla="*/ 672 w 672"/>
                <a:gd name="T25" fmla="*/ 0 h 81"/>
                <a:gd name="T26" fmla="*/ 672 w 672"/>
                <a:gd name="T2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81">
                  <a:moveTo>
                    <a:pt x="672" y="81"/>
                  </a:moveTo>
                  <a:cubicBezTo>
                    <a:pt x="0" y="81"/>
                    <a:pt x="0" y="81"/>
                    <a:pt x="0" y="81"/>
                  </a:cubicBezTo>
                  <a:cubicBezTo>
                    <a:pt x="0" y="0"/>
                    <a:pt x="0" y="0"/>
                    <a:pt x="0" y="0"/>
                  </a:cubicBezTo>
                  <a:cubicBezTo>
                    <a:pt x="314" y="0"/>
                    <a:pt x="314" y="0"/>
                    <a:pt x="314" y="0"/>
                  </a:cubicBezTo>
                  <a:cubicBezTo>
                    <a:pt x="323" y="19"/>
                    <a:pt x="341" y="32"/>
                    <a:pt x="364" y="32"/>
                  </a:cubicBezTo>
                  <a:cubicBezTo>
                    <a:pt x="386" y="32"/>
                    <a:pt x="404" y="19"/>
                    <a:pt x="413" y="0"/>
                  </a:cubicBezTo>
                  <a:cubicBezTo>
                    <a:pt x="424" y="0"/>
                    <a:pt x="424" y="0"/>
                    <a:pt x="424" y="0"/>
                  </a:cubicBezTo>
                  <a:cubicBezTo>
                    <a:pt x="433" y="19"/>
                    <a:pt x="452" y="32"/>
                    <a:pt x="474" y="32"/>
                  </a:cubicBezTo>
                  <a:cubicBezTo>
                    <a:pt x="496" y="32"/>
                    <a:pt x="515" y="19"/>
                    <a:pt x="524" y="0"/>
                  </a:cubicBezTo>
                  <a:cubicBezTo>
                    <a:pt x="535" y="0"/>
                    <a:pt x="535" y="0"/>
                    <a:pt x="535" y="0"/>
                  </a:cubicBezTo>
                  <a:cubicBezTo>
                    <a:pt x="544" y="19"/>
                    <a:pt x="563" y="32"/>
                    <a:pt x="585" y="32"/>
                  </a:cubicBezTo>
                  <a:cubicBezTo>
                    <a:pt x="607" y="32"/>
                    <a:pt x="626" y="19"/>
                    <a:pt x="635" y="0"/>
                  </a:cubicBezTo>
                  <a:cubicBezTo>
                    <a:pt x="672" y="0"/>
                    <a:pt x="672" y="0"/>
                    <a:pt x="672" y="0"/>
                  </a:cubicBezTo>
                  <a:lnTo>
                    <a:pt x="672" y="81"/>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8" name="Freeform 35"/>
            <p:cNvSpPr>
              <a:spLocks/>
            </p:cNvSpPr>
            <p:nvPr/>
          </p:nvSpPr>
          <p:spPr bwMode="auto">
            <a:xfrm>
              <a:off x="-5891" y="2820"/>
              <a:ext cx="4032" cy="607"/>
            </a:xfrm>
            <a:custGeom>
              <a:avLst/>
              <a:gdLst>
                <a:gd name="T0" fmla="*/ 672 w 672"/>
                <a:gd name="T1" fmla="*/ 101 h 101"/>
                <a:gd name="T2" fmla="*/ 638 w 672"/>
                <a:gd name="T3" fmla="*/ 101 h 101"/>
                <a:gd name="T4" fmla="*/ 585 w 672"/>
                <a:gd name="T5" fmla="*/ 63 h 101"/>
                <a:gd name="T6" fmla="*/ 533 w 672"/>
                <a:gd name="T7" fmla="*/ 101 h 101"/>
                <a:gd name="T8" fmla="*/ 527 w 672"/>
                <a:gd name="T9" fmla="*/ 101 h 101"/>
                <a:gd name="T10" fmla="*/ 474 w 672"/>
                <a:gd name="T11" fmla="*/ 63 h 101"/>
                <a:gd name="T12" fmla="*/ 422 w 672"/>
                <a:gd name="T13" fmla="*/ 101 h 101"/>
                <a:gd name="T14" fmla="*/ 416 w 672"/>
                <a:gd name="T15" fmla="*/ 101 h 101"/>
                <a:gd name="T16" fmla="*/ 364 w 672"/>
                <a:gd name="T17" fmla="*/ 63 h 101"/>
                <a:gd name="T18" fmla="*/ 311 w 672"/>
                <a:gd name="T19" fmla="*/ 101 h 101"/>
                <a:gd name="T20" fmla="*/ 0 w 672"/>
                <a:gd name="T21" fmla="*/ 101 h 101"/>
                <a:gd name="T22" fmla="*/ 0 w 672"/>
                <a:gd name="T23" fmla="*/ 0 h 101"/>
                <a:gd name="T24" fmla="*/ 65 w 672"/>
                <a:gd name="T25" fmla="*/ 0 h 101"/>
                <a:gd name="T26" fmla="*/ 107 w 672"/>
                <a:gd name="T27" fmla="*/ 19 h 101"/>
                <a:gd name="T28" fmla="*/ 149 w 672"/>
                <a:gd name="T29" fmla="*/ 0 h 101"/>
                <a:gd name="T30" fmla="*/ 432 w 672"/>
                <a:gd name="T31" fmla="*/ 0 h 101"/>
                <a:gd name="T32" fmla="*/ 474 w 672"/>
                <a:gd name="T33" fmla="*/ 19 h 101"/>
                <a:gd name="T34" fmla="*/ 516 w 672"/>
                <a:gd name="T35" fmla="*/ 0 h 101"/>
                <a:gd name="T36" fmla="*/ 543 w 672"/>
                <a:gd name="T37" fmla="*/ 0 h 101"/>
                <a:gd name="T38" fmla="*/ 585 w 672"/>
                <a:gd name="T39" fmla="*/ 19 h 101"/>
                <a:gd name="T40" fmla="*/ 627 w 672"/>
                <a:gd name="T41" fmla="*/ 0 h 101"/>
                <a:gd name="T42" fmla="*/ 672 w 672"/>
                <a:gd name="T43" fmla="*/ 0 h 101"/>
                <a:gd name="T44" fmla="*/ 672 w 672"/>
                <a:gd name="T4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2" h="101">
                  <a:moveTo>
                    <a:pt x="672" y="101"/>
                  </a:moveTo>
                  <a:cubicBezTo>
                    <a:pt x="638" y="101"/>
                    <a:pt x="638" y="101"/>
                    <a:pt x="638" y="101"/>
                  </a:cubicBezTo>
                  <a:cubicBezTo>
                    <a:pt x="631" y="79"/>
                    <a:pt x="610" y="63"/>
                    <a:pt x="585" y="63"/>
                  </a:cubicBezTo>
                  <a:cubicBezTo>
                    <a:pt x="561" y="63"/>
                    <a:pt x="540" y="79"/>
                    <a:pt x="533" y="101"/>
                  </a:cubicBezTo>
                  <a:cubicBezTo>
                    <a:pt x="527" y="101"/>
                    <a:pt x="527" y="101"/>
                    <a:pt x="527" y="101"/>
                  </a:cubicBezTo>
                  <a:cubicBezTo>
                    <a:pt x="520" y="79"/>
                    <a:pt x="499" y="63"/>
                    <a:pt x="474" y="63"/>
                  </a:cubicBezTo>
                  <a:cubicBezTo>
                    <a:pt x="450" y="63"/>
                    <a:pt x="429" y="79"/>
                    <a:pt x="422" y="101"/>
                  </a:cubicBezTo>
                  <a:cubicBezTo>
                    <a:pt x="416" y="101"/>
                    <a:pt x="416" y="101"/>
                    <a:pt x="416" y="101"/>
                  </a:cubicBezTo>
                  <a:cubicBezTo>
                    <a:pt x="409" y="79"/>
                    <a:pt x="388" y="63"/>
                    <a:pt x="364" y="63"/>
                  </a:cubicBezTo>
                  <a:cubicBezTo>
                    <a:pt x="339" y="63"/>
                    <a:pt x="318" y="79"/>
                    <a:pt x="311" y="101"/>
                  </a:cubicBezTo>
                  <a:cubicBezTo>
                    <a:pt x="0" y="101"/>
                    <a:pt x="0" y="101"/>
                    <a:pt x="0" y="101"/>
                  </a:cubicBezTo>
                  <a:cubicBezTo>
                    <a:pt x="0" y="0"/>
                    <a:pt x="0" y="0"/>
                    <a:pt x="0" y="0"/>
                  </a:cubicBezTo>
                  <a:cubicBezTo>
                    <a:pt x="65" y="0"/>
                    <a:pt x="65" y="0"/>
                    <a:pt x="65" y="0"/>
                  </a:cubicBezTo>
                  <a:cubicBezTo>
                    <a:pt x="76" y="12"/>
                    <a:pt x="91" y="19"/>
                    <a:pt x="107" y="19"/>
                  </a:cubicBezTo>
                  <a:cubicBezTo>
                    <a:pt x="124" y="19"/>
                    <a:pt x="139" y="12"/>
                    <a:pt x="149" y="0"/>
                  </a:cubicBezTo>
                  <a:cubicBezTo>
                    <a:pt x="432" y="0"/>
                    <a:pt x="432" y="0"/>
                    <a:pt x="432" y="0"/>
                  </a:cubicBezTo>
                  <a:cubicBezTo>
                    <a:pt x="443" y="12"/>
                    <a:pt x="458" y="19"/>
                    <a:pt x="474" y="19"/>
                  </a:cubicBezTo>
                  <a:cubicBezTo>
                    <a:pt x="491" y="19"/>
                    <a:pt x="506" y="12"/>
                    <a:pt x="516" y="0"/>
                  </a:cubicBezTo>
                  <a:cubicBezTo>
                    <a:pt x="543" y="0"/>
                    <a:pt x="543" y="0"/>
                    <a:pt x="543" y="0"/>
                  </a:cubicBezTo>
                  <a:cubicBezTo>
                    <a:pt x="554" y="12"/>
                    <a:pt x="568" y="19"/>
                    <a:pt x="585" y="19"/>
                  </a:cubicBezTo>
                  <a:cubicBezTo>
                    <a:pt x="602" y="19"/>
                    <a:pt x="617" y="12"/>
                    <a:pt x="627" y="0"/>
                  </a:cubicBezTo>
                  <a:cubicBezTo>
                    <a:pt x="672" y="0"/>
                    <a:pt x="672" y="0"/>
                    <a:pt x="672" y="0"/>
                  </a:cubicBezTo>
                  <a:lnTo>
                    <a:pt x="672" y="101"/>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9" name="Freeform 36"/>
            <p:cNvSpPr>
              <a:spLocks/>
            </p:cNvSpPr>
            <p:nvPr/>
          </p:nvSpPr>
          <p:spPr bwMode="auto">
            <a:xfrm>
              <a:off x="-5891" y="1839"/>
              <a:ext cx="4032" cy="734"/>
            </a:xfrm>
            <a:custGeom>
              <a:avLst/>
              <a:gdLst>
                <a:gd name="T0" fmla="*/ 672 w 672"/>
                <a:gd name="T1" fmla="*/ 122 h 122"/>
                <a:gd name="T2" fmla="*/ 640 w 672"/>
                <a:gd name="T3" fmla="*/ 122 h 122"/>
                <a:gd name="T4" fmla="*/ 585 w 672"/>
                <a:gd name="T5" fmla="*/ 71 h 122"/>
                <a:gd name="T6" fmla="*/ 530 w 672"/>
                <a:gd name="T7" fmla="*/ 122 h 122"/>
                <a:gd name="T8" fmla="*/ 529 w 672"/>
                <a:gd name="T9" fmla="*/ 122 h 122"/>
                <a:gd name="T10" fmla="*/ 474 w 672"/>
                <a:gd name="T11" fmla="*/ 71 h 122"/>
                <a:gd name="T12" fmla="*/ 419 w 672"/>
                <a:gd name="T13" fmla="*/ 122 h 122"/>
                <a:gd name="T14" fmla="*/ 162 w 672"/>
                <a:gd name="T15" fmla="*/ 122 h 122"/>
                <a:gd name="T16" fmla="*/ 107 w 672"/>
                <a:gd name="T17" fmla="*/ 71 h 122"/>
                <a:gd name="T18" fmla="*/ 52 w 672"/>
                <a:gd name="T19" fmla="*/ 122 h 122"/>
                <a:gd name="T20" fmla="*/ 0 w 672"/>
                <a:gd name="T21" fmla="*/ 122 h 122"/>
                <a:gd name="T22" fmla="*/ 0 w 672"/>
                <a:gd name="T23" fmla="*/ 0 h 122"/>
                <a:gd name="T24" fmla="*/ 311 w 672"/>
                <a:gd name="T25" fmla="*/ 0 h 122"/>
                <a:gd name="T26" fmla="*/ 364 w 672"/>
                <a:gd name="T27" fmla="*/ 38 h 122"/>
                <a:gd name="T28" fmla="*/ 416 w 672"/>
                <a:gd name="T29" fmla="*/ 0 h 122"/>
                <a:gd name="T30" fmla="*/ 422 w 672"/>
                <a:gd name="T31" fmla="*/ 0 h 122"/>
                <a:gd name="T32" fmla="*/ 474 w 672"/>
                <a:gd name="T33" fmla="*/ 38 h 122"/>
                <a:gd name="T34" fmla="*/ 527 w 672"/>
                <a:gd name="T35" fmla="*/ 0 h 122"/>
                <a:gd name="T36" fmla="*/ 533 w 672"/>
                <a:gd name="T37" fmla="*/ 0 h 122"/>
                <a:gd name="T38" fmla="*/ 585 w 672"/>
                <a:gd name="T39" fmla="*/ 38 h 122"/>
                <a:gd name="T40" fmla="*/ 638 w 672"/>
                <a:gd name="T41" fmla="*/ 0 h 122"/>
                <a:gd name="T42" fmla="*/ 672 w 672"/>
                <a:gd name="T43" fmla="*/ 0 h 122"/>
                <a:gd name="T44" fmla="*/ 672 w 672"/>
                <a:gd name="T4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2" h="122">
                  <a:moveTo>
                    <a:pt x="672" y="122"/>
                  </a:moveTo>
                  <a:cubicBezTo>
                    <a:pt x="640" y="122"/>
                    <a:pt x="640" y="122"/>
                    <a:pt x="640" y="122"/>
                  </a:cubicBezTo>
                  <a:cubicBezTo>
                    <a:pt x="638" y="94"/>
                    <a:pt x="614" y="71"/>
                    <a:pt x="585" y="71"/>
                  </a:cubicBezTo>
                  <a:cubicBezTo>
                    <a:pt x="556" y="71"/>
                    <a:pt x="533" y="94"/>
                    <a:pt x="530" y="122"/>
                  </a:cubicBezTo>
                  <a:cubicBezTo>
                    <a:pt x="529" y="122"/>
                    <a:pt x="529" y="122"/>
                    <a:pt x="529" y="122"/>
                  </a:cubicBezTo>
                  <a:cubicBezTo>
                    <a:pt x="527" y="94"/>
                    <a:pt x="503" y="71"/>
                    <a:pt x="474" y="71"/>
                  </a:cubicBezTo>
                  <a:cubicBezTo>
                    <a:pt x="445" y="71"/>
                    <a:pt x="422" y="94"/>
                    <a:pt x="419" y="122"/>
                  </a:cubicBezTo>
                  <a:cubicBezTo>
                    <a:pt x="162" y="122"/>
                    <a:pt x="162" y="122"/>
                    <a:pt x="162" y="122"/>
                  </a:cubicBezTo>
                  <a:cubicBezTo>
                    <a:pt x="160" y="94"/>
                    <a:pt x="136" y="71"/>
                    <a:pt x="107" y="71"/>
                  </a:cubicBezTo>
                  <a:cubicBezTo>
                    <a:pt x="78" y="71"/>
                    <a:pt x="55" y="94"/>
                    <a:pt x="52" y="122"/>
                  </a:cubicBezTo>
                  <a:cubicBezTo>
                    <a:pt x="0" y="122"/>
                    <a:pt x="0" y="122"/>
                    <a:pt x="0" y="122"/>
                  </a:cubicBezTo>
                  <a:cubicBezTo>
                    <a:pt x="0" y="0"/>
                    <a:pt x="0" y="0"/>
                    <a:pt x="0" y="0"/>
                  </a:cubicBezTo>
                  <a:cubicBezTo>
                    <a:pt x="311" y="0"/>
                    <a:pt x="311" y="0"/>
                    <a:pt x="311" y="0"/>
                  </a:cubicBezTo>
                  <a:cubicBezTo>
                    <a:pt x="319" y="22"/>
                    <a:pt x="339" y="38"/>
                    <a:pt x="364" y="38"/>
                  </a:cubicBezTo>
                  <a:cubicBezTo>
                    <a:pt x="388" y="38"/>
                    <a:pt x="408" y="22"/>
                    <a:pt x="416" y="0"/>
                  </a:cubicBezTo>
                  <a:cubicBezTo>
                    <a:pt x="422" y="0"/>
                    <a:pt x="422" y="0"/>
                    <a:pt x="422" y="0"/>
                  </a:cubicBezTo>
                  <a:cubicBezTo>
                    <a:pt x="429" y="22"/>
                    <a:pt x="450" y="38"/>
                    <a:pt x="474" y="38"/>
                  </a:cubicBezTo>
                  <a:cubicBezTo>
                    <a:pt x="499" y="38"/>
                    <a:pt x="519" y="22"/>
                    <a:pt x="527" y="0"/>
                  </a:cubicBezTo>
                  <a:cubicBezTo>
                    <a:pt x="533" y="0"/>
                    <a:pt x="533" y="0"/>
                    <a:pt x="533" y="0"/>
                  </a:cubicBezTo>
                  <a:cubicBezTo>
                    <a:pt x="540" y="22"/>
                    <a:pt x="561" y="38"/>
                    <a:pt x="585" y="38"/>
                  </a:cubicBezTo>
                  <a:cubicBezTo>
                    <a:pt x="610" y="38"/>
                    <a:pt x="630" y="22"/>
                    <a:pt x="638" y="0"/>
                  </a:cubicBezTo>
                  <a:cubicBezTo>
                    <a:pt x="672" y="0"/>
                    <a:pt x="672" y="0"/>
                    <a:pt x="672" y="0"/>
                  </a:cubicBezTo>
                  <a:lnTo>
                    <a:pt x="672" y="122"/>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0" name="Freeform 37"/>
            <p:cNvSpPr>
              <a:spLocks/>
            </p:cNvSpPr>
            <p:nvPr/>
          </p:nvSpPr>
          <p:spPr bwMode="auto">
            <a:xfrm>
              <a:off x="-5891" y="985"/>
              <a:ext cx="4032" cy="608"/>
            </a:xfrm>
            <a:custGeom>
              <a:avLst/>
              <a:gdLst>
                <a:gd name="T0" fmla="*/ 672 w 672"/>
                <a:gd name="T1" fmla="*/ 101 h 101"/>
                <a:gd name="T2" fmla="*/ 636 w 672"/>
                <a:gd name="T3" fmla="*/ 101 h 101"/>
                <a:gd name="T4" fmla="*/ 585 w 672"/>
                <a:gd name="T5" fmla="*/ 69 h 101"/>
                <a:gd name="T6" fmla="*/ 535 w 672"/>
                <a:gd name="T7" fmla="*/ 101 h 101"/>
                <a:gd name="T8" fmla="*/ 525 w 672"/>
                <a:gd name="T9" fmla="*/ 101 h 101"/>
                <a:gd name="T10" fmla="*/ 474 w 672"/>
                <a:gd name="T11" fmla="*/ 69 h 101"/>
                <a:gd name="T12" fmla="*/ 424 w 672"/>
                <a:gd name="T13" fmla="*/ 101 h 101"/>
                <a:gd name="T14" fmla="*/ 414 w 672"/>
                <a:gd name="T15" fmla="*/ 101 h 101"/>
                <a:gd name="T16" fmla="*/ 364 w 672"/>
                <a:gd name="T17" fmla="*/ 69 h 101"/>
                <a:gd name="T18" fmla="*/ 313 w 672"/>
                <a:gd name="T19" fmla="*/ 101 h 101"/>
                <a:gd name="T20" fmla="*/ 0 w 672"/>
                <a:gd name="T21" fmla="*/ 101 h 101"/>
                <a:gd name="T22" fmla="*/ 0 w 672"/>
                <a:gd name="T23" fmla="*/ 0 h 101"/>
                <a:gd name="T24" fmla="*/ 56 w 672"/>
                <a:gd name="T25" fmla="*/ 0 h 101"/>
                <a:gd name="T26" fmla="*/ 107 w 672"/>
                <a:gd name="T27" fmla="*/ 36 h 101"/>
                <a:gd name="T28" fmla="*/ 159 w 672"/>
                <a:gd name="T29" fmla="*/ 0 h 101"/>
                <a:gd name="T30" fmla="*/ 167 w 672"/>
                <a:gd name="T31" fmla="*/ 0 h 101"/>
                <a:gd name="T32" fmla="*/ 218 w 672"/>
                <a:gd name="T33" fmla="*/ 36 h 101"/>
                <a:gd name="T34" fmla="*/ 270 w 672"/>
                <a:gd name="T35" fmla="*/ 0 h 101"/>
                <a:gd name="T36" fmla="*/ 534 w 672"/>
                <a:gd name="T37" fmla="*/ 0 h 101"/>
                <a:gd name="T38" fmla="*/ 585 w 672"/>
                <a:gd name="T39" fmla="*/ 36 h 101"/>
                <a:gd name="T40" fmla="*/ 637 w 672"/>
                <a:gd name="T41" fmla="*/ 0 h 101"/>
                <a:gd name="T42" fmla="*/ 672 w 672"/>
                <a:gd name="T43" fmla="*/ 0 h 101"/>
                <a:gd name="T44" fmla="*/ 672 w 672"/>
                <a:gd name="T4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2" h="101">
                  <a:moveTo>
                    <a:pt x="672" y="101"/>
                  </a:moveTo>
                  <a:cubicBezTo>
                    <a:pt x="636" y="101"/>
                    <a:pt x="636" y="101"/>
                    <a:pt x="636" y="101"/>
                  </a:cubicBezTo>
                  <a:cubicBezTo>
                    <a:pt x="627" y="82"/>
                    <a:pt x="608" y="69"/>
                    <a:pt x="585" y="69"/>
                  </a:cubicBezTo>
                  <a:cubicBezTo>
                    <a:pt x="563" y="69"/>
                    <a:pt x="544" y="82"/>
                    <a:pt x="535" y="101"/>
                  </a:cubicBezTo>
                  <a:cubicBezTo>
                    <a:pt x="525" y="101"/>
                    <a:pt x="525" y="101"/>
                    <a:pt x="525" y="101"/>
                  </a:cubicBezTo>
                  <a:cubicBezTo>
                    <a:pt x="516" y="82"/>
                    <a:pt x="497" y="69"/>
                    <a:pt x="474" y="69"/>
                  </a:cubicBezTo>
                  <a:cubicBezTo>
                    <a:pt x="452" y="69"/>
                    <a:pt x="433" y="82"/>
                    <a:pt x="424" y="101"/>
                  </a:cubicBezTo>
                  <a:cubicBezTo>
                    <a:pt x="414" y="101"/>
                    <a:pt x="414" y="101"/>
                    <a:pt x="414" y="101"/>
                  </a:cubicBezTo>
                  <a:cubicBezTo>
                    <a:pt x="405" y="82"/>
                    <a:pt x="386" y="69"/>
                    <a:pt x="364" y="69"/>
                  </a:cubicBezTo>
                  <a:cubicBezTo>
                    <a:pt x="341" y="69"/>
                    <a:pt x="322" y="82"/>
                    <a:pt x="313" y="101"/>
                  </a:cubicBezTo>
                  <a:cubicBezTo>
                    <a:pt x="0" y="101"/>
                    <a:pt x="0" y="101"/>
                    <a:pt x="0" y="101"/>
                  </a:cubicBezTo>
                  <a:cubicBezTo>
                    <a:pt x="0" y="0"/>
                    <a:pt x="0" y="0"/>
                    <a:pt x="0" y="0"/>
                  </a:cubicBezTo>
                  <a:cubicBezTo>
                    <a:pt x="56" y="0"/>
                    <a:pt x="56" y="0"/>
                    <a:pt x="56" y="0"/>
                  </a:cubicBezTo>
                  <a:cubicBezTo>
                    <a:pt x="64" y="21"/>
                    <a:pt x="84" y="36"/>
                    <a:pt x="107" y="36"/>
                  </a:cubicBezTo>
                  <a:cubicBezTo>
                    <a:pt x="131" y="36"/>
                    <a:pt x="151" y="21"/>
                    <a:pt x="159" y="0"/>
                  </a:cubicBezTo>
                  <a:cubicBezTo>
                    <a:pt x="167" y="0"/>
                    <a:pt x="167" y="0"/>
                    <a:pt x="167" y="0"/>
                  </a:cubicBezTo>
                  <a:cubicBezTo>
                    <a:pt x="174" y="21"/>
                    <a:pt x="195" y="36"/>
                    <a:pt x="218" y="36"/>
                  </a:cubicBezTo>
                  <a:cubicBezTo>
                    <a:pt x="242" y="36"/>
                    <a:pt x="262" y="21"/>
                    <a:pt x="270" y="0"/>
                  </a:cubicBezTo>
                  <a:cubicBezTo>
                    <a:pt x="534" y="0"/>
                    <a:pt x="534" y="0"/>
                    <a:pt x="534" y="0"/>
                  </a:cubicBezTo>
                  <a:cubicBezTo>
                    <a:pt x="541" y="21"/>
                    <a:pt x="562" y="36"/>
                    <a:pt x="585" y="36"/>
                  </a:cubicBezTo>
                  <a:cubicBezTo>
                    <a:pt x="609" y="36"/>
                    <a:pt x="629" y="21"/>
                    <a:pt x="637" y="0"/>
                  </a:cubicBezTo>
                  <a:cubicBezTo>
                    <a:pt x="672" y="0"/>
                    <a:pt x="672" y="0"/>
                    <a:pt x="672" y="0"/>
                  </a:cubicBezTo>
                  <a:lnTo>
                    <a:pt x="672" y="101"/>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2" name="Freeform 38"/>
            <p:cNvSpPr>
              <a:spLocks/>
            </p:cNvSpPr>
            <p:nvPr/>
          </p:nvSpPr>
          <p:spPr bwMode="auto">
            <a:xfrm>
              <a:off x="-5891" y="125"/>
              <a:ext cx="4032" cy="613"/>
            </a:xfrm>
            <a:custGeom>
              <a:avLst/>
              <a:gdLst>
                <a:gd name="T0" fmla="*/ 672 w 672"/>
                <a:gd name="T1" fmla="*/ 102 h 102"/>
                <a:gd name="T2" fmla="*/ 637 w 672"/>
                <a:gd name="T3" fmla="*/ 102 h 102"/>
                <a:gd name="T4" fmla="*/ 585 w 672"/>
                <a:gd name="T5" fmla="*/ 68 h 102"/>
                <a:gd name="T6" fmla="*/ 534 w 672"/>
                <a:gd name="T7" fmla="*/ 102 h 102"/>
                <a:gd name="T8" fmla="*/ 270 w 672"/>
                <a:gd name="T9" fmla="*/ 102 h 102"/>
                <a:gd name="T10" fmla="*/ 218 w 672"/>
                <a:gd name="T11" fmla="*/ 68 h 102"/>
                <a:gd name="T12" fmla="*/ 167 w 672"/>
                <a:gd name="T13" fmla="*/ 102 h 102"/>
                <a:gd name="T14" fmla="*/ 159 w 672"/>
                <a:gd name="T15" fmla="*/ 102 h 102"/>
                <a:gd name="T16" fmla="*/ 107 w 672"/>
                <a:gd name="T17" fmla="*/ 68 h 102"/>
                <a:gd name="T18" fmla="*/ 56 w 672"/>
                <a:gd name="T19" fmla="*/ 102 h 102"/>
                <a:gd name="T20" fmla="*/ 0 w 672"/>
                <a:gd name="T21" fmla="*/ 102 h 102"/>
                <a:gd name="T22" fmla="*/ 0 w 672"/>
                <a:gd name="T23" fmla="*/ 0 h 102"/>
                <a:gd name="T24" fmla="*/ 672 w 672"/>
                <a:gd name="T25" fmla="*/ 0 h 102"/>
                <a:gd name="T26" fmla="*/ 672 w 672"/>
                <a:gd name="T2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102">
                  <a:moveTo>
                    <a:pt x="672" y="102"/>
                  </a:moveTo>
                  <a:cubicBezTo>
                    <a:pt x="637" y="102"/>
                    <a:pt x="637" y="102"/>
                    <a:pt x="637" y="102"/>
                  </a:cubicBezTo>
                  <a:cubicBezTo>
                    <a:pt x="628" y="82"/>
                    <a:pt x="608" y="68"/>
                    <a:pt x="585" y="68"/>
                  </a:cubicBezTo>
                  <a:cubicBezTo>
                    <a:pt x="562" y="68"/>
                    <a:pt x="542" y="82"/>
                    <a:pt x="534" y="102"/>
                  </a:cubicBezTo>
                  <a:cubicBezTo>
                    <a:pt x="270" y="102"/>
                    <a:pt x="270" y="102"/>
                    <a:pt x="270" y="102"/>
                  </a:cubicBezTo>
                  <a:cubicBezTo>
                    <a:pt x="261" y="82"/>
                    <a:pt x="241" y="68"/>
                    <a:pt x="218" y="68"/>
                  </a:cubicBezTo>
                  <a:cubicBezTo>
                    <a:pt x="195" y="68"/>
                    <a:pt x="175" y="82"/>
                    <a:pt x="167" y="102"/>
                  </a:cubicBezTo>
                  <a:cubicBezTo>
                    <a:pt x="159" y="102"/>
                    <a:pt x="159" y="102"/>
                    <a:pt x="159" y="102"/>
                  </a:cubicBezTo>
                  <a:cubicBezTo>
                    <a:pt x="150" y="82"/>
                    <a:pt x="130" y="68"/>
                    <a:pt x="107" y="68"/>
                  </a:cubicBezTo>
                  <a:cubicBezTo>
                    <a:pt x="84" y="68"/>
                    <a:pt x="65" y="82"/>
                    <a:pt x="56" y="102"/>
                  </a:cubicBezTo>
                  <a:cubicBezTo>
                    <a:pt x="0" y="102"/>
                    <a:pt x="0" y="102"/>
                    <a:pt x="0" y="102"/>
                  </a:cubicBezTo>
                  <a:cubicBezTo>
                    <a:pt x="0" y="0"/>
                    <a:pt x="0" y="0"/>
                    <a:pt x="0" y="0"/>
                  </a:cubicBezTo>
                  <a:cubicBezTo>
                    <a:pt x="672" y="0"/>
                    <a:pt x="672" y="0"/>
                    <a:pt x="672" y="0"/>
                  </a:cubicBezTo>
                  <a:lnTo>
                    <a:pt x="672" y="102"/>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81627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Calculating Social Security Benefits</a:t>
            </a:r>
          </a:p>
        </p:txBody>
      </p:sp>
      <p:grpSp>
        <p:nvGrpSpPr>
          <p:cNvPr id="13" name="Group 12"/>
          <p:cNvGrpSpPr/>
          <p:nvPr/>
        </p:nvGrpSpPr>
        <p:grpSpPr>
          <a:xfrm>
            <a:off x="2055019" y="1535946"/>
            <a:ext cx="5033962" cy="4393553"/>
            <a:chOff x="2055019" y="1535946"/>
            <a:chExt cx="5033962" cy="4393553"/>
          </a:xfrm>
        </p:grpSpPr>
        <p:sp>
          <p:nvSpPr>
            <p:cNvPr id="22" name="Freeform 7"/>
            <p:cNvSpPr>
              <a:spLocks/>
            </p:cNvSpPr>
            <p:nvPr/>
          </p:nvSpPr>
          <p:spPr bwMode="auto">
            <a:xfrm>
              <a:off x="2055019" y="3733898"/>
              <a:ext cx="2431789" cy="2195601"/>
            </a:xfrm>
            <a:custGeom>
              <a:avLst/>
              <a:gdLst>
                <a:gd name="T0" fmla="*/ 833 w 1752"/>
                <a:gd name="T1" fmla="*/ 0 h 1582"/>
                <a:gd name="T2" fmla="*/ 1225 w 1752"/>
                <a:gd name="T3" fmla="*/ 211 h 1582"/>
                <a:gd name="T4" fmla="*/ 1230 w 1752"/>
                <a:gd name="T5" fmla="*/ 232 h 1582"/>
                <a:gd name="T6" fmla="*/ 1177 w 1752"/>
                <a:gd name="T7" fmla="*/ 485 h 1582"/>
                <a:gd name="T8" fmla="*/ 1408 w 1752"/>
                <a:gd name="T9" fmla="*/ 974 h 1582"/>
                <a:gd name="T10" fmla="*/ 1409 w 1752"/>
                <a:gd name="T11" fmla="*/ 978 h 1582"/>
                <a:gd name="T12" fmla="*/ 1443 w 1752"/>
                <a:gd name="T13" fmla="*/ 1004 h 1582"/>
                <a:gd name="T14" fmla="*/ 1462 w 1752"/>
                <a:gd name="T15" fmla="*/ 1017 h 1582"/>
                <a:gd name="T16" fmla="*/ 1481 w 1752"/>
                <a:gd name="T17" fmla="*/ 1029 h 1582"/>
                <a:gd name="T18" fmla="*/ 1506 w 1752"/>
                <a:gd name="T19" fmla="*/ 1044 h 1582"/>
                <a:gd name="T20" fmla="*/ 1530 w 1752"/>
                <a:gd name="T21" fmla="*/ 1056 h 1582"/>
                <a:gd name="T22" fmla="*/ 1551 w 1752"/>
                <a:gd name="T23" fmla="*/ 1066 h 1582"/>
                <a:gd name="T24" fmla="*/ 1571 w 1752"/>
                <a:gd name="T25" fmla="*/ 1075 h 1582"/>
                <a:gd name="T26" fmla="*/ 1591 w 1752"/>
                <a:gd name="T27" fmla="*/ 1083 h 1582"/>
                <a:gd name="T28" fmla="*/ 1614 w 1752"/>
                <a:gd name="T29" fmla="*/ 1091 h 1582"/>
                <a:gd name="T30" fmla="*/ 1637 w 1752"/>
                <a:gd name="T31" fmla="*/ 1098 h 1582"/>
                <a:gd name="T32" fmla="*/ 1656 w 1752"/>
                <a:gd name="T33" fmla="*/ 1104 h 1582"/>
                <a:gd name="T34" fmla="*/ 1671 w 1752"/>
                <a:gd name="T35" fmla="*/ 1107 h 1582"/>
                <a:gd name="T36" fmla="*/ 1686 w 1752"/>
                <a:gd name="T37" fmla="*/ 1110 h 1582"/>
                <a:gd name="T38" fmla="*/ 1705 w 1752"/>
                <a:gd name="T39" fmla="*/ 1111 h 1582"/>
                <a:gd name="T40" fmla="*/ 1708 w 1752"/>
                <a:gd name="T41" fmla="*/ 1111 h 1582"/>
                <a:gd name="T42" fmla="*/ 1725 w 1752"/>
                <a:gd name="T43" fmla="*/ 1114 h 1582"/>
                <a:gd name="T44" fmla="*/ 1728 w 1752"/>
                <a:gd name="T45" fmla="*/ 1114 h 1582"/>
                <a:gd name="T46" fmla="*/ 1729 w 1752"/>
                <a:gd name="T47" fmla="*/ 1114 h 1582"/>
                <a:gd name="T48" fmla="*/ 1750 w 1752"/>
                <a:gd name="T49" fmla="*/ 1117 h 1582"/>
                <a:gd name="T50" fmla="*/ 1752 w 1752"/>
                <a:gd name="T51" fmla="*/ 1117 h 1582"/>
                <a:gd name="T52" fmla="*/ 1750 w 1752"/>
                <a:gd name="T53" fmla="*/ 1578 h 1582"/>
                <a:gd name="T54" fmla="*/ 401 w 1752"/>
                <a:gd name="T55" fmla="*/ 1582 h 1582"/>
                <a:gd name="T56" fmla="*/ 208 w 1752"/>
                <a:gd name="T57" fmla="*/ 1578 h 1582"/>
                <a:gd name="T58" fmla="*/ 160 w 1752"/>
                <a:gd name="T59" fmla="*/ 1576 h 1582"/>
                <a:gd name="T60" fmla="*/ 104 w 1752"/>
                <a:gd name="T61" fmla="*/ 1571 h 1582"/>
                <a:gd name="T62" fmla="*/ 75 w 1752"/>
                <a:gd name="T63" fmla="*/ 1567 h 1582"/>
                <a:gd name="T64" fmla="*/ 61 w 1752"/>
                <a:gd name="T65" fmla="*/ 1564 h 1582"/>
                <a:gd name="T66" fmla="*/ 49 w 1752"/>
                <a:gd name="T67" fmla="*/ 1560 h 1582"/>
                <a:gd name="T68" fmla="*/ 42 w 1752"/>
                <a:gd name="T69" fmla="*/ 1554 h 1582"/>
                <a:gd name="T70" fmla="*/ 33 w 1752"/>
                <a:gd name="T71" fmla="*/ 1545 h 1582"/>
                <a:gd name="T72" fmla="*/ 25 w 1752"/>
                <a:gd name="T73" fmla="*/ 1537 h 1582"/>
                <a:gd name="T74" fmla="*/ 16 w 1752"/>
                <a:gd name="T75" fmla="*/ 1525 h 1582"/>
                <a:gd name="T76" fmla="*/ 10 w 1752"/>
                <a:gd name="T77" fmla="*/ 1515 h 1582"/>
                <a:gd name="T78" fmla="*/ 4 w 1752"/>
                <a:gd name="T79" fmla="*/ 1502 h 1582"/>
                <a:gd name="T80" fmla="*/ 1 w 1752"/>
                <a:gd name="T81" fmla="*/ 1489 h 1582"/>
                <a:gd name="T82" fmla="*/ 0 w 1752"/>
                <a:gd name="T83" fmla="*/ 1476 h 1582"/>
                <a:gd name="T84" fmla="*/ 2 w 1752"/>
                <a:gd name="T85" fmla="*/ 1460 h 1582"/>
                <a:gd name="T86" fmla="*/ 3 w 1752"/>
                <a:gd name="T87" fmla="*/ 1455 h 1582"/>
                <a:gd name="T88" fmla="*/ 5 w 1752"/>
                <a:gd name="T89" fmla="*/ 1446 h 1582"/>
                <a:gd name="T90" fmla="*/ 14 w 1752"/>
                <a:gd name="T91" fmla="*/ 1421 h 1582"/>
                <a:gd name="T92" fmla="*/ 833 w 1752"/>
                <a:gd name="T93" fmla="*/ 0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2" h="1582">
                  <a:moveTo>
                    <a:pt x="833" y="0"/>
                  </a:moveTo>
                  <a:cubicBezTo>
                    <a:pt x="1225" y="211"/>
                    <a:pt x="1225" y="211"/>
                    <a:pt x="1225" y="211"/>
                  </a:cubicBezTo>
                  <a:cubicBezTo>
                    <a:pt x="1230" y="232"/>
                    <a:pt x="1230" y="232"/>
                    <a:pt x="1230" y="232"/>
                  </a:cubicBezTo>
                  <a:cubicBezTo>
                    <a:pt x="1196" y="309"/>
                    <a:pt x="1177" y="395"/>
                    <a:pt x="1177" y="485"/>
                  </a:cubicBezTo>
                  <a:cubicBezTo>
                    <a:pt x="1177" y="682"/>
                    <a:pt x="1267" y="858"/>
                    <a:pt x="1408" y="974"/>
                  </a:cubicBezTo>
                  <a:cubicBezTo>
                    <a:pt x="1409" y="978"/>
                    <a:pt x="1409" y="978"/>
                    <a:pt x="1409" y="978"/>
                  </a:cubicBezTo>
                  <a:cubicBezTo>
                    <a:pt x="1443" y="1004"/>
                    <a:pt x="1443" y="1004"/>
                    <a:pt x="1443" y="1004"/>
                  </a:cubicBezTo>
                  <a:cubicBezTo>
                    <a:pt x="1462" y="1017"/>
                    <a:pt x="1462" y="1017"/>
                    <a:pt x="1462" y="1017"/>
                  </a:cubicBezTo>
                  <a:cubicBezTo>
                    <a:pt x="1481" y="1029"/>
                    <a:pt x="1481" y="1029"/>
                    <a:pt x="1481" y="1029"/>
                  </a:cubicBezTo>
                  <a:cubicBezTo>
                    <a:pt x="1506" y="1044"/>
                    <a:pt x="1506" y="1044"/>
                    <a:pt x="1506" y="1044"/>
                  </a:cubicBezTo>
                  <a:cubicBezTo>
                    <a:pt x="1530" y="1056"/>
                    <a:pt x="1530" y="1056"/>
                    <a:pt x="1530" y="1056"/>
                  </a:cubicBezTo>
                  <a:cubicBezTo>
                    <a:pt x="1551" y="1066"/>
                    <a:pt x="1551" y="1066"/>
                    <a:pt x="1551" y="1066"/>
                  </a:cubicBezTo>
                  <a:cubicBezTo>
                    <a:pt x="1571" y="1075"/>
                    <a:pt x="1571" y="1075"/>
                    <a:pt x="1571" y="1075"/>
                  </a:cubicBezTo>
                  <a:cubicBezTo>
                    <a:pt x="1591" y="1083"/>
                    <a:pt x="1591" y="1083"/>
                    <a:pt x="1591" y="1083"/>
                  </a:cubicBezTo>
                  <a:cubicBezTo>
                    <a:pt x="1614" y="1091"/>
                    <a:pt x="1614" y="1091"/>
                    <a:pt x="1614" y="1091"/>
                  </a:cubicBezTo>
                  <a:cubicBezTo>
                    <a:pt x="1637" y="1098"/>
                    <a:pt x="1637" y="1098"/>
                    <a:pt x="1637" y="1098"/>
                  </a:cubicBezTo>
                  <a:cubicBezTo>
                    <a:pt x="1656" y="1104"/>
                    <a:pt x="1656" y="1104"/>
                    <a:pt x="1656" y="1104"/>
                  </a:cubicBezTo>
                  <a:cubicBezTo>
                    <a:pt x="1671" y="1107"/>
                    <a:pt x="1671" y="1107"/>
                    <a:pt x="1671" y="1107"/>
                  </a:cubicBezTo>
                  <a:cubicBezTo>
                    <a:pt x="1686" y="1110"/>
                    <a:pt x="1686" y="1110"/>
                    <a:pt x="1686" y="1110"/>
                  </a:cubicBezTo>
                  <a:cubicBezTo>
                    <a:pt x="1705" y="1111"/>
                    <a:pt x="1705" y="1111"/>
                    <a:pt x="1705" y="1111"/>
                  </a:cubicBezTo>
                  <a:cubicBezTo>
                    <a:pt x="1708" y="1111"/>
                    <a:pt x="1708" y="1111"/>
                    <a:pt x="1708" y="1111"/>
                  </a:cubicBezTo>
                  <a:cubicBezTo>
                    <a:pt x="1714" y="1112"/>
                    <a:pt x="1719" y="1113"/>
                    <a:pt x="1725" y="1114"/>
                  </a:cubicBezTo>
                  <a:cubicBezTo>
                    <a:pt x="1728" y="1114"/>
                    <a:pt x="1728" y="1114"/>
                    <a:pt x="1728" y="1114"/>
                  </a:cubicBezTo>
                  <a:cubicBezTo>
                    <a:pt x="1729" y="1114"/>
                    <a:pt x="1729" y="1114"/>
                    <a:pt x="1729" y="1114"/>
                  </a:cubicBezTo>
                  <a:cubicBezTo>
                    <a:pt x="1736" y="1115"/>
                    <a:pt x="1743" y="1116"/>
                    <a:pt x="1750" y="1117"/>
                  </a:cubicBezTo>
                  <a:cubicBezTo>
                    <a:pt x="1752" y="1117"/>
                    <a:pt x="1752" y="1117"/>
                    <a:pt x="1752" y="1117"/>
                  </a:cubicBezTo>
                  <a:cubicBezTo>
                    <a:pt x="1750" y="1578"/>
                    <a:pt x="1750" y="1578"/>
                    <a:pt x="1750" y="1578"/>
                  </a:cubicBezTo>
                  <a:cubicBezTo>
                    <a:pt x="401" y="1582"/>
                    <a:pt x="401" y="1582"/>
                    <a:pt x="401" y="1582"/>
                  </a:cubicBezTo>
                  <a:cubicBezTo>
                    <a:pt x="208" y="1578"/>
                    <a:pt x="208" y="1578"/>
                    <a:pt x="208" y="1578"/>
                  </a:cubicBezTo>
                  <a:cubicBezTo>
                    <a:pt x="160" y="1576"/>
                    <a:pt x="160" y="1576"/>
                    <a:pt x="160" y="1576"/>
                  </a:cubicBezTo>
                  <a:cubicBezTo>
                    <a:pt x="104" y="1571"/>
                    <a:pt x="104" y="1571"/>
                    <a:pt x="104" y="1571"/>
                  </a:cubicBezTo>
                  <a:cubicBezTo>
                    <a:pt x="75" y="1567"/>
                    <a:pt x="75" y="1567"/>
                    <a:pt x="75" y="1567"/>
                  </a:cubicBezTo>
                  <a:cubicBezTo>
                    <a:pt x="61" y="1564"/>
                    <a:pt x="61" y="1564"/>
                    <a:pt x="61" y="1564"/>
                  </a:cubicBezTo>
                  <a:cubicBezTo>
                    <a:pt x="49" y="1560"/>
                    <a:pt x="49" y="1560"/>
                    <a:pt x="49" y="1560"/>
                  </a:cubicBezTo>
                  <a:cubicBezTo>
                    <a:pt x="42" y="1554"/>
                    <a:pt x="42" y="1554"/>
                    <a:pt x="42" y="1554"/>
                  </a:cubicBezTo>
                  <a:cubicBezTo>
                    <a:pt x="33" y="1545"/>
                    <a:pt x="33" y="1545"/>
                    <a:pt x="33" y="1545"/>
                  </a:cubicBezTo>
                  <a:cubicBezTo>
                    <a:pt x="25" y="1537"/>
                    <a:pt x="25" y="1537"/>
                    <a:pt x="25" y="1537"/>
                  </a:cubicBezTo>
                  <a:cubicBezTo>
                    <a:pt x="16" y="1525"/>
                    <a:pt x="16" y="1525"/>
                    <a:pt x="16" y="1525"/>
                  </a:cubicBezTo>
                  <a:cubicBezTo>
                    <a:pt x="10" y="1515"/>
                    <a:pt x="10" y="1515"/>
                    <a:pt x="10" y="1515"/>
                  </a:cubicBezTo>
                  <a:cubicBezTo>
                    <a:pt x="4" y="1502"/>
                    <a:pt x="4" y="1502"/>
                    <a:pt x="4" y="1502"/>
                  </a:cubicBezTo>
                  <a:cubicBezTo>
                    <a:pt x="1" y="1489"/>
                    <a:pt x="1" y="1489"/>
                    <a:pt x="1" y="1489"/>
                  </a:cubicBezTo>
                  <a:cubicBezTo>
                    <a:pt x="0" y="1476"/>
                    <a:pt x="0" y="1476"/>
                    <a:pt x="0" y="1476"/>
                  </a:cubicBezTo>
                  <a:cubicBezTo>
                    <a:pt x="2" y="1460"/>
                    <a:pt x="2" y="1460"/>
                    <a:pt x="2" y="1460"/>
                  </a:cubicBezTo>
                  <a:cubicBezTo>
                    <a:pt x="3" y="1455"/>
                    <a:pt x="3" y="1455"/>
                    <a:pt x="3" y="1455"/>
                  </a:cubicBezTo>
                  <a:cubicBezTo>
                    <a:pt x="5" y="1446"/>
                    <a:pt x="5" y="1446"/>
                    <a:pt x="5" y="1446"/>
                  </a:cubicBezTo>
                  <a:cubicBezTo>
                    <a:pt x="14" y="1421"/>
                    <a:pt x="14" y="1421"/>
                    <a:pt x="14" y="1421"/>
                  </a:cubicBezTo>
                  <a:cubicBezTo>
                    <a:pt x="833" y="0"/>
                    <a:pt x="833" y="0"/>
                    <a:pt x="833"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4657192" y="3722734"/>
              <a:ext cx="2431789" cy="2195601"/>
            </a:xfrm>
            <a:custGeom>
              <a:avLst/>
              <a:gdLst>
                <a:gd name="T0" fmla="*/ 920 w 1752"/>
                <a:gd name="T1" fmla="*/ 0 h 1582"/>
                <a:gd name="T2" fmla="*/ 528 w 1752"/>
                <a:gd name="T3" fmla="*/ 211 h 1582"/>
                <a:gd name="T4" fmla="*/ 523 w 1752"/>
                <a:gd name="T5" fmla="*/ 232 h 1582"/>
                <a:gd name="T6" fmla="*/ 575 w 1752"/>
                <a:gd name="T7" fmla="*/ 485 h 1582"/>
                <a:gd name="T8" fmla="*/ 345 w 1752"/>
                <a:gd name="T9" fmla="*/ 974 h 1582"/>
                <a:gd name="T10" fmla="*/ 344 w 1752"/>
                <a:gd name="T11" fmla="*/ 978 h 1582"/>
                <a:gd name="T12" fmla="*/ 310 w 1752"/>
                <a:gd name="T13" fmla="*/ 1004 h 1582"/>
                <a:gd name="T14" fmla="*/ 291 w 1752"/>
                <a:gd name="T15" fmla="*/ 1017 h 1582"/>
                <a:gd name="T16" fmla="*/ 271 w 1752"/>
                <a:gd name="T17" fmla="*/ 1029 h 1582"/>
                <a:gd name="T18" fmla="*/ 247 w 1752"/>
                <a:gd name="T19" fmla="*/ 1043 h 1582"/>
                <a:gd name="T20" fmla="*/ 223 w 1752"/>
                <a:gd name="T21" fmla="*/ 1056 h 1582"/>
                <a:gd name="T22" fmla="*/ 202 w 1752"/>
                <a:gd name="T23" fmla="*/ 1066 h 1582"/>
                <a:gd name="T24" fmla="*/ 182 w 1752"/>
                <a:gd name="T25" fmla="*/ 1075 h 1582"/>
                <a:gd name="T26" fmla="*/ 162 w 1752"/>
                <a:gd name="T27" fmla="*/ 1083 h 1582"/>
                <a:gd name="T28" fmla="*/ 139 w 1752"/>
                <a:gd name="T29" fmla="*/ 1091 h 1582"/>
                <a:gd name="T30" fmla="*/ 115 w 1752"/>
                <a:gd name="T31" fmla="*/ 1098 h 1582"/>
                <a:gd name="T32" fmla="*/ 96 w 1752"/>
                <a:gd name="T33" fmla="*/ 1103 h 1582"/>
                <a:gd name="T34" fmla="*/ 82 w 1752"/>
                <a:gd name="T35" fmla="*/ 1107 h 1582"/>
                <a:gd name="T36" fmla="*/ 66 w 1752"/>
                <a:gd name="T37" fmla="*/ 1110 h 1582"/>
                <a:gd name="T38" fmla="*/ 47 w 1752"/>
                <a:gd name="T39" fmla="*/ 1111 h 1582"/>
                <a:gd name="T40" fmla="*/ 44 w 1752"/>
                <a:gd name="T41" fmla="*/ 1111 h 1582"/>
                <a:gd name="T42" fmla="*/ 28 w 1752"/>
                <a:gd name="T43" fmla="*/ 1113 h 1582"/>
                <a:gd name="T44" fmla="*/ 25 w 1752"/>
                <a:gd name="T45" fmla="*/ 1114 h 1582"/>
                <a:gd name="T46" fmla="*/ 24 w 1752"/>
                <a:gd name="T47" fmla="*/ 1114 h 1582"/>
                <a:gd name="T48" fmla="*/ 2 w 1752"/>
                <a:gd name="T49" fmla="*/ 1116 h 1582"/>
                <a:gd name="T50" fmla="*/ 0 w 1752"/>
                <a:gd name="T51" fmla="*/ 1117 h 1582"/>
                <a:gd name="T52" fmla="*/ 2 w 1752"/>
                <a:gd name="T53" fmla="*/ 1578 h 1582"/>
                <a:gd name="T54" fmla="*/ 1351 w 1752"/>
                <a:gd name="T55" fmla="*/ 1582 h 1582"/>
                <a:gd name="T56" fmla="*/ 1545 w 1752"/>
                <a:gd name="T57" fmla="*/ 1578 h 1582"/>
                <a:gd name="T58" fmla="*/ 1593 w 1752"/>
                <a:gd name="T59" fmla="*/ 1576 h 1582"/>
                <a:gd name="T60" fmla="*/ 1648 w 1752"/>
                <a:gd name="T61" fmla="*/ 1571 h 1582"/>
                <a:gd name="T62" fmla="*/ 1678 w 1752"/>
                <a:gd name="T63" fmla="*/ 1567 h 1582"/>
                <a:gd name="T64" fmla="*/ 1692 w 1752"/>
                <a:gd name="T65" fmla="*/ 1564 h 1582"/>
                <a:gd name="T66" fmla="*/ 1703 w 1752"/>
                <a:gd name="T67" fmla="*/ 1560 h 1582"/>
                <a:gd name="T68" fmla="*/ 1710 w 1752"/>
                <a:gd name="T69" fmla="*/ 1554 h 1582"/>
                <a:gd name="T70" fmla="*/ 1720 w 1752"/>
                <a:gd name="T71" fmla="*/ 1545 h 1582"/>
                <a:gd name="T72" fmla="*/ 1727 w 1752"/>
                <a:gd name="T73" fmla="*/ 1537 h 1582"/>
                <a:gd name="T74" fmla="*/ 1737 w 1752"/>
                <a:gd name="T75" fmla="*/ 1525 h 1582"/>
                <a:gd name="T76" fmla="*/ 1743 w 1752"/>
                <a:gd name="T77" fmla="*/ 1515 h 1582"/>
                <a:gd name="T78" fmla="*/ 1748 w 1752"/>
                <a:gd name="T79" fmla="*/ 1502 h 1582"/>
                <a:gd name="T80" fmla="*/ 1751 w 1752"/>
                <a:gd name="T81" fmla="*/ 1489 h 1582"/>
                <a:gd name="T82" fmla="*/ 1752 w 1752"/>
                <a:gd name="T83" fmla="*/ 1476 h 1582"/>
                <a:gd name="T84" fmla="*/ 1751 w 1752"/>
                <a:gd name="T85" fmla="*/ 1460 h 1582"/>
                <a:gd name="T86" fmla="*/ 1750 w 1752"/>
                <a:gd name="T87" fmla="*/ 1455 h 1582"/>
                <a:gd name="T88" fmla="*/ 1748 w 1752"/>
                <a:gd name="T89" fmla="*/ 1446 h 1582"/>
                <a:gd name="T90" fmla="*/ 1738 w 1752"/>
                <a:gd name="T91" fmla="*/ 1421 h 1582"/>
                <a:gd name="T92" fmla="*/ 920 w 1752"/>
                <a:gd name="T93" fmla="*/ 0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2" h="1582">
                  <a:moveTo>
                    <a:pt x="920" y="0"/>
                  </a:moveTo>
                  <a:cubicBezTo>
                    <a:pt x="528" y="211"/>
                    <a:pt x="528" y="211"/>
                    <a:pt x="528" y="211"/>
                  </a:cubicBezTo>
                  <a:cubicBezTo>
                    <a:pt x="523" y="232"/>
                    <a:pt x="523" y="232"/>
                    <a:pt x="523" y="232"/>
                  </a:cubicBezTo>
                  <a:cubicBezTo>
                    <a:pt x="557" y="309"/>
                    <a:pt x="575" y="395"/>
                    <a:pt x="575" y="485"/>
                  </a:cubicBezTo>
                  <a:cubicBezTo>
                    <a:pt x="575" y="682"/>
                    <a:pt x="486" y="858"/>
                    <a:pt x="345" y="974"/>
                  </a:cubicBezTo>
                  <a:cubicBezTo>
                    <a:pt x="344" y="978"/>
                    <a:pt x="344" y="978"/>
                    <a:pt x="344" y="978"/>
                  </a:cubicBezTo>
                  <a:cubicBezTo>
                    <a:pt x="310" y="1004"/>
                    <a:pt x="310" y="1004"/>
                    <a:pt x="310" y="1004"/>
                  </a:cubicBezTo>
                  <a:cubicBezTo>
                    <a:pt x="291" y="1017"/>
                    <a:pt x="291" y="1017"/>
                    <a:pt x="291" y="1017"/>
                  </a:cubicBezTo>
                  <a:cubicBezTo>
                    <a:pt x="271" y="1029"/>
                    <a:pt x="271" y="1029"/>
                    <a:pt x="271" y="1029"/>
                  </a:cubicBezTo>
                  <a:cubicBezTo>
                    <a:pt x="247" y="1043"/>
                    <a:pt x="247" y="1043"/>
                    <a:pt x="247" y="1043"/>
                  </a:cubicBezTo>
                  <a:cubicBezTo>
                    <a:pt x="223" y="1056"/>
                    <a:pt x="223" y="1056"/>
                    <a:pt x="223" y="1056"/>
                  </a:cubicBezTo>
                  <a:cubicBezTo>
                    <a:pt x="202" y="1066"/>
                    <a:pt x="202" y="1066"/>
                    <a:pt x="202" y="1066"/>
                  </a:cubicBezTo>
                  <a:cubicBezTo>
                    <a:pt x="182" y="1075"/>
                    <a:pt x="182" y="1075"/>
                    <a:pt x="182" y="1075"/>
                  </a:cubicBezTo>
                  <a:cubicBezTo>
                    <a:pt x="162" y="1083"/>
                    <a:pt x="162" y="1083"/>
                    <a:pt x="162" y="1083"/>
                  </a:cubicBezTo>
                  <a:cubicBezTo>
                    <a:pt x="139" y="1091"/>
                    <a:pt x="139" y="1091"/>
                    <a:pt x="139" y="1091"/>
                  </a:cubicBezTo>
                  <a:cubicBezTo>
                    <a:pt x="115" y="1098"/>
                    <a:pt x="115" y="1098"/>
                    <a:pt x="115" y="1098"/>
                  </a:cubicBezTo>
                  <a:cubicBezTo>
                    <a:pt x="96" y="1103"/>
                    <a:pt x="96" y="1103"/>
                    <a:pt x="96" y="1103"/>
                  </a:cubicBezTo>
                  <a:cubicBezTo>
                    <a:pt x="82" y="1107"/>
                    <a:pt x="82" y="1107"/>
                    <a:pt x="82" y="1107"/>
                  </a:cubicBezTo>
                  <a:cubicBezTo>
                    <a:pt x="66" y="1110"/>
                    <a:pt x="66" y="1110"/>
                    <a:pt x="66" y="1110"/>
                  </a:cubicBezTo>
                  <a:cubicBezTo>
                    <a:pt x="47" y="1111"/>
                    <a:pt x="47" y="1111"/>
                    <a:pt x="47" y="1111"/>
                  </a:cubicBezTo>
                  <a:cubicBezTo>
                    <a:pt x="44" y="1111"/>
                    <a:pt x="44" y="1111"/>
                    <a:pt x="44" y="1111"/>
                  </a:cubicBezTo>
                  <a:cubicBezTo>
                    <a:pt x="39" y="1112"/>
                    <a:pt x="33" y="1113"/>
                    <a:pt x="28" y="1113"/>
                  </a:cubicBezTo>
                  <a:cubicBezTo>
                    <a:pt x="25" y="1114"/>
                    <a:pt x="25" y="1114"/>
                    <a:pt x="25" y="1114"/>
                  </a:cubicBezTo>
                  <a:cubicBezTo>
                    <a:pt x="24" y="1114"/>
                    <a:pt x="24" y="1114"/>
                    <a:pt x="24" y="1114"/>
                  </a:cubicBezTo>
                  <a:cubicBezTo>
                    <a:pt x="17" y="1115"/>
                    <a:pt x="9" y="1116"/>
                    <a:pt x="2" y="1116"/>
                  </a:cubicBezTo>
                  <a:cubicBezTo>
                    <a:pt x="0" y="1117"/>
                    <a:pt x="0" y="1117"/>
                    <a:pt x="0" y="1117"/>
                  </a:cubicBezTo>
                  <a:cubicBezTo>
                    <a:pt x="2" y="1578"/>
                    <a:pt x="2" y="1578"/>
                    <a:pt x="2" y="1578"/>
                  </a:cubicBezTo>
                  <a:cubicBezTo>
                    <a:pt x="1351" y="1582"/>
                    <a:pt x="1351" y="1582"/>
                    <a:pt x="1351" y="1582"/>
                  </a:cubicBezTo>
                  <a:cubicBezTo>
                    <a:pt x="1545" y="1578"/>
                    <a:pt x="1545" y="1578"/>
                    <a:pt x="1545" y="1578"/>
                  </a:cubicBezTo>
                  <a:cubicBezTo>
                    <a:pt x="1593" y="1576"/>
                    <a:pt x="1593" y="1576"/>
                    <a:pt x="1593" y="1576"/>
                  </a:cubicBezTo>
                  <a:cubicBezTo>
                    <a:pt x="1648" y="1571"/>
                    <a:pt x="1648" y="1571"/>
                    <a:pt x="1648" y="1571"/>
                  </a:cubicBezTo>
                  <a:cubicBezTo>
                    <a:pt x="1678" y="1567"/>
                    <a:pt x="1678" y="1567"/>
                    <a:pt x="1678" y="1567"/>
                  </a:cubicBezTo>
                  <a:cubicBezTo>
                    <a:pt x="1692" y="1564"/>
                    <a:pt x="1692" y="1564"/>
                    <a:pt x="1692" y="1564"/>
                  </a:cubicBezTo>
                  <a:cubicBezTo>
                    <a:pt x="1703" y="1560"/>
                    <a:pt x="1703" y="1560"/>
                    <a:pt x="1703" y="1560"/>
                  </a:cubicBezTo>
                  <a:cubicBezTo>
                    <a:pt x="1710" y="1554"/>
                    <a:pt x="1710" y="1554"/>
                    <a:pt x="1710" y="1554"/>
                  </a:cubicBezTo>
                  <a:cubicBezTo>
                    <a:pt x="1720" y="1545"/>
                    <a:pt x="1720" y="1545"/>
                    <a:pt x="1720" y="1545"/>
                  </a:cubicBezTo>
                  <a:cubicBezTo>
                    <a:pt x="1727" y="1537"/>
                    <a:pt x="1727" y="1537"/>
                    <a:pt x="1727" y="1537"/>
                  </a:cubicBezTo>
                  <a:cubicBezTo>
                    <a:pt x="1737" y="1525"/>
                    <a:pt x="1737" y="1525"/>
                    <a:pt x="1737" y="1525"/>
                  </a:cubicBezTo>
                  <a:cubicBezTo>
                    <a:pt x="1743" y="1515"/>
                    <a:pt x="1743" y="1515"/>
                    <a:pt x="1743" y="1515"/>
                  </a:cubicBezTo>
                  <a:cubicBezTo>
                    <a:pt x="1748" y="1502"/>
                    <a:pt x="1748" y="1502"/>
                    <a:pt x="1748" y="1502"/>
                  </a:cubicBezTo>
                  <a:cubicBezTo>
                    <a:pt x="1751" y="1489"/>
                    <a:pt x="1751" y="1489"/>
                    <a:pt x="1751" y="1489"/>
                  </a:cubicBezTo>
                  <a:cubicBezTo>
                    <a:pt x="1752" y="1476"/>
                    <a:pt x="1752" y="1476"/>
                    <a:pt x="1752" y="1476"/>
                  </a:cubicBezTo>
                  <a:cubicBezTo>
                    <a:pt x="1751" y="1460"/>
                    <a:pt x="1751" y="1460"/>
                    <a:pt x="1751" y="1460"/>
                  </a:cubicBezTo>
                  <a:cubicBezTo>
                    <a:pt x="1750" y="1455"/>
                    <a:pt x="1750" y="1455"/>
                    <a:pt x="1750" y="1455"/>
                  </a:cubicBezTo>
                  <a:cubicBezTo>
                    <a:pt x="1748" y="1446"/>
                    <a:pt x="1748" y="1446"/>
                    <a:pt x="1748" y="1446"/>
                  </a:cubicBezTo>
                  <a:cubicBezTo>
                    <a:pt x="1738" y="1421"/>
                    <a:pt x="1738" y="1421"/>
                    <a:pt x="1738" y="1421"/>
                  </a:cubicBezTo>
                  <a:cubicBezTo>
                    <a:pt x="920" y="0"/>
                    <a:pt x="920" y="0"/>
                    <a:pt x="92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3291771" y="1535946"/>
              <a:ext cx="2534019" cy="2364810"/>
            </a:xfrm>
            <a:custGeom>
              <a:avLst/>
              <a:gdLst>
                <a:gd name="T0" fmla="*/ 0 w 1826"/>
                <a:gd name="T1" fmla="*/ 1479 h 1704"/>
                <a:gd name="T2" fmla="*/ 404 w 1826"/>
                <a:gd name="T3" fmla="*/ 1704 h 1704"/>
                <a:gd name="T4" fmla="*/ 603 w 1826"/>
                <a:gd name="T5" fmla="*/ 1520 h 1704"/>
                <a:gd name="T6" fmla="*/ 1221 w 1826"/>
                <a:gd name="T7" fmla="*/ 1520 h 1704"/>
                <a:gd name="T8" fmla="*/ 1421 w 1826"/>
                <a:gd name="T9" fmla="*/ 1704 h 1704"/>
                <a:gd name="T10" fmla="*/ 1826 w 1826"/>
                <a:gd name="T11" fmla="*/ 1482 h 1704"/>
                <a:gd name="T12" fmla="*/ 1012 w 1826"/>
                <a:gd name="T13" fmla="*/ 67 h 1704"/>
                <a:gd name="T14" fmla="*/ 1005 w 1826"/>
                <a:gd name="T15" fmla="*/ 59 h 1704"/>
                <a:gd name="T16" fmla="*/ 1000 w 1826"/>
                <a:gd name="T17" fmla="*/ 53 h 1704"/>
                <a:gd name="T18" fmla="*/ 992 w 1826"/>
                <a:gd name="T19" fmla="*/ 45 h 1704"/>
                <a:gd name="T20" fmla="*/ 987 w 1826"/>
                <a:gd name="T21" fmla="*/ 39 h 1704"/>
                <a:gd name="T22" fmla="*/ 980 w 1826"/>
                <a:gd name="T23" fmla="*/ 33 h 1704"/>
                <a:gd name="T24" fmla="*/ 974 w 1826"/>
                <a:gd name="T25" fmla="*/ 28 h 1704"/>
                <a:gd name="T26" fmla="*/ 965 w 1826"/>
                <a:gd name="T27" fmla="*/ 21 h 1704"/>
                <a:gd name="T28" fmla="*/ 958 w 1826"/>
                <a:gd name="T29" fmla="*/ 16 h 1704"/>
                <a:gd name="T30" fmla="*/ 950 w 1826"/>
                <a:gd name="T31" fmla="*/ 11 h 1704"/>
                <a:gd name="T32" fmla="*/ 944 w 1826"/>
                <a:gd name="T33" fmla="*/ 8 h 1704"/>
                <a:gd name="T34" fmla="*/ 938 w 1826"/>
                <a:gd name="T35" fmla="*/ 6 h 1704"/>
                <a:gd name="T36" fmla="*/ 931 w 1826"/>
                <a:gd name="T37" fmla="*/ 3 h 1704"/>
                <a:gd name="T38" fmla="*/ 924 w 1826"/>
                <a:gd name="T39" fmla="*/ 1 h 1704"/>
                <a:gd name="T40" fmla="*/ 917 w 1826"/>
                <a:gd name="T41" fmla="*/ 0 h 1704"/>
                <a:gd name="T42" fmla="*/ 911 w 1826"/>
                <a:gd name="T43" fmla="*/ 0 h 1704"/>
                <a:gd name="T44" fmla="*/ 905 w 1826"/>
                <a:gd name="T45" fmla="*/ 0 h 1704"/>
                <a:gd name="T46" fmla="*/ 898 w 1826"/>
                <a:gd name="T47" fmla="*/ 1 h 1704"/>
                <a:gd name="T48" fmla="*/ 890 w 1826"/>
                <a:gd name="T49" fmla="*/ 2 h 1704"/>
                <a:gd name="T50" fmla="*/ 880 w 1826"/>
                <a:gd name="T51" fmla="*/ 6 h 1704"/>
                <a:gd name="T52" fmla="*/ 872 w 1826"/>
                <a:gd name="T53" fmla="*/ 10 h 1704"/>
                <a:gd name="T54" fmla="*/ 861 w 1826"/>
                <a:gd name="T55" fmla="*/ 17 h 1704"/>
                <a:gd name="T56" fmla="*/ 852 w 1826"/>
                <a:gd name="T57" fmla="*/ 23 h 1704"/>
                <a:gd name="T58" fmla="*/ 843 w 1826"/>
                <a:gd name="T59" fmla="*/ 32 h 1704"/>
                <a:gd name="T60" fmla="*/ 834 w 1826"/>
                <a:gd name="T61" fmla="*/ 42 h 1704"/>
                <a:gd name="T62" fmla="*/ 824 w 1826"/>
                <a:gd name="T63" fmla="*/ 55 h 1704"/>
                <a:gd name="T64" fmla="*/ 0 w 1826"/>
                <a:gd name="T65" fmla="*/ 1479 h 1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6" h="1704">
                  <a:moveTo>
                    <a:pt x="0" y="1479"/>
                  </a:moveTo>
                  <a:cubicBezTo>
                    <a:pt x="404" y="1704"/>
                    <a:pt x="404" y="1704"/>
                    <a:pt x="404" y="1704"/>
                  </a:cubicBezTo>
                  <a:cubicBezTo>
                    <a:pt x="421" y="1642"/>
                    <a:pt x="536" y="1560"/>
                    <a:pt x="603" y="1520"/>
                  </a:cubicBezTo>
                  <a:cubicBezTo>
                    <a:pt x="780" y="1415"/>
                    <a:pt x="1045" y="1415"/>
                    <a:pt x="1221" y="1520"/>
                  </a:cubicBezTo>
                  <a:cubicBezTo>
                    <a:pt x="1291" y="1561"/>
                    <a:pt x="1399" y="1641"/>
                    <a:pt x="1421" y="1704"/>
                  </a:cubicBezTo>
                  <a:cubicBezTo>
                    <a:pt x="1826" y="1482"/>
                    <a:pt x="1826" y="1482"/>
                    <a:pt x="1826" y="1482"/>
                  </a:cubicBezTo>
                  <a:cubicBezTo>
                    <a:pt x="1012" y="67"/>
                    <a:pt x="1012" y="67"/>
                    <a:pt x="1012" y="67"/>
                  </a:cubicBezTo>
                  <a:cubicBezTo>
                    <a:pt x="1005" y="59"/>
                    <a:pt x="1005" y="59"/>
                    <a:pt x="1005" y="59"/>
                  </a:cubicBezTo>
                  <a:cubicBezTo>
                    <a:pt x="1000" y="53"/>
                    <a:pt x="1000" y="53"/>
                    <a:pt x="1000" y="53"/>
                  </a:cubicBezTo>
                  <a:cubicBezTo>
                    <a:pt x="992" y="45"/>
                    <a:pt x="992" y="45"/>
                    <a:pt x="992" y="45"/>
                  </a:cubicBezTo>
                  <a:cubicBezTo>
                    <a:pt x="987" y="39"/>
                    <a:pt x="987" y="39"/>
                    <a:pt x="987" y="39"/>
                  </a:cubicBezTo>
                  <a:cubicBezTo>
                    <a:pt x="980" y="33"/>
                    <a:pt x="980" y="33"/>
                    <a:pt x="980" y="33"/>
                  </a:cubicBezTo>
                  <a:cubicBezTo>
                    <a:pt x="974" y="28"/>
                    <a:pt x="974" y="28"/>
                    <a:pt x="974" y="28"/>
                  </a:cubicBezTo>
                  <a:cubicBezTo>
                    <a:pt x="965" y="21"/>
                    <a:pt x="965" y="21"/>
                    <a:pt x="965" y="21"/>
                  </a:cubicBezTo>
                  <a:cubicBezTo>
                    <a:pt x="958" y="16"/>
                    <a:pt x="958" y="16"/>
                    <a:pt x="958" y="16"/>
                  </a:cubicBezTo>
                  <a:cubicBezTo>
                    <a:pt x="950" y="11"/>
                    <a:pt x="950" y="11"/>
                    <a:pt x="950" y="11"/>
                  </a:cubicBezTo>
                  <a:cubicBezTo>
                    <a:pt x="944" y="8"/>
                    <a:pt x="944" y="8"/>
                    <a:pt x="944" y="8"/>
                  </a:cubicBezTo>
                  <a:cubicBezTo>
                    <a:pt x="938" y="6"/>
                    <a:pt x="938" y="6"/>
                    <a:pt x="938" y="6"/>
                  </a:cubicBezTo>
                  <a:cubicBezTo>
                    <a:pt x="931" y="3"/>
                    <a:pt x="931" y="3"/>
                    <a:pt x="931" y="3"/>
                  </a:cubicBezTo>
                  <a:cubicBezTo>
                    <a:pt x="924" y="1"/>
                    <a:pt x="924" y="1"/>
                    <a:pt x="924" y="1"/>
                  </a:cubicBezTo>
                  <a:cubicBezTo>
                    <a:pt x="917" y="0"/>
                    <a:pt x="917" y="0"/>
                    <a:pt x="917" y="0"/>
                  </a:cubicBezTo>
                  <a:cubicBezTo>
                    <a:pt x="911" y="0"/>
                    <a:pt x="911" y="0"/>
                    <a:pt x="911" y="0"/>
                  </a:cubicBezTo>
                  <a:cubicBezTo>
                    <a:pt x="905" y="0"/>
                    <a:pt x="905" y="0"/>
                    <a:pt x="905" y="0"/>
                  </a:cubicBezTo>
                  <a:cubicBezTo>
                    <a:pt x="898" y="1"/>
                    <a:pt x="898" y="1"/>
                    <a:pt x="898" y="1"/>
                  </a:cubicBezTo>
                  <a:cubicBezTo>
                    <a:pt x="890" y="2"/>
                    <a:pt x="890" y="2"/>
                    <a:pt x="890" y="2"/>
                  </a:cubicBezTo>
                  <a:cubicBezTo>
                    <a:pt x="880" y="6"/>
                    <a:pt x="880" y="6"/>
                    <a:pt x="880" y="6"/>
                  </a:cubicBezTo>
                  <a:cubicBezTo>
                    <a:pt x="872" y="10"/>
                    <a:pt x="872" y="10"/>
                    <a:pt x="872" y="10"/>
                  </a:cubicBezTo>
                  <a:cubicBezTo>
                    <a:pt x="861" y="17"/>
                    <a:pt x="861" y="17"/>
                    <a:pt x="861" y="17"/>
                  </a:cubicBezTo>
                  <a:cubicBezTo>
                    <a:pt x="852" y="23"/>
                    <a:pt x="852" y="23"/>
                    <a:pt x="852" y="23"/>
                  </a:cubicBezTo>
                  <a:cubicBezTo>
                    <a:pt x="843" y="32"/>
                    <a:pt x="843" y="32"/>
                    <a:pt x="843" y="32"/>
                  </a:cubicBezTo>
                  <a:cubicBezTo>
                    <a:pt x="834" y="42"/>
                    <a:pt x="834" y="42"/>
                    <a:pt x="834" y="42"/>
                  </a:cubicBezTo>
                  <a:cubicBezTo>
                    <a:pt x="824" y="55"/>
                    <a:pt x="824" y="55"/>
                    <a:pt x="824" y="55"/>
                  </a:cubicBezTo>
                  <a:cubicBezTo>
                    <a:pt x="0" y="1479"/>
                    <a:pt x="0" y="1479"/>
                    <a:pt x="0" y="14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Rectangle 46"/>
            <p:cNvSpPr/>
            <p:nvPr/>
          </p:nvSpPr>
          <p:spPr>
            <a:xfrm>
              <a:off x="4066491" y="2637513"/>
              <a:ext cx="984579" cy="513605"/>
            </a:xfrm>
            <a:prstGeom prst="rect">
              <a:avLst/>
            </a:prstGeom>
          </p:spPr>
          <p:txBody>
            <a:bodyPr wrap="none" lIns="81922" tIns="40959" rIns="81922" bIns="40959" anchor="ctr">
              <a:spAutoFit/>
            </a:bodyPr>
            <a:lstStyle/>
            <a:p>
              <a:pPr algn="ctr"/>
              <a:r>
                <a:rPr lang="en-US" sz="1400" b="1" dirty="0" smtClean="0">
                  <a:solidFill>
                    <a:srgbClr val="FFFFFF"/>
                  </a:solidFill>
                  <a:latin typeface="+mj-lt"/>
                </a:rPr>
                <a:t>YEARS</a:t>
              </a:r>
              <a:br>
                <a:rPr lang="en-US" sz="1400" b="1" dirty="0" smtClean="0">
                  <a:solidFill>
                    <a:srgbClr val="FFFFFF"/>
                  </a:solidFill>
                  <a:latin typeface="+mj-lt"/>
                </a:rPr>
              </a:br>
              <a:r>
                <a:rPr lang="en-US" sz="1400" b="1" dirty="0" smtClean="0">
                  <a:solidFill>
                    <a:srgbClr val="FFFFFF"/>
                  </a:solidFill>
                  <a:latin typeface="+mj-lt"/>
                </a:rPr>
                <a:t>WORKED</a:t>
              </a:r>
              <a:endParaRPr lang="en-US" sz="1400" b="1" dirty="0">
                <a:solidFill>
                  <a:srgbClr val="FFFFFF"/>
                </a:solidFill>
                <a:latin typeface="+mj-lt"/>
              </a:endParaRPr>
            </a:p>
          </p:txBody>
        </p:sp>
        <p:sp>
          <p:nvSpPr>
            <p:cNvPr id="73" name="Rectangle 72"/>
            <p:cNvSpPr/>
            <p:nvPr/>
          </p:nvSpPr>
          <p:spPr>
            <a:xfrm>
              <a:off x="4657192" y="5062286"/>
              <a:ext cx="1596869" cy="729049"/>
            </a:xfrm>
            <a:prstGeom prst="rect">
              <a:avLst/>
            </a:prstGeom>
          </p:spPr>
          <p:txBody>
            <a:bodyPr wrap="square" lIns="548640" tIns="40959" rIns="45720" bIns="40959" anchor="ctr">
              <a:spAutoFit/>
            </a:bodyPr>
            <a:lstStyle/>
            <a:p>
              <a:r>
                <a:rPr lang="en-US" sz="1400" b="1" dirty="0" smtClean="0">
                  <a:solidFill>
                    <a:srgbClr val="FFFFFF"/>
                  </a:solidFill>
                  <a:latin typeface="+mj-lt"/>
                </a:rPr>
                <a:t>AMOUNT </a:t>
              </a:r>
              <a:br>
                <a:rPr lang="en-US" sz="1400" b="1" dirty="0" smtClean="0">
                  <a:solidFill>
                    <a:srgbClr val="FFFFFF"/>
                  </a:solidFill>
                  <a:latin typeface="+mj-lt"/>
                </a:rPr>
              </a:br>
              <a:r>
                <a:rPr lang="en-US" sz="1400" b="1" dirty="0" smtClean="0">
                  <a:solidFill>
                    <a:srgbClr val="FFFFFF"/>
                  </a:solidFill>
                  <a:latin typeface="+mj-lt"/>
                </a:rPr>
                <a:t>OF </a:t>
              </a:r>
              <a:br>
                <a:rPr lang="en-US" sz="1400" b="1" dirty="0" smtClean="0">
                  <a:solidFill>
                    <a:srgbClr val="FFFFFF"/>
                  </a:solidFill>
                  <a:latin typeface="+mj-lt"/>
                </a:rPr>
              </a:br>
              <a:r>
                <a:rPr lang="en-US" sz="1400" b="1" dirty="0" smtClean="0">
                  <a:solidFill>
                    <a:srgbClr val="FFFFFF"/>
                  </a:solidFill>
                  <a:latin typeface="+mj-lt"/>
                </a:rPr>
                <a:t>EARNINGS</a:t>
              </a:r>
              <a:endParaRPr lang="en-US" sz="1400" b="1" dirty="0">
                <a:solidFill>
                  <a:srgbClr val="FFFFFF"/>
                </a:solidFill>
                <a:latin typeface="+mj-lt"/>
              </a:endParaRPr>
            </a:p>
          </p:txBody>
        </p:sp>
        <p:sp>
          <p:nvSpPr>
            <p:cNvPr id="74" name="Rectangle 73"/>
            <p:cNvSpPr/>
            <p:nvPr/>
          </p:nvSpPr>
          <p:spPr>
            <a:xfrm>
              <a:off x="2264468" y="5062286"/>
              <a:ext cx="2222340" cy="729049"/>
            </a:xfrm>
            <a:prstGeom prst="rect">
              <a:avLst/>
            </a:prstGeom>
          </p:spPr>
          <p:txBody>
            <a:bodyPr wrap="none" lIns="45720" tIns="40959" rIns="548640" bIns="40959" anchor="ctr">
              <a:spAutoFit/>
            </a:bodyPr>
            <a:lstStyle/>
            <a:p>
              <a:pPr algn="r"/>
              <a:r>
                <a:rPr lang="en-GB" sz="1400" b="1" dirty="0" smtClean="0">
                  <a:solidFill>
                    <a:srgbClr val="FFFFFF"/>
                  </a:solidFill>
                  <a:latin typeface="+mj-lt"/>
                </a:rPr>
                <a:t>FICA OR </a:t>
              </a:r>
              <a:br>
                <a:rPr lang="en-GB" sz="1400" b="1" dirty="0" smtClean="0">
                  <a:solidFill>
                    <a:srgbClr val="FFFFFF"/>
                  </a:solidFill>
                  <a:latin typeface="+mj-lt"/>
                </a:rPr>
              </a:br>
              <a:r>
                <a:rPr lang="en-GB" sz="1400" b="1" dirty="0" err="1" smtClean="0">
                  <a:solidFill>
                    <a:srgbClr val="FFFFFF"/>
                  </a:solidFill>
                  <a:latin typeface="+mj-lt"/>
                </a:rPr>
                <a:t>SECA</a:t>
              </a:r>
              <a:r>
                <a:rPr lang="en-GB" sz="1400" b="1" dirty="0" smtClean="0">
                  <a:solidFill>
                    <a:srgbClr val="FFFFFF"/>
                  </a:solidFill>
                  <a:latin typeface="+mj-lt"/>
                </a:rPr>
                <a:t> PAID</a:t>
              </a:r>
              <a:br>
                <a:rPr lang="en-GB" sz="1400" b="1" dirty="0" smtClean="0">
                  <a:solidFill>
                    <a:srgbClr val="FFFFFF"/>
                  </a:solidFill>
                  <a:latin typeface="+mj-lt"/>
                </a:rPr>
              </a:br>
              <a:r>
                <a:rPr lang="en-GB" sz="1400" b="1" dirty="0" smtClean="0">
                  <a:solidFill>
                    <a:srgbClr val="FFFFFF"/>
                  </a:solidFill>
                  <a:latin typeface="+mj-lt"/>
                </a:rPr>
                <a:t>INTO THE SYSTEM</a:t>
              </a:r>
              <a:endParaRPr lang="en-GB" sz="1400" b="1" dirty="0">
                <a:solidFill>
                  <a:srgbClr val="FFFFFF"/>
                </a:solidFill>
                <a:latin typeface="+mj-lt"/>
              </a:endParaRPr>
            </a:p>
          </p:txBody>
        </p:sp>
      </p:grpSp>
      <p:sp>
        <p:nvSpPr>
          <p:cNvPr id="75" name="Text Box 6"/>
          <p:cNvSpPr txBox="1">
            <a:spLocks noChangeArrowheads="1"/>
          </p:cNvSpPr>
          <p:nvPr/>
        </p:nvSpPr>
        <p:spPr bwMode="gray">
          <a:xfrm>
            <a:off x="4273040" y="4695457"/>
            <a:ext cx="597920"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none" lIns="0" tIns="0" rIns="0" bIns="0" anchor="ctr" anchorCtr="0">
            <a:spAutoFit/>
          </a:bodyPr>
          <a:lstStyle>
            <a:lvl1pPr eaLnBrk="0" hangingPunct="0">
              <a:defRPr sz="1600">
                <a:solidFill>
                  <a:schemeClr val="tx1"/>
                </a:solidFill>
                <a:latin typeface="Times New Roman" pitchFamily="18" charset="0"/>
                <a:cs typeface="Arial" pitchFamily="34" charset="0"/>
              </a:defRPr>
            </a:lvl1pPr>
            <a:lvl2pPr marL="742950" indent="-285750" eaLnBrk="0" hangingPunct="0">
              <a:defRPr sz="1600">
                <a:solidFill>
                  <a:schemeClr val="tx1"/>
                </a:solidFill>
                <a:latin typeface="Times New Roman" pitchFamily="18" charset="0"/>
                <a:cs typeface="Arial" pitchFamily="34" charset="0"/>
              </a:defRPr>
            </a:lvl2pPr>
            <a:lvl3pPr marL="1143000" indent="-228600" eaLnBrk="0" hangingPunct="0">
              <a:defRPr sz="1600">
                <a:solidFill>
                  <a:schemeClr val="tx1"/>
                </a:solidFill>
                <a:latin typeface="Times New Roman" pitchFamily="18" charset="0"/>
                <a:cs typeface="Arial" pitchFamily="34" charset="0"/>
              </a:defRPr>
            </a:lvl3pPr>
            <a:lvl4pPr marL="1600200" indent="-228600" eaLnBrk="0" hangingPunct="0">
              <a:defRPr sz="1600">
                <a:solidFill>
                  <a:schemeClr val="tx1"/>
                </a:solidFill>
                <a:latin typeface="Times New Roman" pitchFamily="18" charset="0"/>
                <a:cs typeface="Arial" pitchFamily="34" charset="0"/>
              </a:defRPr>
            </a:lvl4pPr>
            <a:lvl5pPr marL="2057400" indent="-228600" eaLnBrk="0" hangingPunct="0">
              <a:defRPr sz="16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pitchFamily="34" charset="0"/>
              </a:defRPr>
            </a:lvl9pPr>
          </a:lstStyle>
          <a:p>
            <a:pPr algn="ctr" eaLnBrk="1" hangingPunct="1">
              <a:lnSpc>
                <a:spcPct val="90000"/>
              </a:lnSpc>
              <a:spcAft>
                <a:spcPts val="1081"/>
              </a:spcAft>
              <a:buClr>
                <a:srgbClr val="97D0FF"/>
              </a:buClr>
              <a:defRPr/>
            </a:pPr>
            <a:r>
              <a:rPr lang="en-GB" sz="2800" b="1" dirty="0">
                <a:solidFill>
                  <a:schemeClr val="accent2"/>
                </a:solidFill>
                <a:latin typeface="Arial"/>
              </a:rPr>
              <a:t>PIA</a:t>
            </a:r>
          </a:p>
        </p:txBody>
      </p:sp>
      <p:grpSp>
        <p:nvGrpSpPr>
          <p:cNvPr id="76" name="Group 75"/>
          <p:cNvGrpSpPr/>
          <p:nvPr/>
        </p:nvGrpSpPr>
        <p:grpSpPr>
          <a:xfrm>
            <a:off x="4119576" y="3721101"/>
            <a:ext cx="904849" cy="904846"/>
            <a:chOff x="231776" y="3171826"/>
            <a:chExt cx="595313" cy="595313"/>
          </a:xfrm>
        </p:grpSpPr>
        <p:sp>
          <p:nvSpPr>
            <p:cNvPr id="77" name="Freeform 76"/>
            <p:cNvSpPr>
              <a:spLocks/>
            </p:cNvSpPr>
            <p:nvPr/>
          </p:nvSpPr>
          <p:spPr bwMode="auto">
            <a:xfrm>
              <a:off x="231776" y="3171826"/>
              <a:ext cx="520700" cy="520700"/>
            </a:xfrm>
            <a:custGeom>
              <a:avLst/>
              <a:gdLst>
                <a:gd name="T0" fmla="*/ 397 w 676"/>
                <a:gd name="T1" fmla="*/ 671 h 676"/>
                <a:gd name="T2" fmla="*/ 338 w 676"/>
                <a:gd name="T3" fmla="*/ 676 h 676"/>
                <a:gd name="T4" fmla="*/ 0 w 676"/>
                <a:gd name="T5" fmla="*/ 338 h 676"/>
                <a:gd name="T6" fmla="*/ 338 w 676"/>
                <a:gd name="T7" fmla="*/ 0 h 676"/>
                <a:gd name="T8" fmla="*/ 676 w 676"/>
                <a:gd name="T9" fmla="*/ 320 h 676"/>
              </a:gdLst>
              <a:ahLst/>
              <a:cxnLst>
                <a:cxn ang="0">
                  <a:pos x="T0" y="T1"/>
                </a:cxn>
                <a:cxn ang="0">
                  <a:pos x="T2" y="T3"/>
                </a:cxn>
                <a:cxn ang="0">
                  <a:pos x="T4" y="T5"/>
                </a:cxn>
                <a:cxn ang="0">
                  <a:pos x="T6" y="T7"/>
                </a:cxn>
                <a:cxn ang="0">
                  <a:pos x="T8" y="T9"/>
                </a:cxn>
              </a:cxnLst>
              <a:rect l="0" t="0" r="r" b="b"/>
              <a:pathLst>
                <a:path w="676" h="676">
                  <a:moveTo>
                    <a:pt x="397" y="671"/>
                  </a:moveTo>
                  <a:cubicBezTo>
                    <a:pt x="378" y="675"/>
                    <a:pt x="358" y="676"/>
                    <a:pt x="338" y="676"/>
                  </a:cubicBezTo>
                  <a:cubicBezTo>
                    <a:pt x="151" y="676"/>
                    <a:pt x="0" y="525"/>
                    <a:pt x="0" y="338"/>
                  </a:cubicBezTo>
                  <a:cubicBezTo>
                    <a:pt x="0" y="151"/>
                    <a:pt x="151" y="0"/>
                    <a:pt x="338" y="0"/>
                  </a:cubicBezTo>
                  <a:cubicBezTo>
                    <a:pt x="519" y="0"/>
                    <a:pt x="667" y="142"/>
                    <a:pt x="676" y="320"/>
                  </a:cubicBezTo>
                </a:path>
              </a:pathLst>
            </a:custGeom>
            <a:noFill/>
            <a:ln w="127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78" name="Freeform 77"/>
            <p:cNvSpPr>
              <a:spLocks/>
            </p:cNvSpPr>
            <p:nvPr/>
          </p:nvSpPr>
          <p:spPr bwMode="auto">
            <a:xfrm>
              <a:off x="587376" y="3590926"/>
              <a:ext cx="239713" cy="176213"/>
            </a:xfrm>
            <a:custGeom>
              <a:avLst/>
              <a:gdLst>
                <a:gd name="T0" fmla="*/ 312 w 312"/>
                <a:gd name="T1" fmla="*/ 199 h 230"/>
                <a:gd name="T2" fmla="*/ 280 w 312"/>
                <a:gd name="T3" fmla="*/ 230 h 230"/>
                <a:gd name="T4" fmla="*/ 32 w 312"/>
                <a:gd name="T5" fmla="*/ 230 h 230"/>
                <a:gd name="T6" fmla="*/ 0 w 312"/>
                <a:gd name="T7" fmla="*/ 199 h 230"/>
                <a:gd name="T8" fmla="*/ 0 w 312"/>
                <a:gd name="T9" fmla="*/ 32 h 230"/>
                <a:gd name="T10" fmla="*/ 32 w 312"/>
                <a:gd name="T11" fmla="*/ 0 h 230"/>
                <a:gd name="T12" fmla="*/ 280 w 312"/>
                <a:gd name="T13" fmla="*/ 0 h 230"/>
                <a:gd name="T14" fmla="*/ 312 w 312"/>
                <a:gd name="T15" fmla="*/ 32 h 230"/>
                <a:gd name="T16" fmla="*/ 312 w 312"/>
                <a:gd name="T17" fmla="*/ 1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230">
                  <a:moveTo>
                    <a:pt x="312" y="199"/>
                  </a:moveTo>
                  <a:cubicBezTo>
                    <a:pt x="312" y="216"/>
                    <a:pt x="298" y="230"/>
                    <a:pt x="280" y="230"/>
                  </a:cubicBezTo>
                  <a:cubicBezTo>
                    <a:pt x="32" y="230"/>
                    <a:pt x="32" y="230"/>
                    <a:pt x="32" y="230"/>
                  </a:cubicBezTo>
                  <a:cubicBezTo>
                    <a:pt x="14" y="230"/>
                    <a:pt x="0" y="216"/>
                    <a:pt x="0" y="199"/>
                  </a:cubicBezTo>
                  <a:cubicBezTo>
                    <a:pt x="0" y="32"/>
                    <a:pt x="0" y="32"/>
                    <a:pt x="0" y="32"/>
                  </a:cubicBezTo>
                  <a:cubicBezTo>
                    <a:pt x="0" y="14"/>
                    <a:pt x="14" y="0"/>
                    <a:pt x="32" y="0"/>
                  </a:cubicBezTo>
                  <a:cubicBezTo>
                    <a:pt x="280" y="0"/>
                    <a:pt x="280" y="0"/>
                    <a:pt x="280" y="0"/>
                  </a:cubicBezTo>
                  <a:cubicBezTo>
                    <a:pt x="298" y="0"/>
                    <a:pt x="312" y="14"/>
                    <a:pt x="312" y="32"/>
                  </a:cubicBezTo>
                  <a:lnTo>
                    <a:pt x="312" y="199"/>
                  </a:lnTo>
                  <a:close/>
                </a:path>
              </a:pathLst>
            </a:custGeom>
            <a:noFill/>
            <a:ln w="127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79" name="Freeform 78"/>
            <p:cNvSpPr>
              <a:spLocks/>
            </p:cNvSpPr>
            <p:nvPr/>
          </p:nvSpPr>
          <p:spPr bwMode="auto">
            <a:xfrm>
              <a:off x="627063" y="3467101"/>
              <a:ext cx="161925" cy="123825"/>
            </a:xfrm>
            <a:custGeom>
              <a:avLst/>
              <a:gdLst>
                <a:gd name="T0" fmla="*/ 211 w 211"/>
                <a:gd name="T1" fmla="*/ 157 h 159"/>
                <a:gd name="T2" fmla="*/ 211 w 211"/>
                <a:gd name="T3" fmla="*/ 105 h 159"/>
                <a:gd name="T4" fmla="*/ 106 w 211"/>
                <a:gd name="T5" fmla="*/ 0 h 159"/>
                <a:gd name="T6" fmla="*/ 0 w 211"/>
                <a:gd name="T7" fmla="*/ 105 h 159"/>
                <a:gd name="T8" fmla="*/ 0 w 211"/>
                <a:gd name="T9" fmla="*/ 159 h 159"/>
              </a:gdLst>
              <a:ahLst/>
              <a:cxnLst>
                <a:cxn ang="0">
                  <a:pos x="T0" y="T1"/>
                </a:cxn>
                <a:cxn ang="0">
                  <a:pos x="T2" y="T3"/>
                </a:cxn>
                <a:cxn ang="0">
                  <a:pos x="T4" y="T5"/>
                </a:cxn>
                <a:cxn ang="0">
                  <a:pos x="T6" y="T7"/>
                </a:cxn>
                <a:cxn ang="0">
                  <a:pos x="T8" y="T9"/>
                </a:cxn>
              </a:cxnLst>
              <a:rect l="0" t="0" r="r" b="b"/>
              <a:pathLst>
                <a:path w="211" h="159">
                  <a:moveTo>
                    <a:pt x="211" y="157"/>
                  </a:moveTo>
                  <a:cubicBezTo>
                    <a:pt x="211" y="105"/>
                    <a:pt x="211" y="105"/>
                    <a:pt x="211" y="105"/>
                  </a:cubicBezTo>
                  <a:cubicBezTo>
                    <a:pt x="211" y="47"/>
                    <a:pt x="164" y="0"/>
                    <a:pt x="106" y="0"/>
                  </a:cubicBezTo>
                  <a:cubicBezTo>
                    <a:pt x="47" y="0"/>
                    <a:pt x="0" y="47"/>
                    <a:pt x="0" y="105"/>
                  </a:cubicBezTo>
                  <a:cubicBezTo>
                    <a:pt x="0" y="159"/>
                    <a:pt x="0" y="159"/>
                    <a:pt x="0" y="159"/>
                  </a:cubicBezTo>
                </a:path>
              </a:pathLst>
            </a:custGeom>
            <a:noFill/>
            <a:ln w="127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80" name="Freeform 79"/>
            <p:cNvSpPr>
              <a:spLocks noEditPoints="1"/>
            </p:cNvSpPr>
            <p:nvPr/>
          </p:nvSpPr>
          <p:spPr bwMode="auto">
            <a:xfrm>
              <a:off x="357188" y="3294063"/>
              <a:ext cx="244475" cy="244475"/>
            </a:xfrm>
            <a:custGeom>
              <a:avLst/>
              <a:gdLst>
                <a:gd name="T0" fmla="*/ 95 w 317"/>
                <a:gd name="T1" fmla="*/ 173 h 317"/>
                <a:gd name="T2" fmla="*/ 134 w 317"/>
                <a:gd name="T3" fmla="*/ 214 h 317"/>
                <a:gd name="T4" fmla="*/ 230 w 317"/>
                <a:gd name="T5" fmla="*/ 107 h 317"/>
                <a:gd name="T6" fmla="*/ 317 w 317"/>
                <a:gd name="T7" fmla="*/ 159 h 317"/>
                <a:gd name="T8" fmla="*/ 158 w 317"/>
                <a:gd name="T9" fmla="*/ 317 h 317"/>
                <a:gd name="T10" fmla="*/ 0 w 317"/>
                <a:gd name="T11" fmla="*/ 159 h 317"/>
                <a:gd name="T12" fmla="*/ 158 w 317"/>
                <a:gd name="T13" fmla="*/ 0 h 317"/>
                <a:gd name="T14" fmla="*/ 317 w 317"/>
                <a:gd name="T15" fmla="*/ 159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317">
                  <a:moveTo>
                    <a:pt x="95" y="173"/>
                  </a:moveTo>
                  <a:cubicBezTo>
                    <a:pt x="134" y="214"/>
                    <a:pt x="134" y="214"/>
                    <a:pt x="134" y="214"/>
                  </a:cubicBezTo>
                  <a:cubicBezTo>
                    <a:pt x="230" y="107"/>
                    <a:pt x="230" y="107"/>
                    <a:pt x="230" y="107"/>
                  </a:cubicBezTo>
                  <a:moveTo>
                    <a:pt x="317" y="159"/>
                  </a:moveTo>
                  <a:cubicBezTo>
                    <a:pt x="317" y="246"/>
                    <a:pt x="246" y="317"/>
                    <a:pt x="158" y="317"/>
                  </a:cubicBezTo>
                  <a:cubicBezTo>
                    <a:pt x="71" y="317"/>
                    <a:pt x="0" y="246"/>
                    <a:pt x="0" y="159"/>
                  </a:cubicBezTo>
                  <a:cubicBezTo>
                    <a:pt x="0" y="71"/>
                    <a:pt x="71" y="0"/>
                    <a:pt x="158" y="0"/>
                  </a:cubicBezTo>
                  <a:cubicBezTo>
                    <a:pt x="246" y="0"/>
                    <a:pt x="317" y="71"/>
                    <a:pt x="317" y="159"/>
                  </a:cubicBez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grpSp>
    </p:spTree>
    <p:extLst>
      <p:ext uri="{BB962C8B-B14F-4D97-AF65-F5344CB8AC3E}">
        <p14:creationId xmlns:p14="http://schemas.microsoft.com/office/powerpoint/2010/main" val="552804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a:xfrm>
            <a:off x="457200" y="1554164"/>
            <a:ext cx="7315200" cy="3675062"/>
          </a:xfrm>
        </p:spPr>
        <p:txBody>
          <a:bodyPr numCol="2" spcCol="640080"/>
          <a:lstStyle/>
          <a:p>
            <a:pPr marL="0" indent="0">
              <a:buNone/>
            </a:pPr>
            <a:endParaRPr lang="en-US" dirty="0" smtClean="0"/>
          </a:p>
          <a:p>
            <a:pPr marL="0" indent="0">
              <a:buNone/>
            </a:pPr>
            <a:endParaRPr lang="en-US" dirty="0"/>
          </a:p>
          <a:p>
            <a:pPr marL="0" indent="0" algn="ctr">
              <a:buNone/>
            </a:pPr>
            <a:r>
              <a:rPr lang="en-US" sz="1600" b="1" dirty="0" smtClean="0"/>
              <a:t>Same-sex married couples are </a:t>
            </a:r>
            <a:r>
              <a:rPr lang="en-US" sz="1600" b="1" dirty="0" err="1" smtClean="0"/>
              <a:t>eligilble</a:t>
            </a:r>
            <a:r>
              <a:rPr lang="en-US" sz="1600" b="1" dirty="0" smtClean="0"/>
              <a:t> for Social Security spousal and survivor benefits</a:t>
            </a:r>
          </a:p>
          <a:p>
            <a:pPr lvl="1">
              <a:buFont typeface="Wingdings" panose="05000000000000000000" pitchFamily="2" charset="2"/>
              <a:buChar char="ü"/>
            </a:pPr>
            <a:r>
              <a:rPr lang="en-US" dirty="0" smtClean="0"/>
              <a:t>Couples living in a state that </a:t>
            </a:r>
            <a:r>
              <a:rPr lang="en-US" dirty="0" err="1" smtClean="0"/>
              <a:t>previsouly</a:t>
            </a:r>
            <a:r>
              <a:rPr lang="en-US" dirty="0" smtClean="0"/>
              <a:t> did not recognize same-sex marriages can apply for benefits</a:t>
            </a:r>
          </a:p>
          <a:p>
            <a:pPr lvl="1">
              <a:buFont typeface="Wingdings" panose="05000000000000000000" pitchFamily="2" charset="2"/>
              <a:buChar char="ü"/>
            </a:pPr>
            <a:r>
              <a:rPr lang="en-US" dirty="0" smtClean="0"/>
              <a:t>Non-married spouses also may be eligible for spousal benefits</a:t>
            </a:r>
          </a:p>
          <a:p>
            <a:pPr algn="ctr">
              <a:buFont typeface="Wingdings" panose="05000000000000000000" pitchFamily="2" charset="2"/>
              <a:buChar char="ü"/>
            </a:pPr>
            <a:endParaRPr lang="en-US" dirty="0"/>
          </a:p>
          <a:p>
            <a:pPr algn="ctr">
              <a:buFont typeface="Wingdings" panose="05000000000000000000" pitchFamily="2" charset="2"/>
              <a:buChar char="ü"/>
            </a:pPr>
            <a:endParaRPr lang="en-US" dirty="0" smtClean="0"/>
          </a:p>
          <a:p>
            <a:pPr marL="0" indent="0" algn="ctr">
              <a:buNone/>
            </a:pPr>
            <a:r>
              <a:rPr lang="en-US" sz="1600" b="1" dirty="0" smtClean="0"/>
              <a:t>A surviving spouse qualifies for the one-time lump-sum death benefit to help pay for expenses.  </a:t>
            </a:r>
          </a:p>
        </p:txBody>
      </p:sp>
      <p:sp>
        <p:nvSpPr>
          <p:cNvPr id="4" name="Title 3"/>
          <p:cNvSpPr>
            <a:spLocks noGrp="1"/>
          </p:cNvSpPr>
          <p:nvPr>
            <p:ph type="title"/>
          </p:nvPr>
        </p:nvSpPr>
        <p:spPr>
          <a:xfrm>
            <a:off x="457200" y="731520"/>
            <a:ext cx="8220456" cy="615553"/>
          </a:xfrm>
        </p:spPr>
        <p:txBody>
          <a:bodyPr/>
          <a:lstStyle/>
          <a:p>
            <a:r>
              <a:rPr lang="en-US" dirty="0" smtClean="0"/>
              <a:t>Same Sex Marriages</a:t>
            </a:r>
            <a:br>
              <a:rPr lang="en-US" dirty="0" smtClean="0"/>
            </a:br>
            <a:r>
              <a:rPr lang="en-US" b="0" dirty="0" smtClean="0"/>
              <a:t>Married same-sex couples now get Social Security benefits</a:t>
            </a:r>
            <a:endParaRPr lang="en-US" b="0" dirty="0"/>
          </a:p>
        </p:txBody>
      </p:sp>
      <p:sp>
        <p:nvSpPr>
          <p:cNvPr id="6" name="TextBox 5"/>
          <p:cNvSpPr txBox="1"/>
          <p:nvPr/>
        </p:nvSpPr>
        <p:spPr>
          <a:xfrm>
            <a:off x="2907756" y="5676900"/>
            <a:ext cx="2716834" cy="430887"/>
          </a:xfrm>
          <a:prstGeom prst="rect">
            <a:avLst/>
          </a:prstGeom>
          <a:noFill/>
        </p:spPr>
        <p:txBody>
          <a:bodyPr wrap="none" lIns="0" tIns="0" rIns="0" bIns="0" rtlCol="0">
            <a:spAutoFit/>
          </a:bodyPr>
          <a:lstStyle/>
          <a:p>
            <a:pPr algn="ctr"/>
            <a:r>
              <a:rPr lang="en-US" sz="1400" dirty="0" smtClean="0"/>
              <a:t>More information at </a:t>
            </a:r>
          </a:p>
          <a:p>
            <a:pPr algn="ctr"/>
            <a:r>
              <a:rPr lang="en-US" sz="1400" b="1" smtClean="0"/>
              <a:t>www.ssa.gov/same-sexcouples</a:t>
            </a:r>
            <a:r>
              <a:rPr lang="en-US" sz="1400" b="1" dirty="0" smtClean="0"/>
              <a:t> </a:t>
            </a:r>
          </a:p>
        </p:txBody>
      </p:sp>
    </p:spTree>
    <p:extLst>
      <p:ext uri="{BB962C8B-B14F-4D97-AF65-F5344CB8AC3E}">
        <p14:creationId xmlns:p14="http://schemas.microsoft.com/office/powerpoint/2010/main" val="114427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r>
              <a:rPr lang="en-US" dirty="0" smtClean="0"/>
              <a:t>50% Social Security Benefits</a:t>
            </a:r>
          </a:p>
          <a:p>
            <a:r>
              <a:rPr lang="en-US" dirty="0" smtClean="0"/>
              <a:t>Income from Municipal Bonds</a:t>
            </a:r>
          </a:p>
          <a:p>
            <a:r>
              <a:rPr lang="en-US" dirty="0" smtClean="0"/>
              <a:t>Wages</a:t>
            </a:r>
          </a:p>
          <a:p>
            <a:r>
              <a:rPr lang="en-US" dirty="0" smtClean="0"/>
              <a:t>Business Income</a:t>
            </a:r>
          </a:p>
          <a:p>
            <a:r>
              <a:rPr lang="en-US" dirty="0" smtClean="0"/>
              <a:t>Interest</a:t>
            </a:r>
          </a:p>
          <a:p>
            <a:r>
              <a:rPr lang="en-US" dirty="0" smtClean="0"/>
              <a:t>Capital Gains</a:t>
            </a:r>
          </a:p>
          <a:p>
            <a:r>
              <a:rPr lang="en-US" dirty="0" smtClean="0"/>
              <a:t>Dividends</a:t>
            </a:r>
          </a:p>
          <a:p>
            <a:r>
              <a:rPr lang="en-US" dirty="0" smtClean="0"/>
              <a:t>Traditional IRA Distributions</a:t>
            </a:r>
          </a:p>
          <a:p>
            <a:r>
              <a:rPr lang="en-US" dirty="0" smtClean="0"/>
              <a:t>Rental Income</a:t>
            </a:r>
          </a:p>
          <a:p>
            <a:r>
              <a:rPr lang="en-US" dirty="0" smtClean="0"/>
              <a:t>Annuity Income</a:t>
            </a:r>
          </a:p>
          <a:p>
            <a:r>
              <a:rPr lang="en-US" dirty="0" smtClean="0"/>
              <a:t>Pensions</a:t>
            </a:r>
          </a:p>
          <a:p>
            <a:endParaRPr lang="en-US" dirty="0"/>
          </a:p>
        </p:txBody>
      </p:sp>
      <p:sp>
        <p:nvSpPr>
          <p:cNvPr id="3" name="Title 2"/>
          <p:cNvSpPr>
            <a:spLocks noGrp="1"/>
          </p:cNvSpPr>
          <p:nvPr>
            <p:ph type="title"/>
          </p:nvPr>
        </p:nvSpPr>
        <p:spPr/>
        <p:txBody>
          <a:bodyPr/>
          <a:lstStyle/>
          <a:p>
            <a:r>
              <a:rPr lang="en-US" dirty="0" smtClean="0"/>
              <a:t>Provisional Income</a:t>
            </a:r>
            <a:endParaRPr lang="en-US" dirty="0"/>
          </a:p>
        </p:txBody>
      </p:sp>
      <p:sp>
        <p:nvSpPr>
          <p:cNvPr id="4" name="TextBox 3"/>
          <p:cNvSpPr txBox="1"/>
          <p:nvPr/>
        </p:nvSpPr>
        <p:spPr>
          <a:xfrm>
            <a:off x="5667376" y="2819400"/>
            <a:ext cx="2333624" cy="1107996"/>
          </a:xfrm>
          <a:prstGeom prst="rect">
            <a:avLst/>
          </a:prstGeom>
          <a:solidFill>
            <a:schemeClr val="tx2"/>
          </a:solidFill>
        </p:spPr>
        <p:txBody>
          <a:bodyPr wrap="square" lIns="0" tIns="0" rIns="0" bIns="0" rtlCol="0">
            <a:spAutoFit/>
          </a:bodyPr>
          <a:lstStyle/>
          <a:p>
            <a:r>
              <a:rPr lang="en-US" sz="1200" b="1" dirty="0" smtClean="0"/>
              <a:t>May not include:</a:t>
            </a:r>
          </a:p>
          <a:p>
            <a:pPr marL="171450" indent="-171450">
              <a:buFont typeface="Arial" panose="020B0604020202020204" pitchFamily="34" charset="0"/>
              <a:buChar char="•"/>
            </a:pPr>
            <a:r>
              <a:rPr lang="en-US" sz="1200" b="1" dirty="0" smtClean="0"/>
              <a:t>Tax-deferred balances</a:t>
            </a:r>
            <a:r>
              <a:rPr lang="en-US" sz="1200" b="1" dirty="0"/>
              <a:t> </a:t>
            </a:r>
            <a:r>
              <a:rPr lang="en-US" sz="1200" b="1" dirty="0" smtClean="0"/>
              <a:t>inside IRAs, 401(k) and annuities</a:t>
            </a:r>
          </a:p>
          <a:p>
            <a:pPr marL="171450" indent="-171450">
              <a:buFont typeface="Arial" panose="020B0604020202020204" pitchFamily="34" charset="0"/>
              <a:buChar char="•"/>
            </a:pPr>
            <a:r>
              <a:rPr lang="en-US" sz="1200" b="1" dirty="0" smtClean="0"/>
              <a:t>Income from Roth IRAs</a:t>
            </a:r>
          </a:p>
          <a:p>
            <a:pPr marL="171450" indent="-171450">
              <a:buFont typeface="Arial" panose="020B0604020202020204" pitchFamily="34" charset="0"/>
              <a:buChar char="•"/>
            </a:pPr>
            <a:r>
              <a:rPr lang="en-US" sz="1200" b="1" dirty="0" smtClean="0"/>
              <a:t>Non-taxable income from life insurance</a:t>
            </a:r>
          </a:p>
        </p:txBody>
      </p:sp>
    </p:spTree>
    <p:extLst>
      <p:ext uri="{BB962C8B-B14F-4D97-AF65-F5344CB8AC3E}">
        <p14:creationId xmlns:p14="http://schemas.microsoft.com/office/powerpoint/2010/main" val="31716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3"/>
            <p:custDataLst>
              <p:tags r:id="rId1"/>
            </p:custDataLst>
          </p:nvPr>
        </p:nvSpPr>
        <p:spPr>
          <a:xfrm>
            <a:off x="4067944" y="1554163"/>
            <a:ext cx="4609712" cy="4538662"/>
          </a:xfrm>
        </p:spPr>
        <p:txBody>
          <a:bodyPr/>
          <a:lstStyle/>
          <a:p>
            <a:pPr marL="285750" lvl="2" indent="-285750">
              <a:spcBef>
                <a:spcPts val="0"/>
              </a:spcBef>
              <a:spcAft>
                <a:spcPts val="1800"/>
              </a:spcAft>
              <a:buFont typeface="+mj-lt"/>
              <a:buAutoNum type="arabicPeriod"/>
            </a:pPr>
            <a:r>
              <a:rPr lang="en-US" sz="1800" dirty="0"/>
              <a:t>The Basics of Social Security</a:t>
            </a:r>
          </a:p>
          <a:p>
            <a:pPr marL="285750" lvl="2" indent="-285750">
              <a:spcBef>
                <a:spcPts val="0"/>
              </a:spcBef>
              <a:spcAft>
                <a:spcPts val="1800"/>
              </a:spcAft>
              <a:buFont typeface="+mj-lt"/>
              <a:buAutoNum type="arabicPeriod"/>
            </a:pPr>
            <a:r>
              <a:rPr lang="en-US" sz="1800" dirty="0"/>
              <a:t>Deciding When to Receive Benefits</a:t>
            </a:r>
          </a:p>
          <a:p>
            <a:pPr marL="285750" lvl="2" indent="-285750">
              <a:spcBef>
                <a:spcPts val="0"/>
              </a:spcBef>
              <a:spcAft>
                <a:spcPts val="1800"/>
              </a:spcAft>
              <a:buFont typeface="+mj-lt"/>
              <a:buAutoNum type="arabicPeriod"/>
            </a:pPr>
            <a:r>
              <a:rPr lang="en-US" sz="1800" dirty="0"/>
              <a:t>Benefits Beyond Retirement</a:t>
            </a:r>
          </a:p>
          <a:p>
            <a:pPr marL="285750" lvl="2" indent="-285750">
              <a:spcBef>
                <a:spcPts val="0"/>
              </a:spcBef>
              <a:spcAft>
                <a:spcPts val="1800"/>
              </a:spcAft>
              <a:buFont typeface="+mj-lt"/>
              <a:buAutoNum type="arabicPeriod"/>
            </a:pPr>
            <a:r>
              <a:rPr lang="en-US" sz="1800" dirty="0"/>
              <a:t>Planning Your Retirement Strategy</a:t>
            </a:r>
          </a:p>
        </p:txBody>
      </p:sp>
      <p:sp>
        <p:nvSpPr>
          <p:cNvPr id="6" name="Title 8"/>
          <p:cNvSpPr txBox="1">
            <a:spLocks/>
          </p:cNvSpPr>
          <p:nvPr/>
        </p:nvSpPr>
        <p:spPr>
          <a:xfrm>
            <a:off x="457200" y="731520"/>
            <a:ext cx="8220456" cy="369332"/>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400" b="1" kern="1200" spc="0" baseline="0">
                <a:solidFill>
                  <a:schemeClr val="tx1"/>
                </a:solidFill>
                <a:latin typeface="+mj-lt"/>
                <a:ea typeface="+mj-ea"/>
                <a:cs typeface="+mj-cs"/>
              </a:defRPr>
            </a:lvl1pPr>
          </a:lstStyle>
          <a:p>
            <a:r>
              <a:rPr lang="en-GB" dirty="0"/>
              <a:t>Today’s Agenda</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776"/>
          <a:stretch/>
        </p:blipFill>
        <p:spPr bwMode="auto">
          <a:xfrm>
            <a:off x="468313" y="1557338"/>
            <a:ext cx="3233737" cy="458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09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Social Security: Full Retirement Age (FRA)</a:t>
            </a:r>
          </a:p>
        </p:txBody>
      </p:sp>
      <p:sp>
        <p:nvSpPr>
          <p:cNvPr id="23"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sz="1400" dirty="0"/>
              <a:t>The Social Security Administration determines your full retirement age, i.e., the age you’re entitled to receive full benefits.</a:t>
            </a:r>
          </a:p>
        </p:txBody>
      </p:sp>
      <p:grpSp>
        <p:nvGrpSpPr>
          <p:cNvPr id="9" name="Group 8"/>
          <p:cNvGrpSpPr>
            <a:grpSpLocks noChangeAspect="1"/>
          </p:cNvGrpSpPr>
          <p:nvPr/>
        </p:nvGrpSpPr>
        <p:grpSpPr>
          <a:xfrm>
            <a:off x="457201" y="2517088"/>
            <a:ext cx="640080" cy="640080"/>
            <a:chOff x="2774950" y="4135438"/>
            <a:chExt cx="1985963" cy="1985962"/>
          </a:xfrm>
        </p:grpSpPr>
        <p:sp>
          <p:nvSpPr>
            <p:cNvPr id="6" name="Freeform 6"/>
            <p:cNvSpPr>
              <a:spLocks noEditPoints="1"/>
            </p:cNvSpPr>
            <p:nvPr/>
          </p:nvSpPr>
          <p:spPr bwMode="auto">
            <a:xfrm>
              <a:off x="2774950" y="4135438"/>
              <a:ext cx="1985963" cy="1985962"/>
            </a:xfrm>
            <a:custGeom>
              <a:avLst/>
              <a:gdLst>
                <a:gd name="T0" fmla="*/ 1079 w 2330"/>
                <a:gd name="T1" fmla="*/ 381 h 2330"/>
                <a:gd name="T2" fmla="*/ 1473 w 2330"/>
                <a:gd name="T3" fmla="*/ 552 h 2330"/>
                <a:gd name="T4" fmla="*/ 1656 w 2330"/>
                <a:gd name="T5" fmla="*/ 1177 h 2330"/>
                <a:gd name="T6" fmla="*/ 1575 w 2330"/>
                <a:gd name="T7" fmla="*/ 1248 h 2330"/>
                <a:gd name="T8" fmla="*/ 1354 w 2330"/>
                <a:gd name="T9" fmla="*/ 1295 h 2330"/>
                <a:gd name="T10" fmla="*/ 1546 w 2330"/>
                <a:gd name="T11" fmla="*/ 1592 h 2330"/>
                <a:gd name="T12" fmla="*/ 1982 w 2330"/>
                <a:gd name="T13" fmla="*/ 1776 h 2330"/>
                <a:gd name="T14" fmla="*/ 1364 w 2330"/>
                <a:gd name="T15" fmla="*/ 436 h 2330"/>
                <a:gd name="T16" fmla="*/ 1104 w 2330"/>
                <a:gd name="T17" fmla="*/ 375 h 2330"/>
                <a:gd name="T18" fmla="*/ 787 w 2330"/>
                <a:gd name="T19" fmla="*/ 1002 h 2330"/>
                <a:gd name="T20" fmla="*/ 801 w 2330"/>
                <a:gd name="T21" fmla="*/ 1269 h 2330"/>
                <a:gd name="T22" fmla="*/ 977 w 2330"/>
                <a:gd name="T23" fmla="*/ 1380 h 2330"/>
                <a:gd name="T24" fmla="*/ 472 w 2330"/>
                <a:gd name="T25" fmla="*/ 1666 h 2330"/>
                <a:gd name="T26" fmla="*/ 307 w 2330"/>
                <a:gd name="T27" fmla="*/ 1952 h 2330"/>
                <a:gd name="T28" fmla="*/ 1165 w 2330"/>
                <a:gd name="T29" fmla="*/ 2330 h 2330"/>
                <a:gd name="T30" fmla="*/ 1165 w 2330"/>
                <a:gd name="T31" fmla="*/ 0 h 2330"/>
                <a:gd name="T32" fmla="*/ 940 w 2330"/>
                <a:gd name="T33" fmla="*/ 1474 h 2330"/>
                <a:gd name="T34" fmla="*/ 793 w 2330"/>
                <a:gd name="T35" fmla="*/ 1369 h 2330"/>
                <a:gd name="T36" fmla="*/ 809 w 2330"/>
                <a:gd name="T37" fmla="*/ 1273 h 2330"/>
                <a:gd name="T38" fmla="*/ 307 w 2330"/>
                <a:gd name="T39" fmla="*/ 1504 h 2330"/>
                <a:gd name="T40" fmla="*/ 520 w 2330"/>
                <a:gd name="T41" fmla="*/ 1369 h 2330"/>
                <a:gd name="T42" fmla="*/ 476 w 2330"/>
                <a:gd name="T43" fmla="*/ 1218 h 2330"/>
                <a:gd name="T44" fmla="*/ 372 w 2330"/>
                <a:gd name="T45" fmla="*/ 1052 h 2330"/>
                <a:gd name="T46" fmla="*/ 414 w 2330"/>
                <a:gd name="T47" fmla="*/ 931 h 2330"/>
                <a:gd name="T48" fmla="*/ 430 w 2330"/>
                <a:gd name="T49" fmla="*/ 628 h 2330"/>
                <a:gd name="T50" fmla="*/ 640 w 2330"/>
                <a:gd name="T51" fmla="*/ 559 h 2330"/>
                <a:gd name="T52" fmla="*/ 1393 w 2330"/>
                <a:gd name="T53" fmla="*/ 1471 h 2330"/>
                <a:gd name="T54" fmla="*/ 1587 w 2330"/>
                <a:gd name="T55" fmla="*/ 1356 h 2330"/>
                <a:gd name="T56" fmla="*/ 1577 w 2330"/>
                <a:gd name="T57" fmla="*/ 1254 h 2330"/>
                <a:gd name="T58" fmla="*/ 1586 w 2330"/>
                <a:gd name="T59" fmla="*/ 583 h 2330"/>
                <a:gd name="T60" fmla="*/ 1818 w 2330"/>
                <a:gd name="T61" fmla="*/ 537 h 2330"/>
                <a:gd name="T62" fmla="*/ 1986 w 2330"/>
                <a:gd name="T63" fmla="*/ 620 h 2330"/>
                <a:gd name="T64" fmla="*/ 2010 w 2330"/>
                <a:gd name="T65" fmla="*/ 909 h 2330"/>
                <a:gd name="T66" fmla="*/ 1966 w 2330"/>
                <a:gd name="T67" fmla="*/ 1115 h 2330"/>
                <a:gd name="T68" fmla="*/ 1918 w 2330"/>
                <a:gd name="T69" fmla="*/ 1270 h 2330"/>
                <a:gd name="T70" fmla="*/ 1946 w 2330"/>
                <a:gd name="T71" fmla="*/ 1411 h 2330"/>
                <a:gd name="T72" fmla="*/ 2265 w 2330"/>
                <a:gd name="T73" fmla="*/ 1547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30" h="2330">
                  <a:moveTo>
                    <a:pt x="966" y="435"/>
                  </a:moveTo>
                  <a:cubicBezTo>
                    <a:pt x="966" y="435"/>
                    <a:pt x="998" y="404"/>
                    <a:pt x="1079" y="381"/>
                  </a:cubicBezTo>
                  <a:cubicBezTo>
                    <a:pt x="1159" y="358"/>
                    <a:pt x="1226" y="375"/>
                    <a:pt x="1226" y="375"/>
                  </a:cubicBezTo>
                  <a:cubicBezTo>
                    <a:pt x="1226" y="375"/>
                    <a:pt x="1368" y="390"/>
                    <a:pt x="1473" y="552"/>
                  </a:cubicBezTo>
                  <a:cubicBezTo>
                    <a:pt x="1545" y="663"/>
                    <a:pt x="1511" y="849"/>
                    <a:pt x="1543" y="1002"/>
                  </a:cubicBezTo>
                  <a:cubicBezTo>
                    <a:pt x="1559" y="1073"/>
                    <a:pt x="1604" y="1131"/>
                    <a:pt x="1656" y="1177"/>
                  </a:cubicBezTo>
                  <a:cubicBezTo>
                    <a:pt x="1664" y="1184"/>
                    <a:pt x="1628" y="1220"/>
                    <a:pt x="1575" y="1248"/>
                  </a:cubicBezTo>
                  <a:moveTo>
                    <a:pt x="1575" y="1248"/>
                  </a:moveTo>
                  <a:cubicBezTo>
                    <a:pt x="1561" y="1256"/>
                    <a:pt x="1545" y="1262"/>
                    <a:pt x="1529" y="1268"/>
                  </a:cubicBezTo>
                  <a:cubicBezTo>
                    <a:pt x="1451" y="1295"/>
                    <a:pt x="1354" y="1295"/>
                    <a:pt x="1354" y="1295"/>
                  </a:cubicBezTo>
                  <a:cubicBezTo>
                    <a:pt x="1354" y="1295"/>
                    <a:pt x="1348" y="1350"/>
                    <a:pt x="1353" y="1379"/>
                  </a:cubicBezTo>
                  <a:cubicBezTo>
                    <a:pt x="1359" y="1409"/>
                    <a:pt x="1388" y="1551"/>
                    <a:pt x="1546" y="1592"/>
                  </a:cubicBezTo>
                  <a:cubicBezTo>
                    <a:pt x="1703" y="1633"/>
                    <a:pt x="1814" y="1650"/>
                    <a:pt x="1858" y="1665"/>
                  </a:cubicBezTo>
                  <a:cubicBezTo>
                    <a:pt x="1902" y="1680"/>
                    <a:pt x="1953" y="1708"/>
                    <a:pt x="1982" y="1776"/>
                  </a:cubicBezTo>
                  <a:cubicBezTo>
                    <a:pt x="1982" y="1776"/>
                    <a:pt x="2033" y="1874"/>
                    <a:pt x="2025" y="1950"/>
                  </a:cubicBezTo>
                  <a:moveTo>
                    <a:pt x="1364" y="436"/>
                  </a:moveTo>
                  <a:cubicBezTo>
                    <a:pt x="1364" y="436"/>
                    <a:pt x="1332" y="405"/>
                    <a:pt x="1251" y="382"/>
                  </a:cubicBezTo>
                  <a:cubicBezTo>
                    <a:pt x="1171" y="359"/>
                    <a:pt x="1104" y="375"/>
                    <a:pt x="1104" y="375"/>
                  </a:cubicBezTo>
                  <a:cubicBezTo>
                    <a:pt x="1104" y="375"/>
                    <a:pt x="963" y="391"/>
                    <a:pt x="857" y="553"/>
                  </a:cubicBezTo>
                  <a:cubicBezTo>
                    <a:pt x="786" y="663"/>
                    <a:pt x="819" y="850"/>
                    <a:pt x="787" y="1002"/>
                  </a:cubicBezTo>
                  <a:cubicBezTo>
                    <a:pt x="772" y="1074"/>
                    <a:pt x="726" y="1132"/>
                    <a:pt x="674" y="1178"/>
                  </a:cubicBezTo>
                  <a:cubicBezTo>
                    <a:pt x="665" y="1186"/>
                    <a:pt x="723" y="1241"/>
                    <a:pt x="801" y="1269"/>
                  </a:cubicBezTo>
                  <a:cubicBezTo>
                    <a:pt x="879" y="1296"/>
                    <a:pt x="976" y="1296"/>
                    <a:pt x="976" y="1296"/>
                  </a:cubicBezTo>
                  <a:cubicBezTo>
                    <a:pt x="976" y="1296"/>
                    <a:pt x="982" y="1351"/>
                    <a:pt x="977" y="1380"/>
                  </a:cubicBezTo>
                  <a:cubicBezTo>
                    <a:pt x="971" y="1409"/>
                    <a:pt x="942" y="1552"/>
                    <a:pt x="784" y="1593"/>
                  </a:cubicBezTo>
                  <a:cubicBezTo>
                    <a:pt x="627" y="1634"/>
                    <a:pt x="516" y="1651"/>
                    <a:pt x="472" y="1666"/>
                  </a:cubicBezTo>
                  <a:cubicBezTo>
                    <a:pt x="428" y="1681"/>
                    <a:pt x="378" y="1709"/>
                    <a:pt x="348" y="1777"/>
                  </a:cubicBezTo>
                  <a:cubicBezTo>
                    <a:pt x="348" y="1777"/>
                    <a:pt x="304" y="1902"/>
                    <a:pt x="307" y="1952"/>
                  </a:cubicBezTo>
                  <a:moveTo>
                    <a:pt x="2330" y="1165"/>
                  </a:moveTo>
                  <a:cubicBezTo>
                    <a:pt x="2330" y="1808"/>
                    <a:pt x="1808" y="2330"/>
                    <a:pt x="1165" y="2330"/>
                  </a:cubicBezTo>
                  <a:cubicBezTo>
                    <a:pt x="522" y="2330"/>
                    <a:pt x="0" y="1808"/>
                    <a:pt x="0" y="1165"/>
                  </a:cubicBezTo>
                  <a:cubicBezTo>
                    <a:pt x="0" y="522"/>
                    <a:pt x="522" y="0"/>
                    <a:pt x="1165" y="0"/>
                  </a:cubicBezTo>
                  <a:cubicBezTo>
                    <a:pt x="1808" y="0"/>
                    <a:pt x="2330" y="522"/>
                    <a:pt x="2330" y="1165"/>
                  </a:cubicBezTo>
                  <a:close/>
                  <a:moveTo>
                    <a:pt x="940" y="1474"/>
                  </a:moveTo>
                  <a:cubicBezTo>
                    <a:pt x="876" y="1447"/>
                    <a:pt x="811" y="1425"/>
                    <a:pt x="811" y="1425"/>
                  </a:cubicBezTo>
                  <a:cubicBezTo>
                    <a:pt x="811" y="1425"/>
                    <a:pt x="796" y="1395"/>
                    <a:pt x="793" y="1369"/>
                  </a:cubicBezTo>
                  <a:cubicBezTo>
                    <a:pt x="789" y="1343"/>
                    <a:pt x="794" y="1298"/>
                    <a:pt x="794" y="1298"/>
                  </a:cubicBezTo>
                  <a:cubicBezTo>
                    <a:pt x="794" y="1298"/>
                    <a:pt x="801" y="1287"/>
                    <a:pt x="809" y="1273"/>
                  </a:cubicBezTo>
                  <a:moveTo>
                    <a:pt x="92" y="1604"/>
                  </a:moveTo>
                  <a:cubicBezTo>
                    <a:pt x="92" y="1604"/>
                    <a:pt x="236" y="1542"/>
                    <a:pt x="307" y="1504"/>
                  </a:cubicBezTo>
                  <a:cubicBezTo>
                    <a:pt x="381" y="1465"/>
                    <a:pt x="502" y="1425"/>
                    <a:pt x="502" y="1425"/>
                  </a:cubicBezTo>
                  <a:cubicBezTo>
                    <a:pt x="502" y="1425"/>
                    <a:pt x="517" y="1394"/>
                    <a:pt x="520" y="1369"/>
                  </a:cubicBezTo>
                  <a:cubicBezTo>
                    <a:pt x="523" y="1343"/>
                    <a:pt x="518" y="1297"/>
                    <a:pt x="518" y="1297"/>
                  </a:cubicBezTo>
                  <a:cubicBezTo>
                    <a:pt x="518" y="1297"/>
                    <a:pt x="487" y="1251"/>
                    <a:pt x="476" y="1218"/>
                  </a:cubicBezTo>
                  <a:cubicBezTo>
                    <a:pt x="466" y="1186"/>
                    <a:pt x="450" y="1140"/>
                    <a:pt x="450" y="1140"/>
                  </a:cubicBezTo>
                  <a:cubicBezTo>
                    <a:pt x="450" y="1140"/>
                    <a:pt x="384" y="1117"/>
                    <a:pt x="372" y="1052"/>
                  </a:cubicBezTo>
                  <a:cubicBezTo>
                    <a:pt x="360" y="988"/>
                    <a:pt x="391" y="946"/>
                    <a:pt x="391" y="946"/>
                  </a:cubicBezTo>
                  <a:cubicBezTo>
                    <a:pt x="414" y="931"/>
                    <a:pt x="414" y="931"/>
                    <a:pt x="414" y="931"/>
                  </a:cubicBezTo>
                  <a:cubicBezTo>
                    <a:pt x="398" y="688"/>
                    <a:pt x="398" y="688"/>
                    <a:pt x="398" y="688"/>
                  </a:cubicBezTo>
                  <a:cubicBezTo>
                    <a:pt x="398" y="688"/>
                    <a:pt x="403" y="651"/>
                    <a:pt x="430" y="628"/>
                  </a:cubicBezTo>
                  <a:cubicBezTo>
                    <a:pt x="457" y="604"/>
                    <a:pt x="493" y="612"/>
                    <a:pt x="493" y="612"/>
                  </a:cubicBezTo>
                  <a:cubicBezTo>
                    <a:pt x="493" y="612"/>
                    <a:pt x="552" y="564"/>
                    <a:pt x="640" y="559"/>
                  </a:cubicBezTo>
                  <a:cubicBezTo>
                    <a:pt x="729" y="553"/>
                    <a:pt x="816" y="614"/>
                    <a:pt x="816" y="614"/>
                  </a:cubicBezTo>
                  <a:moveTo>
                    <a:pt x="1393" y="1471"/>
                  </a:moveTo>
                  <a:cubicBezTo>
                    <a:pt x="1460" y="1448"/>
                    <a:pt x="1545" y="1422"/>
                    <a:pt x="1559" y="1411"/>
                  </a:cubicBezTo>
                  <a:cubicBezTo>
                    <a:pt x="1576" y="1398"/>
                    <a:pt x="1584" y="1387"/>
                    <a:pt x="1587" y="1356"/>
                  </a:cubicBezTo>
                  <a:cubicBezTo>
                    <a:pt x="1591" y="1326"/>
                    <a:pt x="1587" y="1270"/>
                    <a:pt x="1587" y="1270"/>
                  </a:cubicBezTo>
                  <a:cubicBezTo>
                    <a:pt x="1587" y="1270"/>
                    <a:pt x="1584" y="1266"/>
                    <a:pt x="1577" y="1254"/>
                  </a:cubicBezTo>
                  <a:moveTo>
                    <a:pt x="1508" y="593"/>
                  </a:moveTo>
                  <a:cubicBezTo>
                    <a:pt x="1508" y="593"/>
                    <a:pt x="1560" y="590"/>
                    <a:pt x="1586" y="583"/>
                  </a:cubicBezTo>
                  <a:cubicBezTo>
                    <a:pt x="1612" y="577"/>
                    <a:pt x="1652" y="558"/>
                    <a:pt x="1652" y="558"/>
                  </a:cubicBezTo>
                  <a:cubicBezTo>
                    <a:pt x="1652" y="558"/>
                    <a:pt x="1744" y="527"/>
                    <a:pt x="1818" y="537"/>
                  </a:cubicBezTo>
                  <a:cubicBezTo>
                    <a:pt x="1870" y="544"/>
                    <a:pt x="1911" y="593"/>
                    <a:pt x="1911" y="593"/>
                  </a:cubicBezTo>
                  <a:cubicBezTo>
                    <a:pt x="1911" y="593"/>
                    <a:pt x="1967" y="594"/>
                    <a:pt x="1986" y="620"/>
                  </a:cubicBezTo>
                  <a:cubicBezTo>
                    <a:pt x="2005" y="645"/>
                    <a:pt x="2012" y="715"/>
                    <a:pt x="2012" y="715"/>
                  </a:cubicBezTo>
                  <a:cubicBezTo>
                    <a:pt x="2010" y="909"/>
                    <a:pt x="2010" y="909"/>
                    <a:pt x="2010" y="909"/>
                  </a:cubicBezTo>
                  <a:cubicBezTo>
                    <a:pt x="2018" y="913"/>
                    <a:pt x="2057" y="956"/>
                    <a:pt x="2037" y="1027"/>
                  </a:cubicBezTo>
                  <a:cubicBezTo>
                    <a:pt x="2017" y="1096"/>
                    <a:pt x="1966" y="1115"/>
                    <a:pt x="1966" y="1115"/>
                  </a:cubicBezTo>
                  <a:cubicBezTo>
                    <a:pt x="1966" y="1115"/>
                    <a:pt x="1950" y="1195"/>
                    <a:pt x="1943" y="1220"/>
                  </a:cubicBezTo>
                  <a:cubicBezTo>
                    <a:pt x="1935" y="1245"/>
                    <a:pt x="1918" y="1270"/>
                    <a:pt x="1918" y="1270"/>
                  </a:cubicBezTo>
                  <a:cubicBezTo>
                    <a:pt x="1918" y="1270"/>
                    <a:pt x="1914" y="1326"/>
                    <a:pt x="1918" y="1356"/>
                  </a:cubicBezTo>
                  <a:cubicBezTo>
                    <a:pt x="1922" y="1387"/>
                    <a:pt x="1929" y="1398"/>
                    <a:pt x="1946" y="1411"/>
                  </a:cubicBezTo>
                  <a:cubicBezTo>
                    <a:pt x="1964" y="1425"/>
                    <a:pt x="2100" y="1464"/>
                    <a:pt x="2163" y="1490"/>
                  </a:cubicBezTo>
                  <a:cubicBezTo>
                    <a:pt x="2189" y="1501"/>
                    <a:pt x="2229" y="1524"/>
                    <a:pt x="2265" y="1547"/>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554413" y="5416550"/>
              <a:ext cx="420688" cy="84137"/>
            </a:xfrm>
            <a:custGeom>
              <a:avLst/>
              <a:gdLst>
                <a:gd name="T0" fmla="*/ 0 w 265"/>
                <a:gd name="T1" fmla="*/ 5 h 53"/>
                <a:gd name="T2" fmla="*/ 133 w 265"/>
                <a:gd name="T3" fmla="*/ 53 h 53"/>
                <a:gd name="T4" fmla="*/ 265 w 265"/>
                <a:gd name="T5" fmla="*/ 0 h 53"/>
              </a:gdLst>
              <a:ahLst/>
              <a:cxnLst>
                <a:cxn ang="0">
                  <a:pos x="T0" y="T1"/>
                </a:cxn>
                <a:cxn ang="0">
                  <a:pos x="T2" y="T3"/>
                </a:cxn>
                <a:cxn ang="0">
                  <a:pos x="T4" y="T5"/>
                </a:cxn>
              </a:cxnLst>
              <a:rect l="0" t="0" r="r" b="b"/>
              <a:pathLst>
                <a:path w="265" h="53">
                  <a:moveTo>
                    <a:pt x="0" y="5"/>
                  </a:moveTo>
                  <a:lnTo>
                    <a:pt x="133" y="53"/>
                  </a:lnTo>
                  <a:lnTo>
                    <a:pt x="265" y="0"/>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p:nvSpPr>
          <p:spPr bwMode="auto">
            <a:xfrm>
              <a:off x="3556000" y="5429250"/>
              <a:ext cx="419100" cy="192087"/>
            </a:xfrm>
            <a:custGeom>
              <a:avLst/>
              <a:gdLst>
                <a:gd name="T0" fmla="*/ 132 w 264"/>
                <a:gd name="T1" fmla="*/ 45 h 121"/>
                <a:gd name="T2" fmla="*/ 24 w 264"/>
                <a:gd name="T3" fmla="*/ 121 h 121"/>
                <a:gd name="T4" fmla="*/ 0 w 264"/>
                <a:gd name="T5" fmla="*/ 0 h 121"/>
                <a:gd name="T6" fmla="*/ 132 w 264"/>
                <a:gd name="T7" fmla="*/ 45 h 121"/>
                <a:gd name="T8" fmla="*/ 240 w 264"/>
                <a:gd name="T9" fmla="*/ 121 h 121"/>
                <a:gd name="T10" fmla="*/ 264 w 264"/>
                <a:gd name="T11" fmla="*/ 0 h 121"/>
              </a:gdLst>
              <a:ahLst/>
              <a:cxnLst>
                <a:cxn ang="0">
                  <a:pos x="T0" y="T1"/>
                </a:cxn>
                <a:cxn ang="0">
                  <a:pos x="T2" y="T3"/>
                </a:cxn>
                <a:cxn ang="0">
                  <a:pos x="T4" y="T5"/>
                </a:cxn>
                <a:cxn ang="0">
                  <a:pos x="T6" y="T7"/>
                </a:cxn>
                <a:cxn ang="0">
                  <a:pos x="T8" y="T9"/>
                </a:cxn>
                <a:cxn ang="0">
                  <a:pos x="T10" y="T11"/>
                </a:cxn>
              </a:cxnLst>
              <a:rect l="0" t="0" r="r" b="b"/>
              <a:pathLst>
                <a:path w="264" h="121">
                  <a:moveTo>
                    <a:pt x="132" y="45"/>
                  </a:moveTo>
                  <a:lnTo>
                    <a:pt x="24" y="121"/>
                  </a:lnTo>
                  <a:lnTo>
                    <a:pt x="0" y="0"/>
                  </a:lnTo>
                  <a:moveTo>
                    <a:pt x="132" y="45"/>
                  </a:moveTo>
                  <a:lnTo>
                    <a:pt x="240" y="121"/>
                  </a:lnTo>
                  <a:lnTo>
                    <a:pt x="264" y="0"/>
                  </a:ln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p:cNvGrpSpPr>
            <a:grpSpLocks noChangeAspect="1"/>
          </p:cNvGrpSpPr>
          <p:nvPr/>
        </p:nvGrpSpPr>
        <p:grpSpPr>
          <a:xfrm>
            <a:off x="3332987" y="2517088"/>
            <a:ext cx="544142" cy="640080"/>
            <a:chOff x="12017375" y="3376613"/>
            <a:chExt cx="2332038" cy="2743201"/>
          </a:xfrm>
        </p:grpSpPr>
        <p:sp>
          <p:nvSpPr>
            <p:cNvPr id="13" name="Freeform 13"/>
            <p:cNvSpPr>
              <a:spLocks/>
            </p:cNvSpPr>
            <p:nvPr/>
          </p:nvSpPr>
          <p:spPr bwMode="auto">
            <a:xfrm>
              <a:off x="13895388" y="3852863"/>
              <a:ext cx="454025" cy="450850"/>
            </a:xfrm>
            <a:custGeom>
              <a:avLst/>
              <a:gdLst>
                <a:gd name="T0" fmla="*/ 286 w 286"/>
                <a:gd name="T1" fmla="*/ 185 h 284"/>
                <a:gd name="T2" fmla="*/ 98 w 286"/>
                <a:gd name="T3" fmla="*/ 0 h 284"/>
                <a:gd name="T4" fmla="*/ 0 w 286"/>
                <a:gd name="T5" fmla="*/ 96 h 284"/>
                <a:gd name="T6" fmla="*/ 44 w 286"/>
                <a:gd name="T7" fmla="*/ 140 h 284"/>
                <a:gd name="T8" fmla="*/ 2 w 286"/>
                <a:gd name="T9" fmla="*/ 185 h 284"/>
                <a:gd name="T10" fmla="*/ 100 w 286"/>
                <a:gd name="T11" fmla="*/ 281 h 284"/>
                <a:gd name="T12" fmla="*/ 143 w 286"/>
                <a:gd name="T13" fmla="*/ 239 h 284"/>
                <a:gd name="T14" fmla="*/ 188 w 286"/>
                <a:gd name="T15" fmla="*/ 284 h 284"/>
                <a:gd name="T16" fmla="*/ 286 w 286"/>
                <a:gd name="T17" fmla="*/ 185 h 284"/>
                <a:gd name="T18" fmla="*/ 286 w 286"/>
                <a:gd name="T19" fmla="*/ 18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284">
                  <a:moveTo>
                    <a:pt x="286" y="185"/>
                  </a:moveTo>
                  <a:lnTo>
                    <a:pt x="98" y="0"/>
                  </a:lnTo>
                  <a:lnTo>
                    <a:pt x="0" y="96"/>
                  </a:lnTo>
                  <a:lnTo>
                    <a:pt x="44" y="140"/>
                  </a:lnTo>
                  <a:lnTo>
                    <a:pt x="2" y="185"/>
                  </a:lnTo>
                  <a:lnTo>
                    <a:pt x="100" y="281"/>
                  </a:lnTo>
                  <a:lnTo>
                    <a:pt x="143" y="239"/>
                  </a:lnTo>
                  <a:lnTo>
                    <a:pt x="188" y="284"/>
                  </a:lnTo>
                  <a:lnTo>
                    <a:pt x="286" y="185"/>
                  </a:lnTo>
                  <a:lnTo>
                    <a:pt x="286" y="185"/>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Oval 14"/>
            <p:cNvSpPr>
              <a:spLocks noChangeArrowheads="1"/>
            </p:cNvSpPr>
            <p:nvPr/>
          </p:nvSpPr>
          <p:spPr bwMode="auto">
            <a:xfrm>
              <a:off x="12017375" y="3927476"/>
              <a:ext cx="2197100" cy="2192338"/>
            </a:xfrm>
            <a:prstGeom prst="ellipse">
              <a:avLst/>
            </a:pr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12338050" y="4243388"/>
              <a:ext cx="1563688" cy="1565275"/>
            </a:xfrm>
            <a:custGeom>
              <a:avLst/>
              <a:gdLst>
                <a:gd name="T0" fmla="*/ 440 w 440"/>
                <a:gd name="T1" fmla="*/ 188 h 441"/>
                <a:gd name="T2" fmla="*/ 410 w 440"/>
                <a:gd name="T3" fmla="*/ 221 h 441"/>
                <a:gd name="T4" fmla="*/ 440 w 440"/>
                <a:gd name="T5" fmla="*/ 255 h 441"/>
                <a:gd name="T6" fmla="*/ 252 w 440"/>
                <a:gd name="T7" fmla="*/ 441 h 441"/>
                <a:gd name="T8" fmla="*/ 219 w 440"/>
                <a:gd name="T9" fmla="*/ 412 h 441"/>
                <a:gd name="T10" fmla="*/ 186 w 440"/>
                <a:gd name="T11" fmla="*/ 440 h 441"/>
                <a:gd name="T12" fmla="*/ 0 w 440"/>
                <a:gd name="T13" fmla="*/ 254 h 441"/>
                <a:gd name="T14" fmla="*/ 28 w 440"/>
                <a:gd name="T15" fmla="*/ 221 h 441"/>
                <a:gd name="T16" fmla="*/ 0 w 440"/>
                <a:gd name="T17" fmla="*/ 188 h 441"/>
                <a:gd name="T18" fmla="*/ 185 w 440"/>
                <a:gd name="T19" fmla="*/ 0 h 441"/>
                <a:gd name="T20" fmla="*/ 219 w 440"/>
                <a:gd name="T21" fmla="*/ 30 h 441"/>
                <a:gd name="T22" fmla="*/ 252 w 440"/>
                <a:gd name="T23" fmla="*/ 0 h 441"/>
                <a:gd name="T24" fmla="*/ 440 w 440"/>
                <a:gd name="T25" fmla="*/ 18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441">
                  <a:moveTo>
                    <a:pt x="440" y="188"/>
                  </a:moveTo>
                  <a:cubicBezTo>
                    <a:pt x="423" y="189"/>
                    <a:pt x="410" y="204"/>
                    <a:pt x="410" y="221"/>
                  </a:cubicBezTo>
                  <a:cubicBezTo>
                    <a:pt x="410" y="239"/>
                    <a:pt x="423" y="253"/>
                    <a:pt x="440" y="255"/>
                  </a:cubicBezTo>
                  <a:cubicBezTo>
                    <a:pt x="425" y="351"/>
                    <a:pt x="349" y="426"/>
                    <a:pt x="252" y="441"/>
                  </a:cubicBezTo>
                  <a:cubicBezTo>
                    <a:pt x="250" y="424"/>
                    <a:pt x="236" y="412"/>
                    <a:pt x="219" y="412"/>
                  </a:cubicBezTo>
                  <a:cubicBezTo>
                    <a:pt x="202" y="412"/>
                    <a:pt x="188" y="424"/>
                    <a:pt x="186" y="440"/>
                  </a:cubicBezTo>
                  <a:cubicBezTo>
                    <a:pt x="90" y="426"/>
                    <a:pt x="14" y="350"/>
                    <a:pt x="0" y="254"/>
                  </a:cubicBezTo>
                  <a:cubicBezTo>
                    <a:pt x="16" y="252"/>
                    <a:pt x="28" y="238"/>
                    <a:pt x="28" y="221"/>
                  </a:cubicBezTo>
                  <a:cubicBezTo>
                    <a:pt x="28" y="204"/>
                    <a:pt x="16" y="190"/>
                    <a:pt x="0" y="188"/>
                  </a:cubicBezTo>
                  <a:cubicBezTo>
                    <a:pt x="14" y="91"/>
                    <a:pt x="89" y="15"/>
                    <a:pt x="185" y="0"/>
                  </a:cubicBezTo>
                  <a:cubicBezTo>
                    <a:pt x="187" y="17"/>
                    <a:pt x="201" y="30"/>
                    <a:pt x="219" y="30"/>
                  </a:cubicBezTo>
                  <a:cubicBezTo>
                    <a:pt x="236" y="30"/>
                    <a:pt x="250" y="17"/>
                    <a:pt x="252" y="0"/>
                  </a:cubicBezTo>
                  <a:cubicBezTo>
                    <a:pt x="349" y="14"/>
                    <a:pt x="426" y="91"/>
                    <a:pt x="440" y="188"/>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12949238" y="4605338"/>
              <a:ext cx="579438" cy="585788"/>
            </a:xfrm>
            <a:custGeom>
              <a:avLst/>
              <a:gdLst>
                <a:gd name="T0" fmla="*/ 92 w 163"/>
                <a:gd name="T1" fmla="*/ 109 h 165"/>
                <a:gd name="T2" fmla="*/ 163 w 163"/>
                <a:gd name="T3" fmla="*/ 0 h 165"/>
                <a:gd name="T4" fmla="*/ 55 w 163"/>
                <a:gd name="T5" fmla="*/ 73 h 165"/>
                <a:gd name="T6" fmla="*/ 47 w 163"/>
                <a:gd name="T7" fmla="*/ 72 h 165"/>
                <a:gd name="T8" fmla="*/ 0 w 163"/>
                <a:gd name="T9" fmla="*/ 118 h 165"/>
                <a:gd name="T10" fmla="*/ 47 w 163"/>
                <a:gd name="T11" fmla="*/ 165 h 165"/>
                <a:gd name="T12" fmla="*/ 93 w 163"/>
                <a:gd name="T13" fmla="*/ 118 h 165"/>
                <a:gd name="T14" fmla="*/ 92 w 163"/>
                <a:gd name="T15" fmla="*/ 109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65">
                  <a:moveTo>
                    <a:pt x="92" y="109"/>
                  </a:moveTo>
                  <a:cubicBezTo>
                    <a:pt x="163" y="0"/>
                    <a:pt x="163" y="0"/>
                    <a:pt x="163" y="0"/>
                  </a:cubicBezTo>
                  <a:cubicBezTo>
                    <a:pt x="55" y="73"/>
                    <a:pt x="55" y="73"/>
                    <a:pt x="55" y="73"/>
                  </a:cubicBezTo>
                  <a:cubicBezTo>
                    <a:pt x="52" y="72"/>
                    <a:pt x="50" y="72"/>
                    <a:pt x="47" y="72"/>
                  </a:cubicBezTo>
                  <a:cubicBezTo>
                    <a:pt x="21" y="72"/>
                    <a:pt x="0" y="93"/>
                    <a:pt x="0" y="118"/>
                  </a:cubicBezTo>
                  <a:cubicBezTo>
                    <a:pt x="0" y="144"/>
                    <a:pt x="21" y="165"/>
                    <a:pt x="47" y="165"/>
                  </a:cubicBezTo>
                  <a:cubicBezTo>
                    <a:pt x="72" y="165"/>
                    <a:pt x="93" y="144"/>
                    <a:pt x="93" y="118"/>
                  </a:cubicBezTo>
                  <a:cubicBezTo>
                    <a:pt x="93" y="115"/>
                    <a:pt x="93" y="112"/>
                    <a:pt x="92" y="109"/>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12800013" y="3376613"/>
              <a:ext cx="628650" cy="476250"/>
            </a:xfrm>
            <a:custGeom>
              <a:avLst/>
              <a:gdLst>
                <a:gd name="T0" fmla="*/ 302 w 396"/>
                <a:gd name="T1" fmla="*/ 206 h 300"/>
                <a:gd name="T2" fmla="*/ 396 w 396"/>
                <a:gd name="T3" fmla="*/ 206 h 300"/>
                <a:gd name="T4" fmla="*/ 396 w 396"/>
                <a:gd name="T5" fmla="*/ 0 h 300"/>
                <a:gd name="T6" fmla="*/ 0 w 396"/>
                <a:gd name="T7" fmla="*/ 0 h 300"/>
                <a:gd name="T8" fmla="*/ 0 w 396"/>
                <a:gd name="T9" fmla="*/ 206 h 300"/>
                <a:gd name="T10" fmla="*/ 94 w 396"/>
                <a:gd name="T11" fmla="*/ 206 h 300"/>
                <a:gd name="T12" fmla="*/ 94 w 396"/>
                <a:gd name="T13" fmla="*/ 300 h 300"/>
                <a:gd name="T14" fmla="*/ 302 w 396"/>
                <a:gd name="T15" fmla="*/ 300 h 300"/>
                <a:gd name="T16" fmla="*/ 302 w 396"/>
                <a:gd name="T17" fmla="*/ 206 h 300"/>
                <a:gd name="T18" fmla="*/ 302 w 396"/>
                <a:gd name="T19" fmla="*/ 20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00">
                  <a:moveTo>
                    <a:pt x="302" y="206"/>
                  </a:moveTo>
                  <a:lnTo>
                    <a:pt x="396" y="206"/>
                  </a:lnTo>
                  <a:lnTo>
                    <a:pt x="396" y="0"/>
                  </a:lnTo>
                  <a:lnTo>
                    <a:pt x="0" y="0"/>
                  </a:lnTo>
                  <a:lnTo>
                    <a:pt x="0" y="206"/>
                  </a:lnTo>
                  <a:lnTo>
                    <a:pt x="94" y="206"/>
                  </a:lnTo>
                  <a:lnTo>
                    <a:pt x="94" y="300"/>
                  </a:lnTo>
                  <a:lnTo>
                    <a:pt x="302" y="300"/>
                  </a:lnTo>
                  <a:lnTo>
                    <a:pt x="302" y="206"/>
                  </a:lnTo>
                  <a:lnTo>
                    <a:pt x="302" y="206"/>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reeform 22"/>
          <p:cNvSpPr>
            <a:spLocks noChangeAspect="1" noEditPoints="1"/>
          </p:cNvSpPr>
          <p:nvPr/>
        </p:nvSpPr>
        <p:spPr bwMode="auto">
          <a:xfrm>
            <a:off x="6208773" y="2517088"/>
            <a:ext cx="772816" cy="640080"/>
          </a:xfrm>
          <a:custGeom>
            <a:avLst/>
            <a:gdLst>
              <a:gd name="T0" fmla="*/ 479 w 934"/>
              <a:gd name="T1" fmla="*/ 761 h 774"/>
              <a:gd name="T2" fmla="*/ 466 w 934"/>
              <a:gd name="T3" fmla="*/ 774 h 774"/>
              <a:gd name="T4" fmla="*/ 453 w 934"/>
              <a:gd name="T5" fmla="*/ 761 h 774"/>
              <a:gd name="T6" fmla="*/ 453 w 934"/>
              <a:gd name="T7" fmla="*/ 670 h 774"/>
              <a:gd name="T8" fmla="*/ 466 w 934"/>
              <a:gd name="T9" fmla="*/ 657 h 774"/>
              <a:gd name="T10" fmla="*/ 479 w 934"/>
              <a:gd name="T11" fmla="*/ 670 h 774"/>
              <a:gd name="T12" fmla="*/ 479 w 934"/>
              <a:gd name="T13" fmla="*/ 761 h 774"/>
              <a:gd name="T14" fmla="*/ 466 w 934"/>
              <a:gd name="T15" fmla="*/ 323 h 774"/>
              <a:gd name="T16" fmla="*/ 466 w 934"/>
              <a:gd name="T17" fmla="*/ 657 h 774"/>
              <a:gd name="T18" fmla="*/ 560 w 934"/>
              <a:gd name="T19" fmla="*/ 354 h 774"/>
              <a:gd name="T20" fmla="*/ 467 w 934"/>
              <a:gd name="T21" fmla="*/ 68 h 774"/>
              <a:gd name="T22" fmla="*/ 373 w 934"/>
              <a:gd name="T23" fmla="*/ 354 h 774"/>
              <a:gd name="T24" fmla="*/ 466 w 934"/>
              <a:gd name="T25" fmla="*/ 67 h 774"/>
              <a:gd name="T26" fmla="*/ 466 w 934"/>
              <a:gd name="T27" fmla="*/ 0 h 774"/>
              <a:gd name="T28" fmla="*/ 466 w 934"/>
              <a:gd name="T29" fmla="*/ 67 h 774"/>
              <a:gd name="T30" fmla="*/ 746 w 934"/>
              <a:gd name="T31" fmla="*/ 356 h 774"/>
              <a:gd name="T32" fmla="*/ 934 w 934"/>
              <a:gd name="T33" fmla="*/ 353 h 774"/>
              <a:gd name="T34" fmla="*/ 560 w 934"/>
              <a:gd name="T35" fmla="*/ 356 h 774"/>
              <a:gd name="T36" fmla="*/ 746 w 934"/>
              <a:gd name="T37" fmla="*/ 356 h 774"/>
              <a:gd name="T38" fmla="*/ 374 w 934"/>
              <a:gd name="T39" fmla="*/ 356 h 774"/>
              <a:gd name="T40" fmla="*/ 560 w 934"/>
              <a:gd name="T41" fmla="*/ 356 h 774"/>
              <a:gd name="T42" fmla="*/ 0 w 934"/>
              <a:gd name="T43" fmla="*/ 356 h 774"/>
              <a:gd name="T44" fmla="*/ 186 w 934"/>
              <a:gd name="T45" fmla="*/ 356 h 774"/>
              <a:gd name="T46" fmla="*/ 466 w 934"/>
              <a:gd name="T47" fmla="*/ 67 h 774"/>
              <a:gd name="T48" fmla="*/ 187 w 934"/>
              <a:gd name="T49" fmla="*/ 356 h 774"/>
              <a:gd name="T50" fmla="*/ 373 w 934"/>
              <a:gd name="T51" fmla="*/ 356 h 774"/>
              <a:gd name="T52" fmla="*/ 0 w 934"/>
              <a:gd name="T53" fmla="*/ 356 h 774"/>
              <a:gd name="T54" fmla="*/ 468 w 934"/>
              <a:gd name="T55" fmla="*/ 68 h 774"/>
              <a:gd name="T56" fmla="*/ 934 w 934"/>
              <a:gd name="T57" fmla="*/ 35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4" h="774">
                <a:moveTo>
                  <a:pt x="479" y="761"/>
                </a:moveTo>
                <a:cubicBezTo>
                  <a:pt x="479" y="768"/>
                  <a:pt x="473" y="774"/>
                  <a:pt x="466" y="774"/>
                </a:cubicBezTo>
                <a:cubicBezTo>
                  <a:pt x="458" y="774"/>
                  <a:pt x="453" y="768"/>
                  <a:pt x="453" y="761"/>
                </a:cubicBezTo>
                <a:cubicBezTo>
                  <a:pt x="453" y="670"/>
                  <a:pt x="453" y="670"/>
                  <a:pt x="453" y="670"/>
                </a:cubicBezTo>
                <a:cubicBezTo>
                  <a:pt x="453" y="663"/>
                  <a:pt x="458" y="657"/>
                  <a:pt x="466" y="657"/>
                </a:cubicBezTo>
                <a:cubicBezTo>
                  <a:pt x="473" y="657"/>
                  <a:pt x="479" y="663"/>
                  <a:pt x="479" y="670"/>
                </a:cubicBezTo>
                <a:lnTo>
                  <a:pt x="479" y="761"/>
                </a:lnTo>
                <a:close/>
                <a:moveTo>
                  <a:pt x="466" y="323"/>
                </a:moveTo>
                <a:cubicBezTo>
                  <a:pt x="466" y="657"/>
                  <a:pt x="466" y="657"/>
                  <a:pt x="466" y="657"/>
                </a:cubicBezTo>
                <a:moveTo>
                  <a:pt x="560" y="354"/>
                </a:moveTo>
                <a:cubicBezTo>
                  <a:pt x="560" y="354"/>
                  <a:pt x="565" y="203"/>
                  <a:pt x="467" y="68"/>
                </a:cubicBezTo>
                <a:moveTo>
                  <a:pt x="373" y="354"/>
                </a:moveTo>
                <a:cubicBezTo>
                  <a:pt x="373" y="354"/>
                  <a:pt x="390" y="136"/>
                  <a:pt x="466" y="67"/>
                </a:cubicBezTo>
                <a:moveTo>
                  <a:pt x="466" y="0"/>
                </a:moveTo>
                <a:cubicBezTo>
                  <a:pt x="466" y="67"/>
                  <a:pt x="466" y="67"/>
                  <a:pt x="466" y="67"/>
                </a:cubicBezTo>
                <a:cubicBezTo>
                  <a:pt x="466" y="67"/>
                  <a:pt x="677" y="125"/>
                  <a:pt x="746" y="356"/>
                </a:cubicBezTo>
                <a:cubicBezTo>
                  <a:pt x="746" y="356"/>
                  <a:pt x="833" y="279"/>
                  <a:pt x="934" y="353"/>
                </a:cubicBezTo>
                <a:moveTo>
                  <a:pt x="560" y="356"/>
                </a:moveTo>
                <a:cubicBezTo>
                  <a:pt x="560" y="356"/>
                  <a:pt x="644" y="282"/>
                  <a:pt x="746" y="356"/>
                </a:cubicBezTo>
                <a:moveTo>
                  <a:pt x="374" y="356"/>
                </a:moveTo>
                <a:cubicBezTo>
                  <a:pt x="374" y="356"/>
                  <a:pt x="459" y="282"/>
                  <a:pt x="560" y="356"/>
                </a:cubicBezTo>
                <a:moveTo>
                  <a:pt x="0" y="356"/>
                </a:moveTo>
                <a:cubicBezTo>
                  <a:pt x="0" y="356"/>
                  <a:pt x="84" y="282"/>
                  <a:pt x="186" y="356"/>
                </a:cubicBezTo>
                <a:cubicBezTo>
                  <a:pt x="186" y="356"/>
                  <a:pt x="257" y="129"/>
                  <a:pt x="466" y="67"/>
                </a:cubicBezTo>
                <a:moveTo>
                  <a:pt x="187" y="356"/>
                </a:moveTo>
                <a:cubicBezTo>
                  <a:pt x="187" y="356"/>
                  <a:pt x="272" y="282"/>
                  <a:pt x="373" y="356"/>
                </a:cubicBezTo>
                <a:moveTo>
                  <a:pt x="0" y="356"/>
                </a:moveTo>
                <a:cubicBezTo>
                  <a:pt x="76" y="187"/>
                  <a:pt x="257" y="68"/>
                  <a:pt x="468" y="68"/>
                </a:cubicBezTo>
                <a:cubicBezTo>
                  <a:pt x="677" y="68"/>
                  <a:pt x="857" y="186"/>
                  <a:pt x="934" y="353"/>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463650847"/>
              </p:ext>
            </p:extLst>
          </p:nvPr>
        </p:nvGraphicFramePr>
        <p:xfrm>
          <a:off x="457201" y="3803898"/>
          <a:ext cx="2468880" cy="2016224"/>
        </p:xfrm>
        <a:graphic>
          <a:graphicData uri="http://schemas.openxmlformats.org/drawingml/2006/table">
            <a:tbl>
              <a:tblPr firstRow="1" bandRow="1">
                <a:tableStyleId>{AD6719FE-7D3F-48C5-806B-1D009DA3A5D1}</a:tableStyleId>
              </a:tblPr>
              <a:tblGrid>
                <a:gridCol w="2468880"/>
              </a:tblGrid>
              <a:tr h="288032">
                <a:tc>
                  <a:txBody>
                    <a:bodyPr/>
                    <a:lstStyle/>
                    <a:p>
                      <a:pPr marL="0" algn="ctr" defTabSz="914400" rtl="0" eaLnBrk="1" latinLnBrk="0" hangingPunct="1"/>
                      <a:r>
                        <a:rPr lang="en-US" sz="1100" b="0" kern="1200" dirty="0" smtClean="0">
                          <a:solidFill>
                            <a:schemeClr val="dk1"/>
                          </a:solidFill>
                          <a:latin typeface="+mn-lt"/>
                          <a:ea typeface="+mn-ea"/>
                          <a:cs typeface="+mn-cs"/>
                        </a:rPr>
                        <a:t>1943 – 1954</a:t>
                      </a:r>
                      <a:endParaRPr lang="en-US" sz="1100" b="0" kern="1200" dirty="0">
                        <a:solidFill>
                          <a:schemeClr val="dk1"/>
                        </a:solidFill>
                        <a:latin typeface="+mn-lt"/>
                        <a:ea typeface="+mn-ea"/>
                        <a:cs typeface="+mn-cs"/>
                      </a:endParaRP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1955</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1956</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1957</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1958</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1959</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1960 or</a:t>
                      </a:r>
                      <a:r>
                        <a:rPr lang="en-US" baseline="0" dirty="0" smtClean="0"/>
                        <a:t> later</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9" name="Table 78"/>
          <p:cNvGraphicFramePr>
            <a:graphicFrameLocks noGrp="1"/>
          </p:cNvGraphicFramePr>
          <p:nvPr>
            <p:extLst>
              <p:ext uri="{D42A27DB-BD31-4B8C-83A1-F6EECF244321}">
                <p14:modId xmlns:p14="http://schemas.microsoft.com/office/powerpoint/2010/main" val="4029968312"/>
              </p:ext>
            </p:extLst>
          </p:nvPr>
        </p:nvGraphicFramePr>
        <p:xfrm>
          <a:off x="3332987" y="3803898"/>
          <a:ext cx="2468880" cy="2016224"/>
        </p:xfrm>
        <a:graphic>
          <a:graphicData uri="http://schemas.openxmlformats.org/drawingml/2006/table">
            <a:tbl>
              <a:tblPr firstRow="1" bandRow="1">
                <a:tableStyleId>{AD6719FE-7D3F-48C5-806B-1D009DA3A5D1}</a:tableStyleId>
              </a:tblPr>
              <a:tblGrid>
                <a:gridCol w="2468880"/>
              </a:tblGrid>
              <a:tr h="288032">
                <a:tc>
                  <a:txBody>
                    <a:bodyPr/>
                    <a:lstStyle/>
                    <a:p>
                      <a:pPr marL="0" algn="ctr" defTabSz="914400" rtl="0" eaLnBrk="1" latinLnBrk="0" hangingPunct="1"/>
                      <a:r>
                        <a:rPr lang="en-US" sz="1100" b="0" kern="1200" dirty="0" smtClean="0">
                          <a:solidFill>
                            <a:schemeClr val="dk1"/>
                          </a:solidFill>
                          <a:latin typeface="+mn-lt"/>
                          <a:ea typeface="+mn-ea"/>
                          <a:cs typeface="+mn-cs"/>
                        </a:rPr>
                        <a:t>66</a:t>
                      </a:r>
                      <a:endParaRPr lang="en-US" sz="1100" b="0" kern="1200" dirty="0">
                        <a:solidFill>
                          <a:schemeClr val="dk1"/>
                        </a:solidFill>
                        <a:latin typeface="+mn-lt"/>
                        <a:ea typeface="+mn-ea"/>
                        <a:cs typeface="+mn-cs"/>
                      </a:endParaRP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66 and 2 months</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66 and 4 months</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66 and 6 months</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66 and 8 months</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66 and 10 months</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algn="ctr"/>
                      <a:r>
                        <a:rPr lang="en-US" dirty="0" smtClean="0"/>
                        <a:t>67</a:t>
                      </a:r>
                      <a:endParaRPr lang="en-US" dirty="0"/>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0" name="Table 79"/>
          <p:cNvGraphicFramePr>
            <a:graphicFrameLocks noGrp="1"/>
          </p:cNvGraphicFramePr>
          <p:nvPr>
            <p:extLst>
              <p:ext uri="{D42A27DB-BD31-4B8C-83A1-F6EECF244321}">
                <p14:modId xmlns:p14="http://schemas.microsoft.com/office/powerpoint/2010/main" val="4093244412"/>
              </p:ext>
            </p:extLst>
          </p:nvPr>
        </p:nvGraphicFramePr>
        <p:xfrm>
          <a:off x="6208773" y="3803898"/>
          <a:ext cx="2468880" cy="2016224"/>
        </p:xfrm>
        <a:graphic>
          <a:graphicData uri="http://schemas.openxmlformats.org/drawingml/2006/table">
            <a:tbl>
              <a:tblPr firstRow="1" bandRow="1">
                <a:tableStyleId>{AD6719FE-7D3F-48C5-806B-1D009DA3A5D1}</a:tableStyleId>
              </a:tblPr>
              <a:tblGrid>
                <a:gridCol w="2468880"/>
              </a:tblGrid>
              <a:tr h="288032">
                <a:tc>
                  <a:txBody>
                    <a:bodyPr/>
                    <a:lstStyle/>
                    <a:p>
                      <a:pPr marL="0" algn="ctr" defTabSz="914400" rtl="0" eaLnBrk="1" latinLnBrk="0" hangingPunct="1"/>
                      <a:r>
                        <a:rPr lang="en-US" sz="1100" b="0" kern="1200" dirty="0" smtClean="0">
                          <a:solidFill>
                            <a:schemeClr val="dk1"/>
                          </a:solidFill>
                          <a:latin typeface="+mn-lt"/>
                          <a:ea typeface="+mn-ea"/>
                          <a:cs typeface="+mn-cs"/>
                        </a:rPr>
                        <a:t>25.00%</a:t>
                      </a:r>
                      <a:endParaRPr lang="en-US" sz="1100" b="0" kern="1200" dirty="0">
                        <a:solidFill>
                          <a:schemeClr val="dk1"/>
                        </a:solidFill>
                        <a:latin typeface="+mn-lt"/>
                        <a:ea typeface="+mn-ea"/>
                        <a:cs typeface="+mn-cs"/>
                      </a:endParaRP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marL="0" algn="ctr" defTabSz="914400" rtl="0" eaLnBrk="1" latinLnBrk="0" hangingPunct="1"/>
                      <a:r>
                        <a:rPr lang="en-US" sz="1100" b="0" kern="1200" dirty="0" smtClean="0">
                          <a:solidFill>
                            <a:schemeClr val="dk1"/>
                          </a:solidFill>
                          <a:latin typeface="+mn-lt"/>
                          <a:ea typeface="+mn-ea"/>
                          <a:cs typeface="+mn-cs"/>
                        </a:rPr>
                        <a:t>25.83%</a:t>
                      </a:r>
                      <a:endParaRPr lang="en-US" sz="1100" b="0" kern="1200" dirty="0">
                        <a:solidFill>
                          <a:schemeClr val="dk1"/>
                        </a:solidFill>
                        <a:latin typeface="+mn-lt"/>
                        <a:ea typeface="+mn-ea"/>
                        <a:cs typeface="+mn-cs"/>
                      </a:endParaRP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marL="0" algn="ctr" defTabSz="914400" rtl="0" eaLnBrk="1" latinLnBrk="0" hangingPunct="1"/>
                      <a:r>
                        <a:rPr lang="en-US" sz="1100" b="0" kern="1200" dirty="0" smtClean="0">
                          <a:solidFill>
                            <a:schemeClr val="dk1"/>
                          </a:solidFill>
                          <a:latin typeface="+mn-lt"/>
                          <a:ea typeface="+mn-ea"/>
                          <a:cs typeface="+mn-cs"/>
                        </a:rPr>
                        <a:t>26.67%</a:t>
                      </a:r>
                      <a:endParaRPr lang="en-US" sz="1100" b="0" kern="1200" dirty="0">
                        <a:solidFill>
                          <a:schemeClr val="dk1"/>
                        </a:solidFill>
                        <a:latin typeface="+mn-lt"/>
                        <a:ea typeface="+mn-ea"/>
                        <a:cs typeface="+mn-cs"/>
                      </a:endParaRP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marL="0" algn="ctr" defTabSz="914400" rtl="0" eaLnBrk="1" latinLnBrk="0" hangingPunct="1"/>
                      <a:r>
                        <a:rPr lang="en-US" sz="1100" b="0" kern="1200" dirty="0" smtClean="0">
                          <a:solidFill>
                            <a:schemeClr val="dk1"/>
                          </a:solidFill>
                          <a:latin typeface="+mn-lt"/>
                          <a:ea typeface="+mn-ea"/>
                          <a:cs typeface="+mn-cs"/>
                        </a:rPr>
                        <a:t>27.50%</a:t>
                      </a:r>
                      <a:endParaRPr lang="en-US" sz="1100" b="0" kern="1200" dirty="0">
                        <a:solidFill>
                          <a:schemeClr val="dk1"/>
                        </a:solidFill>
                        <a:latin typeface="+mn-lt"/>
                        <a:ea typeface="+mn-ea"/>
                        <a:cs typeface="+mn-cs"/>
                      </a:endParaRP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marL="0" algn="ctr" defTabSz="914400" rtl="0" eaLnBrk="1" latinLnBrk="0" hangingPunct="1"/>
                      <a:r>
                        <a:rPr lang="en-US" sz="1100" b="0" kern="1200" dirty="0" smtClean="0">
                          <a:solidFill>
                            <a:schemeClr val="dk1"/>
                          </a:solidFill>
                          <a:latin typeface="+mn-lt"/>
                          <a:ea typeface="+mn-ea"/>
                          <a:cs typeface="+mn-cs"/>
                        </a:rPr>
                        <a:t>28.33%</a:t>
                      </a:r>
                      <a:endParaRPr lang="en-US" sz="1100" b="0" kern="1200" dirty="0">
                        <a:solidFill>
                          <a:schemeClr val="dk1"/>
                        </a:solidFill>
                        <a:latin typeface="+mn-lt"/>
                        <a:ea typeface="+mn-ea"/>
                        <a:cs typeface="+mn-cs"/>
                      </a:endParaRP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marL="0" algn="ctr" defTabSz="914400" rtl="0" eaLnBrk="1" latinLnBrk="0" hangingPunct="1"/>
                      <a:r>
                        <a:rPr lang="en-US" sz="1100" b="0" kern="1200" dirty="0" smtClean="0">
                          <a:solidFill>
                            <a:schemeClr val="dk1"/>
                          </a:solidFill>
                          <a:latin typeface="+mn-lt"/>
                          <a:ea typeface="+mn-ea"/>
                          <a:cs typeface="+mn-cs"/>
                        </a:rPr>
                        <a:t>29.17%</a:t>
                      </a:r>
                      <a:endParaRPr lang="en-US" sz="1100" b="0" kern="1200" dirty="0">
                        <a:solidFill>
                          <a:schemeClr val="dk1"/>
                        </a:solidFill>
                        <a:latin typeface="+mn-lt"/>
                        <a:ea typeface="+mn-ea"/>
                        <a:cs typeface="+mn-cs"/>
                      </a:endParaRP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marL="0" algn="ctr" defTabSz="914400" rtl="0" eaLnBrk="1" latinLnBrk="0" hangingPunct="1"/>
                      <a:r>
                        <a:rPr lang="en-US" sz="1100" b="0" kern="1200" dirty="0" smtClean="0">
                          <a:solidFill>
                            <a:schemeClr val="dk1"/>
                          </a:solidFill>
                          <a:latin typeface="+mn-lt"/>
                          <a:ea typeface="+mn-ea"/>
                          <a:cs typeface="+mn-cs"/>
                        </a:rPr>
                        <a:t>30.00%</a:t>
                      </a:r>
                      <a:endParaRPr lang="en-US" sz="1100" b="0" kern="1200" dirty="0">
                        <a:solidFill>
                          <a:schemeClr val="dk1"/>
                        </a:solidFill>
                        <a:latin typeface="+mn-lt"/>
                        <a:ea typeface="+mn-ea"/>
                        <a:cs typeface="+mn-cs"/>
                      </a:endParaRPr>
                    </a:p>
                  </a:txBody>
                  <a:tcP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31" name="Straight Connector 30"/>
          <p:cNvCxnSpPr/>
          <p:nvPr/>
        </p:nvCxnSpPr>
        <p:spPr>
          <a:xfrm flipV="1">
            <a:off x="3129534" y="2523058"/>
            <a:ext cx="0" cy="3363392"/>
          </a:xfrm>
          <a:prstGeom prst="line">
            <a:avLst/>
          </a:prstGeom>
          <a:noFill/>
          <a:ln w="6350">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a:xfrm flipV="1">
            <a:off x="6005320" y="2523058"/>
            <a:ext cx="0" cy="3363392"/>
          </a:xfrm>
          <a:prstGeom prst="line">
            <a:avLst/>
          </a:prstGeom>
          <a:noFill/>
          <a:ln w="6350">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457201" y="3505284"/>
            <a:ext cx="2468880" cy="236988"/>
          </a:xfrm>
          <a:prstGeom prst="rect">
            <a:avLst/>
          </a:prstGeom>
          <a:noFill/>
        </p:spPr>
        <p:txBody>
          <a:bodyPr wrap="square" lIns="0" tIns="0" rIns="0" bIns="0" rtlCol="0">
            <a:spAutoFit/>
          </a:bodyPr>
          <a:lstStyle/>
          <a:p>
            <a:pPr>
              <a:lnSpc>
                <a:spcPct val="110000"/>
              </a:lnSpc>
              <a:spcBef>
                <a:spcPts val="600"/>
              </a:spcBef>
            </a:pPr>
            <a:r>
              <a:rPr lang="en-GB" sz="1400" b="1" dirty="0" smtClean="0">
                <a:solidFill>
                  <a:srgbClr val="00A1E2"/>
                </a:solidFill>
              </a:rPr>
              <a:t>YEAR OF BIRTH</a:t>
            </a:r>
            <a:endParaRPr lang="en-GB" sz="1400" dirty="0">
              <a:solidFill>
                <a:srgbClr val="000000"/>
              </a:solidFill>
            </a:endParaRPr>
          </a:p>
        </p:txBody>
      </p:sp>
      <p:sp>
        <p:nvSpPr>
          <p:cNvPr id="34" name="TextBox 33"/>
          <p:cNvSpPr txBox="1"/>
          <p:nvPr/>
        </p:nvSpPr>
        <p:spPr>
          <a:xfrm>
            <a:off x="3332987" y="3286698"/>
            <a:ext cx="2468880" cy="455574"/>
          </a:xfrm>
          <a:prstGeom prst="rect">
            <a:avLst/>
          </a:prstGeom>
          <a:noFill/>
        </p:spPr>
        <p:txBody>
          <a:bodyPr wrap="square" lIns="0" tIns="0" rIns="0" bIns="0" rtlCol="0">
            <a:spAutoFit/>
          </a:bodyPr>
          <a:lstStyle/>
          <a:p>
            <a:pPr>
              <a:lnSpc>
                <a:spcPct val="110000"/>
              </a:lnSpc>
              <a:spcBef>
                <a:spcPts val="600"/>
              </a:spcBef>
            </a:pPr>
            <a:r>
              <a:rPr lang="en-GB" sz="1400" b="1" dirty="0" smtClean="0">
                <a:solidFill>
                  <a:srgbClr val="00A1E2"/>
                </a:solidFill>
              </a:rPr>
              <a:t>NORMAL</a:t>
            </a:r>
            <a:br>
              <a:rPr lang="en-GB" sz="1400" b="1" dirty="0" smtClean="0">
                <a:solidFill>
                  <a:srgbClr val="00A1E2"/>
                </a:solidFill>
              </a:rPr>
            </a:br>
            <a:r>
              <a:rPr lang="en-GB" sz="1400" b="1" dirty="0" smtClean="0">
                <a:solidFill>
                  <a:srgbClr val="00A1E2"/>
                </a:solidFill>
              </a:rPr>
              <a:t>RETIREMENT </a:t>
            </a:r>
            <a:r>
              <a:rPr lang="en-GB" sz="1400" b="1" dirty="0">
                <a:solidFill>
                  <a:srgbClr val="00A1E2"/>
                </a:solidFill>
              </a:rPr>
              <a:t>AGE</a:t>
            </a:r>
            <a:endParaRPr lang="en-GB" sz="1400" dirty="0">
              <a:solidFill>
                <a:srgbClr val="000000"/>
              </a:solidFill>
            </a:endParaRPr>
          </a:p>
        </p:txBody>
      </p:sp>
      <p:sp>
        <p:nvSpPr>
          <p:cNvPr id="35" name="TextBox 34"/>
          <p:cNvSpPr txBox="1"/>
          <p:nvPr/>
        </p:nvSpPr>
        <p:spPr>
          <a:xfrm>
            <a:off x="6208773" y="3286698"/>
            <a:ext cx="2468880" cy="473976"/>
          </a:xfrm>
          <a:prstGeom prst="rect">
            <a:avLst/>
          </a:prstGeom>
          <a:noFill/>
        </p:spPr>
        <p:txBody>
          <a:bodyPr wrap="square" lIns="0" tIns="0" rIns="0" bIns="0" rtlCol="0">
            <a:spAutoFit/>
          </a:bodyPr>
          <a:lstStyle/>
          <a:p>
            <a:pPr>
              <a:lnSpc>
                <a:spcPct val="110000"/>
              </a:lnSpc>
              <a:spcBef>
                <a:spcPts val="600"/>
              </a:spcBef>
            </a:pPr>
            <a:r>
              <a:rPr lang="en-GB" sz="1400" b="1" dirty="0">
                <a:solidFill>
                  <a:srgbClr val="00A1E2"/>
                </a:solidFill>
              </a:rPr>
              <a:t>AT AGE 62 RETIREMENT </a:t>
            </a:r>
            <a:r>
              <a:rPr lang="en-GB" sz="1400" b="1" dirty="0" smtClean="0">
                <a:solidFill>
                  <a:srgbClr val="00A1E2"/>
                </a:solidFill>
              </a:rPr>
              <a:t>BENEFIT </a:t>
            </a:r>
            <a:r>
              <a:rPr lang="en-GB" sz="1400" b="1" dirty="0">
                <a:solidFill>
                  <a:srgbClr val="00A1E2"/>
                </a:solidFill>
              </a:rPr>
              <a:t>IS REDUCED BY</a:t>
            </a:r>
            <a:endParaRPr lang="en-GB" sz="1400" dirty="0">
              <a:solidFill>
                <a:srgbClr val="000000"/>
              </a:solidFill>
            </a:endParaRPr>
          </a:p>
        </p:txBody>
      </p:sp>
      <p:sp>
        <p:nvSpPr>
          <p:cNvPr id="36" name="Text Placeholder FN"/>
          <p:cNvSpPr txBox="1">
            <a:spLocks/>
          </p:cNvSpPr>
          <p:nvPr/>
        </p:nvSpPr>
        <p:spPr>
          <a:xfrm>
            <a:off x="457200" y="6201308"/>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US" sz="800" b="0" dirty="0" smtClean="0">
                <a:solidFill>
                  <a:schemeClr val="tx1"/>
                </a:solidFill>
                <a:hlinkClick r:id="rId3"/>
              </a:rPr>
              <a:t>http://www.socialsecurity.gov/retire2/agereduction.htm</a:t>
            </a:r>
            <a:r>
              <a:rPr lang="en-US" sz="800" b="0" dirty="0" smtClean="0">
                <a:solidFill>
                  <a:schemeClr val="tx1"/>
                </a:solidFill>
              </a:rPr>
              <a:t> (2018).</a:t>
            </a:r>
            <a:endParaRPr lang="en-US" sz="800" b="0" dirty="0">
              <a:solidFill>
                <a:schemeClr val="tx1"/>
              </a:solidFill>
            </a:endParaRPr>
          </a:p>
        </p:txBody>
      </p:sp>
    </p:spTree>
    <p:extLst>
      <p:ext uri="{BB962C8B-B14F-4D97-AF65-F5344CB8AC3E}">
        <p14:creationId xmlns:p14="http://schemas.microsoft.com/office/powerpoint/2010/main" val="2251722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When Can You Collect Social Security?</a:t>
            </a:r>
          </a:p>
        </p:txBody>
      </p:sp>
      <p:sp>
        <p:nvSpPr>
          <p:cNvPr id="23"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sz="1400" dirty="0"/>
              <a:t>You don’t automatically begin receiving benefits once you retire. You must apply online, by </a:t>
            </a:r>
            <a:r>
              <a:rPr lang="en-US" sz="1400" dirty="0" smtClean="0"/>
              <a:t>calling</a:t>
            </a:r>
            <a:br>
              <a:rPr lang="en-US" sz="1400" dirty="0" smtClean="0"/>
            </a:br>
            <a:r>
              <a:rPr lang="en-US" sz="1400" dirty="0" smtClean="0"/>
              <a:t>1-800-772-1213 </a:t>
            </a:r>
            <a:r>
              <a:rPr lang="en-US" sz="1400" dirty="0"/>
              <a:t>or by visiting a Social Security Office.</a:t>
            </a:r>
          </a:p>
        </p:txBody>
      </p:sp>
      <p:grpSp>
        <p:nvGrpSpPr>
          <p:cNvPr id="9" name="Group 8"/>
          <p:cNvGrpSpPr>
            <a:grpSpLocks noChangeAspect="1"/>
          </p:cNvGrpSpPr>
          <p:nvPr/>
        </p:nvGrpSpPr>
        <p:grpSpPr>
          <a:xfrm>
            <a:off x="457201" y="2517088"/>
            <a:ext cx="640080" cy="640080"/>
            <a:chOff x="2774950" y="4135438"/>
            <a:chExt cx="1985963" cy="1985962"/>
          </a:xfrm>
        </p:grpSpPr>
        <p:sp>
          <p:nvSpPr>
            <p:cNvPr id="6" name="Freeform 6"/>
            <p:cNvSpPr>
              <a:spLocks noEditPoints="1"/>
            </p:cNvSpPr>
            <p:nvPr/>
          </p:nvSpPr>
          <p:spPr bwMode="auto">
            <a:xfrm>
              <a:off x="2774950" y="4135438"/>
              <a:ext cx="1985963" cy="1985962"/>
            </a:xfrm>
            <a:custGeom>
              <a:avLst/>
              <a:gdLst>
                <a:gd name="T0" fmla="*/ 1079 w 2330"/>
                <a:gd name="T1" fmla="*/ 381 h 2330"/>
                <a:gd name="T2" fmla="*/ 1473 w 2330"/>
                <a:gd name="T3" fmla="*/ 552 h 2330"/>
                <a:gd name="T4" fmla="*/ 1656 w 2330"/>
                <a:gd name="T5" fmla="*/ 1177 h 2330"/>
                <a:gd name="T6" fmla="*/ 1575 w 2330"/>
                <a:gd name="T7" fmla="*/ 1248 h 2330"/>
                <a:gd name="T8" fmla="*/ 1354 w 2330"/>
                <a:gd name="T9" fmla="*/ 1295 h 2330"/>
                <a:gd name="T10" fmla="*/ 1546 w 2330"/>
                <a:gd name="T11" fmla="*/ 1592 h 2330"/>
                <a:gd name="T12" fmla="*/ 1982 w 2330"/>
                <a:gd name="T13" fmla="*/ 1776 h 2330"/>
                <a:gd name="T14" fmla="*/ 1364 w 2330"/>
                <a:gd name="T15" fmla="*/ 436 h 2330"/>
                <a:gd name="T16" fmla="*/ 1104 w 2330"/>
                <a:gd name="T17" fmla="*/ 375 h 2330"/>
                <a:gd name="T18" fmla="*/ 787 w 2330"/>
                <a:gd name="T19" fmla="*/ 1002 h 2330"/>
                <a:gd name="T20" fmla="*/ 801 w 2330"/>
                <a:gd name="T21" fmla="*/ 1269 h 2330"/>
                <a:gd name="T22" fmla="*/ 977 w 2330"/>
                <a:gd name="T23" fmla="*/ 1380 h 2330"/>
                <a:gd name="T24" fmla="*/ 472 w 2330"/>
                <a:gd name="T25" fmla="*/ 1666 h 2330"/>
                <a:gd name="T26" fmla="*/ 307 w 2330"/>
                <a:gd name="T27" fmla="*/ 1952 h 2330"/>
                <a:gd name="T28" fmla="*/ 1165 w 2330"/>
                <a:gd name="T29" fmla="*/ 2330 h 2330"/>
                <a:gd name="T30" fmla="*/ 1165 w 2330"/>
                <a:gd name="T31" fmla="*/ 0 h 2330"/>
                <a:gd name="T32" fmla="*/ 940 w 2330"/>
                <a:gd name="T33" fmla="*/ 1474 h 2330"/>
                <a:gd name="T34" fmla="*/ 793 w 2330"/>
                <a:gd name="T35" fmla="*/ 1369 h 2330"/>
                <a:gd name="T36" fmla="*/ 809 w 2330"/>
                <a:gd name="T37" fmla="*/ 1273 h 2330"/>
                <a:gd name="T38" fmla="*/ 307 w 2330"/>
                <a:gd name="T39" fmla="*/ 1504 h 2330"/>
                <a:gd name="T40" fmla="*/ 520 w 2330"/>
                <a:gd name="T41" fmla="*/ 1369 h 2330"/>
                <a:gd name="T42" fmla="*/ 476 w 2330"/>
                <a:gd name="T43" fmla="*/ 1218 h 2330"/>
                <a:gd name="T44" fmla="*/ 372 w 2330"/>
                <a:gd name="T45" fmla="*/ 1052 h 2330"/>
                <a:gd name="T46" fmla="*/ 414 w 2330"/>
                <a:gd name="T47" fmla="*/ 931 h 2330"/>
                <a:gd name="T48" fmla="*/ 430 w 2330"/>
                <a:gd name="T49" fmla="*/ 628 h 2330"/>
                <a:gd name="T50" fmla="*/ 640 w 2330"/>
                <a:gd name="T51" fmla="*/ 559 h 2330"/>
                <a:gd name="T52" fmla="*/ 1393 w 2330"/>
                <a:gd name="T53" fmla="*/ 1471 h 2330"/>
                <a:gd name="T54" fmla="*/ 1587 w 2330"/>
                <a:gd name="T55" fmla="*/ 1356 h 2330"/>
                <a:gd name="T56" fmla="*/ 1577 w 2330"/>
                <a:gd name="T57" fmla="*/ 1254 h 2330"/>
                <a:gd name="T58" fmla="*/ 1586 w 2330"/>
                <a:gd name="T59" fmla="*/ 583 h 2330"/>
                <a:gd name="T60" fmla="*/ 1818 w 2330"/>
                <a:gd name="T61" fmla="*/ 537 h 2330"/>
                <a:gd name="T62" fmla="*/ 1986 w 2330"/>
                <a:gd name="T63" fmla="*/ 620 h 2330"/>
                <a:gd name="T64" fmla="*/ 2010 w 2330"/>
                <a:gd name="T65" fmla="*/ 909 h 2330"/>
                <a:gd name="T66" fmla="*/ 1966 w 2330"/>
                <a:gd name="T67" fmla="*/ 1115 h 2330"/>
                <a:gd name="T68" fmla="*/ 1918 w 2330"/>
                <a:gd name="T69" fmla="*/ 1270 h 2330"/>
                <a:gd name="T70" fmla="*/ 1946 w 2330"/>
                <a:gd name="T71" fmla="*/ 1411 h 2330"/>
                <a:gd name="T72" fmla="*/ 2265 w 2330"/>
                <a:gd name="T73" fmla="*/ 1547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30" h="2330">
                  <a:moveTo>
                    <a:pt x="966" y="435"/>
                  </a:moveTo>
                  <a:cubicBezTo>
                    <a:pt x="966" y="435"/>
                    <a:pt x="998" y="404"/>
                    <a:pt x="1079" y="381"/>
                  </a:cubicBezTo>
                  <a:cubicBezTo>
                    <a:pt x="1159" y="358"/>
                    <a:pt x="1226" y="375"/>
                    <a:pt x="1226" y="375"/>
                  </a:cubicBezTo>
                  <a:cubicBezTo>
                    <a:pt x="1226" y="375"/>
                    <a:pt x="1368" y="390"/>
                    <a:pt x="1473" y="552"/>
                  </a:cubicBezTo>
                  <a:cubicBezTo>
                    <a:pt x="1545" y="663"/>
                    <a:pt x="1511" y="849"/>
                    <a:pt x="1543" y="1002"/>
                  </a:cubicBezTo>
                  <a:cubicBezTo>
                    <a:pt x="1559" y="1073"/>
                    <a:pt x="1604" y="1131"/>
                    <a:pt x="1656" y="1177"/>
                  </a:cubicBezTo>
                  <a:cubicBezTo>
                    <a:pt x="1664" y="1184"/>
                    <a:pt x="1628" y="1220"/>
                    <a:pt x="1575" y="1248"/>
                  </a:cubicBezTo>
                  <a:moveTo>
                    <a:pt x="1575" y="1248"/>
                  </a:moveTo>
                  <a:cubicBezTo>
                    <a:pt x="1561" y="1256"/>
                    <a:pt x="1545" y="1262"/>
                    <a:pt x="1529" y="1268"/>
                  </a:cubicBezTo>
                  <a:cubicBezTo>
                    <a:pt x="1451" y="1295"/>
                    <a:pt x="1354" y="1295"/>
                    <a:pt x="1354" y="1295"/>
                  </a:cubicBezTo>
                  <a:cubicBezTo>
                    <a:pt x="1354" y="1295"/>
                    <a:pt x="1348" y="1350"/>
                    <a:pt x="1353" y="1379"/>
                  </a:cubicBezTo>
                  <a:cubicBezTo>
                    <a:pt x="1359" y="1409"/>
                    <a:pt x="1388" y="1551"/>
                    <a:pt x="1546" y="1592"/>
                  </a:cubicBezTo>
                  <a:cubicBezTo>
                    <a:pt x="1703" y="1633"/>
                    <a:pt x="1814" y="1650"/>
                    <a:pt x="1858" y="1665"/>
                  </a:cubicBezTo>
                  <a:cubicBezTo>
                    <a:pt x="1902" y="1680"/>
                    <a:pt x="1953" y="1708"/>
                    <a:pt x="1982" y="1776"/>
                  </a:cubicBezTo>
                  <a:cubicBezTo>
                    <a:pt x="1982" y="1776"/>
                    <a:pt x="2033" y="1874"/>
                    <a:pt x="2025" y="1950"/>
                  </a:cubicBezTo>
                  <a:moveTo>
                    <a:pt x="1364" y="436"/>
                  </a:moveTo>
                  <a:cubicBezTo>
                    <a:pt x="1364" y="436"/>
                    <a:pt x="1332" y="405"/>
                    <a:pt x="1251" y="382"/>
                  </a:cubicBezTo>
                  <a:cubicBezTo>
                    <a:pt x="1171" y="359"/>
                    <a:pt x="1104" y="375"/>
                    <a:pt x="1104" y="375"/>
                  </a:cubicBezTo>
                  <a:cubicBezTo>
                    <a:pt x="1104" y="375"/>
                    <a:pt x="963" y="391"/>
                    <a:pt x="857" y="553"/>
                  </a:cubicBezTo>
                  <a:cubicBezTo>
                    <a:pt x="786" y="663"/>
                    <a:pt x="819" y="850"/>
                    <a:pt x="787" y="1002"/>
                  </a:cubicBezTo>
                  <a:cubicBezTo>
                    <a:pt x="772" y="1074"/>
                    <a:pt x="726" y="1132"/>
                    <a:pt x="674" y="1178"/>
                  </a:cubicBezTo>
                  <a:cubicBezTo>
                    <a:pt x="665" y="1186"/>
                    <a:pt x="723" y="1241"/>
                    <a:pt x="801" y="1269"/>
                  </a:cubicBezTo>
                  <a:cubicBezTo>
                    <a:pt x="879" y="1296"/>
                    <a:pt x="976" y="1296"/>
                    <a:pt x="976" y="1296"/>
                  </a:cubicBezTo>
                  <a:cubicBezTo>
                    <a:pt x="976" y="1296"/>
                    <a:pt x="982" y="1351"/>
                    <a:pt x="977" y="1380"/>
                  </a:cubicBezTo>
                  <a:cubicBezTo>
                    <a:pt x="971" y="1409"/>
                    <a:pt x="942" y="1552"/>
                    <a:pt x="784" y="1593"/>
                  </a:cubicBezTo>
                  <a:cubicBezTo>
                    <a:pt x="627" y="1634"/>
                    <a:pt x="516" y="1651"/>
                    <a:pt x="472" y="1666"/>
                  </a:cubicBezTo>
                  <a:cubicBezTo>
                    <a:pt x="428" y="1681"/>
                    <a:pt x="378" y="1709"/>
                    <a:pt x="348" y="1777"/>
                  </a:cubicBezTo>
                  <a:cubicBezTo>
                    <a:pt x="348" y="1777"/>
                    <a:pt x="304" y="1902"/>
                    <a:pt x="307" y="1952"/>
                  </a:cubicBezTo>
                  <a:moveTo>
                    <a:pt x="2330" y="1165"/>
                  </a:moveTo>
                  <a:cubicBezTo>
                    <a:pt x="2330" y="1808"/>
                    <a:pt x="1808" y="2330"/>
                    <a:pt x="1165" y="2330"/>
                  </a:cubicBezTo>
                  <a:cubicBezTo>
                    <a:pt x="522" y="2330"/>
                    <a:pt x="0" y="1808"/>
                    <a:pt x="0" y="1165"/>
                  </a:cubicBezTo>
                  <a:cubicBezTo>
                    <a:pt x="0" y="522"/>
                    <a:pt x="522" y="0"/>
                    <a:pt x="1165" y="0"/>
                  </a:cubicBezTo>
                  <a:cubicBezTo>
                    <a:pt x="1808" y="0"/>
                    <a:pt x="2330" y="522"/>
                    <a:pt x="2330" y="1165"/>
                  </a:cubicBezTo>
                  <a:close/>
                  <a:moveTo>
                    <a:pt x="940" y="1474"/>
                  </a:moveTo>
                  <a:cubicBezTo>
                    <a:pt x="876" y="1447"/>
                    <a:pt x="811" y="1425"/>
                    <a:pt x="811" y="1425"/>
                  </a:cubicBezTo>
                  <a:cubicBezTo>
                    <a:pt x="811" y="1425"/>
                    <a:pt x="796" y="1395"/>
                    <a:pt x="793" y="1369"/>
                  </a:cubicBezTo>
                  <a:cubicBezTo>
                    <a:pt x="789" y="1343"/>
                    <a:pt x="794" y="1298"/>
                    <a:pt x="794" y="1298"/>
                  </a:cubicBezTo>
                  <a:cubicBezTo>
                    <a:pt x="794" y="1298"/>
                    <a:pt x="801" y="1287"/>
                    <a:pt x="809" y="1273"/>
                  </a:cubicBezTo>
                  <a:moveTo>
                    <a:pt x="92" y="1604"/>
                  </a:moveTo>
                  <a:cubicBezTo>
                    <a:pt x="92" y="1604"/>
                    <a:pt x="236" y="1542"/>
                    <a:pt x="307" y="1504"/>
                  </a:cubicBezTo>
                  <a:cubicBezTo>
                    <a:pt x="381" y="1465"/>
                    <a:pt x="502" y="1425"/>
                    <a:pt x="502" y="1425"/>
                  </a:cubicBezTo>
                  <a:cubicBezTo>
                    <a:pt x="502" y="1425"/>
                    <a:pt x="517" y="1394"/>
                    <a:pt x="520" y="1369"/>
                  </a:cubicBezTo>
                  <a:cubicBezTo>
                    <a:pt x="523" y="1343"/>
                    <a:pt x="518" y="1297"/>
                    <a:pt x="518" y="1297"/>
                  </a:cubicBezTo>
                  <a:cubicBezTo>
                    <a:pt x="518" y="1297"/>
                    <a:pt x="487" y="1251"/>
                    <a:pt x="476" y="1218"/>
                  </a:cubicBezTo>
                  <a:cubicBezTo>
                    <a:pt x="466" y="1186"/>
                    <a:pt x="450" y="1140"/>
                    <a:pt x="450" y="1140"/>
                  </a:cubicBezTo>
                  <a:cubicBezTo>
                    <a:pt x="450" y="1140"/>
                    <a:pt x="384" y="1117"/>
                    <a:pt x="372" y="1052"/>
                  </a:cubicBezTo>
                  <a:cubicBezTo>
                    <a:pt x="360" y="988"/>
                    <a:pt x="391" y="946"/>
                    <a:pt x="391" y="946"/>
                  </a:cubicBezTo>
                  <a:cubicBezTo>
                    <a:pt x="414" y="931"/>
                    <a:pt x="414" y="931"/>
                    <a:pt x="414" y="931"/>
                  </a:cubicBezTo>
                  <a:cubicBezTo>
                    <a:pt x="398" y="688"/>
                    <a:pt x="398" y="688"/>
                    <a:pt x="398" y="688"/>
                  </a:cubicBezTo>
                  <a:cubicBezTo>
                    <a:pt x="398" y="688"/>
                    <a:pt x="403" y="651"/>
                    <a:pt x="430" y="628"/>
                  </a:cubicBezTo>
                  <a:cubicBezTo>
                    <a:pt x="457" y="604"/>
                    <a:pt x="493" y="612"/>
                    <a:pt x="493" y="612"/>
                  </a:cubicBezTo>
                  <a:cubicBezTo>
                    <a:pt x="493" y="612"/>
                    <a:pt x="552" y="564"/>
                    <a:pt x="640" y="559"/>
                  </a:cubicBezTo>
                  <a:cubicBezTo>
                    <a:pt x="729" y="553"/>
                    <a:pt x="816" y="614"/>
                    <a:pt x="816" y="614"/>
                  </a:cubicBezTo>
                  <a:moveTo>
                    <a:pt x="1393" y="1471"/>
                  </a:moveTo>
                  <a:cubicBezTo>
                    <a:pt x="1460" y="1448"/>
                    <a:pt x="1545" y="1422"/>
                    <a:pt x="1559" y="1411"/>
                  </a:cubicBezTo>
                  <a:cubicBezTo>
                    <a:pt x="1576" y="1398"/>
                    <a:pt x="1584" y="1387"/>
                    <a:pt x="1587" y="1356"/>
                  </a:cubicBezTo>
                  <a:cubicBezTo>
                    <a:pt x="1591" y="1326"/>
                    <a:pt x="1587" y="1270"/>
                    <a:pt x="1587" y="1270"/>
                  </a:cubicBezTo>
                  <a:cubicBezTo>
                    <a:pt x="1587" y="1270"/>
                    <a:pt x="1584" y="1266"/>
                    <a:pt x="1577" y="1254"/>
                  </a:cubicBezTo>
                  <a:moveTo>
                    <a:pt x="1508" y="593"/>
                  </a:moveTo>
                  <a:cubicBezTo>
                    <a:pt x="1508" y="593"/>
                    <a:pt x="1560" y="590"/>
                    <a:pt x="1586" y="583"/>
                  </a:cubicBezTo>
                  <a:cubicBezTo>
                    <a:pt x="1612" y="577"/>
                    <a:pt x="1652" y="558"/>
                    <a:pt x="1652" y="558"/>
                  </a:cubicBezTo>
                  <a:cubicBezTo>
                    <a:pt x="1652" y="558"/>
                    <a:pt x="1744" y="527"/>
                    <a:pt x="1818" y="537"/>
                  </a:cubicBezTo>
                  <a:cubicBezTo>
                    <a:pt x="1870" y="544"/>
                    <a:pt x="1911" y="593"/>
                    <a:pt x="1911" y="593"/>
                  </a:cubicBezTo>
                  <a:cubicBezTo>
                    <a:pt x="1911" y="593"/>
                    <a:pt x="1967" y="594"/>
                    <a:pt x="1986" y="620"/>
                  </a:cubicBezTo>
                  <a:cubicBezTo>
                    <a:pt x="2005" y="645"/>
                    <a:pt x="2012" y="715"/>
                    <a:pt x="2012" y="715"/>
                  </a:cubicBezTo>
                  <a:cubicBezTo>
                    <a:pt x="2010" y="909"/>
                    <a:pt x="2010" y="909"/>
                    <a:pt x="2010" y="909"/>
                  </a:cubicBezTo>
                  <a:cubicBezTo>
                    <a:pt x="2018" y="913"/>
                    <a:pt x="2057" y="956"/>
                    <a:pt x="2037" y="1027"/>
                  </a:cubicBezTo>
                  <a:cubicBezTo>
                    <a:pt x="2017" y="1096"/>
                    <a:pt x="1966" y="1115"/>
                    <a:pt x="1966" y="1115"/>
                  </a:cubicBezTo>
                  <a:cubicBezTo>
                    <a:pt x="1966" y="1115"/>
                    <a:pt x="1950" y="1195"/>
                    <a:pt x="1943" y="1220"/>
                  </a:cubicBezTo>
                  <a:cubicBezTo>
                    <a:pt x="1935" y="1245"/>
                    <a:pt x="1918" y="1270"/>
                    <a:pt x="1918" y="1270"/>
                  </a:cubicBezTo>
                  <a:cubicBezTo>
                    <a:pt x="1918" y="1270"/>
                    <a:pt x="1914" y="1326"/>
                    <a:pt x="1918" y="1356"/>
                  </a:cubicBezTo>
                  <a:cubicBezTo>
                    <a:pt x="1922" y="1387"/>
                    <a:pt x="1929" y="1398"/>
                    <a:pt x="1946" y="1411"/>
                  </a:cubicBezTo>
                  <a:cubicBezTo>
                    <a:pt x="1964" y="1425"/>
                    <a:pt x="2100" y="1464"/>
                    <a:pt x="2163" y="1490"/>
                  </a:cubicBezTo>
                  <a:cubicBezTo>
                    <a:pt x="2189" y="1501"/>
                    <a:pt x="2229" y="1524"/>
                    <a:pt x="2265" y="1547"/>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554413" y="5416550"/>
              <a:ext cx="420688" cy="84137"/>
            </a:xfrm>
            <a:custGeom>
              <a:avLst/>
              <a:gdLst>
                <a:gd name="T0" fmla="*/ 0 w 265"/>
                <a:gd name="T1" fmla="*/ 5 h 53"/>
                <a:gd name="T2" fmla="*/ 133 w 265"/>
                <a:gd name="T3" fmla="*/ 53 h 53"/>
                <a:gd name="T4" fmla="*/ 265 w 265"/>
                <a:gd name="T5" fmla="*/ 0 h 53"/>
              </a:gdLst>
              <a:ahLst/>
              <a:cxnLst>
                <a:cxn ang="0">
                  <a:pos x="T0" y="T1"/>
                </a:cxn>
                <a:cxn ang="0">
                  <a:pos x="T2" y="T3"/>
                </a:cxn>
                <a:cxn ang="0">
                  <a:pos x="T4" y="T5"/>
                </a:cxn>
              </a:cxnLst>
              <a:rect l="0" t="0" r="r" b="b"/>
              <a:pathLst>
                <a:path w="265" h="53">
                  <a:moveTo>
                    <a:pt x="0" y="5"/>
                  </a:moveTo>
                  <a:lnTo>
                    <a:pt x="133" y="53"/>
                  </a:lnTo>
                  <a:lnTo>
                    <a:pt x="265" y="0"/>
                  </a:lnTo>
                </a:path>
              </a:pathLst>
            </a:custGeom>
            <a:noFill/>
            <a:ln w="952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p:nvSpPr>
          <p:spPr bwMode="auto">
            <a:xfrm>
              <a:off x="3556000" y="5429250"/>
              <a:ext cx="419100" cy="192087"/>
            </a:xfrm>
            <a:custGeom>
              <a:avLst/>
              <a:gdLst>
                <a:gd name="T0" fmla="*/ 132 w 264"/>
                <a:gd name="T1" fmla="*/ 45 h 121"/>
                <a:gd name="T2" fmla="*/ 24 w 264"/>
                <a:gd name="T3" fmla="*/ 121 h 121"/>
                <a:gd name="T4" fmla="*/ 0 w 264"/>
                <a:gd name="T5" fmla="*/ 0 h 121"/>
                <a:gd name="T6" fmla="*/ 132 w 264"/>
                <a:gd name="T7" fmla="*/ 45 h 121"/>
                <a:gd name="T8" fmla="*/ 240 w 264"/>
                <a:gd name="T9" fmla="*/ 121 h 121"/>
                <a:gd name="T10" fmla="*/ 264 w 264"/>
                <a:gd name="T11" fmla="*/ 0 h 121"/>
              </a:gdLst>
              <a:ahLst/>
              <a:cxnLst>
                <a:cxn ang="0">
                  <a:pos x="T0" y="T1"/>
                </a:cxn>
                <a:cxn ang="0">
                  <a:pos x="T2" y="T3"/>
                </a:cxn>
                <a:cxn ang="0">
                  <a:pos x="T4" y="T5"/>
                </a:cxn>
                <a:cxn ang="0">
                  <a:pos x="T6" y="T7"/>
                </a:cxn>
                <a:cxn ang="0">
                  <a:pos x="T8" y="T9"/>
                </a:cxn>
                <a:cxn ang="0">
                  <a:pos x="T10" y="T11"/>
                </a:cxn>
              </a:cxnLst>
              <a:rect l="0" t="0" r="r" b="b"/>
              <a:pathLst>
                <a:path w="264" h="121">
                  <a:moveTo>
                    <a:pt x="132" y="45"/>
                  </a:moveTo>
                  <a:lnTo>
                    <a:pt x="24" y="121"/>
                  </a:lnTo>
                  <a:lnTo>
                    <a:pt x="0" y="0"/>
                  </a:lnTo>
                  <a:moveTo>
                    <a:pt x="132" y="45"/>
                  </a:moveTo>
                  <a:lnTo>
                    <a:pt x="240" y="121"/>
                  </a:lnTo>
                  <a:lnTo>
                    <a:pt x="264" y="0"/>
                  </a:ln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p:cNvGrpSpPr>
            <a:grpSpLocks noChangeAspect="1"/>
          </p:cNvGrpSpPr>
          <p:nvPr/>
        </p:nvGrpSpPr>
        <p:grpSpPr>
          <a:xfrm>
            <a:off x="3332987" y="2517088"/>
            <a:ext cx="544142" cy="640080"/>
            <a:chOff x="12017375" y="3376613"/>
            <a:chExt cx="2332038" cy="2743201"/>
          </a:xfrm>
        </p:grpSpPr>
        <p:sp>
          <p:nvSpPr>
            <p:cNvPr id="13" name="Freeform 13"/>
            <p:cNvSpPr>
              <a:spLocks/>
            </p:cNvSpPr>
            <p:nvPr/>
          </p:nvSpPr>
          <p:spPr bwMode="auto">
            <a:xfrm>
              <a:off x="13895388" y="3852863"/>
              <a:ext cx="454025" cy="450850"/>
            </a:xfrm>
            <a:custGeom>
              <a:avLst/>
              <a:gdLst>
                <a:gd name="T0" fmla="*/ 286 w 286"/>
                <a:gd name="T1" fmla="*/ 185 h 284"/>
                <a:gd name="T2" fmla="*/ 98 w 286"/>
                <a:gd name="T3" fmla="*/ 0 h 284"/>
                <a:gd name="T4" fmla="*/ 0 w 286"/>
                <a:gd name="T5" fmla="*/ 96 h 284"/>
                <a:gd name="T6" fmla="*/ 44 w 286"/>
                <a:gd name="T7" fmla="*/ 140 h 284"/>
                <a:gd name="T8" fmla="*/ 2 w 286"/>
                <a:gd name="T9" fmla="*/ 185 h 284"/>
                <a:gd name="T10" fmla="*/ 100 w 286"/>
                <a:gd name="T11" fmla="*/ 281 h 284"/>
                <a:gd name="T12" fmla="*/ 143 w 286"/>
                <a:gd name="T13" fmla="*/ 239 h 284"/>
                <a:gd name="T14" fmla="*/ 188 w 286"/>
                <a:gd name="T15" fmla="*/ 284 h 284"/>
                <a:gd name="T16" fmla="*/ 286 w 286"/>
                <a:gd name="T17" fmla="*/ 185 h 284"/>
                <a:gd name="T18" fmla="*/ 286 w 286"/>
                <a:gd name="T19" fmla="*/ 18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284">
                  <a:moveTo>
                    <a:pt x="286" y="185"/>
                  </a:moveTo>
                  <a:lnTo>
                    <a:pt x="98" y="0"/>
                  </a:lnTo>
                  <a:lnTo>
                    <a:pt x="0" y="96"/>
                  </a:lnTo>
                  <a:lnTo>
                    <a:pt x="44" y="140"/>
                  </a:lnTo>
                  <a:lnTo>
                    <a:pt x="2" y="185"/>
                  </a:lnTo>
                  <a:lnTo>
                    <a:pt x="100" y="281"/>
                  </a:lnTo>
                  <a:lnTo>
                    <a:pt x="143" y="239"/>
                  </a:lnTo>
                  <a:lnTo>
                    <a:pt x="188" y="284"/>
                  </a:lnTo>
                  <a:lnTo>
                    <a:pt x="286" y="185"/>
                  </a:lnTo>
                  <a:lnTo>
                    <a:pt x="286" y="185"/>
                  </a:lnTo>
                  <a:close/>
                </a:path>
              </a:pathLst>
            </a:custGeom>
            <a:noFill/>
            <a:ln w="95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Oval 14"/>
            <p:cNvSpPr>
              <a:spLocks noChangeArrowheads="1"/>
            </p:cNvSpPr>
            <p:nvPr/>
          </p:nvSpPr>
          <p:spPr bwMode="auto">
            <a:xfrm>
              <a:off x="12017375" y="3927476"/>
              <a:ext cx="2197100" cy="2192338"/>
            </a:xfrm>
            <a:prstGeom prst="ellipse">
              <a:avLst/>
            </a:prstGeom>
            <a:noFill/>
            <a:ln w="95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12338050" y="4243388"/>
              <a:ext cx="1563688" cy="1565275"/>
            </a:xfrm>
            <a:custGeom>
              <a:avLst/>
              <a:gdLst>
                <a:gd name="T0" fmla="*/ 440 w 440"/>
                <a:gd name="T1" fmla="*/ 188 h 441"/>
                <a:gd name="T2" fmla="*/ 410 w 440"/>
                <a:gd name="T3" fmla="*/ 221 h 441"/>
                <a:gd name="T4" fmla="*/ 440 w 440"/>
                <a:gd name="T5" fmla="*/ 255 h 441"/>
                <a:gd name="T6" fmla="*/ 252 w 440"/>
                <a:gd name="T7" fmla="*/ 441 h 441"/>
                <a:gd name="T8" fmla="*/ 219 w 440"/>
                <a:gd name="T9" fmla="*/ 412 h 441"/>
                <a:gd name="T10" fmla="*/ 186 w 440"/>
                <a:gd name="T11" fmla="*/ 440 h 441"/>
                <a:gd name="T12" fmla="*/ 0 w 440"/>
                <a:gd name="T13" fmla="*/ 254 h 441"/>
                <a:gd name="T14" fmla="*/ 28 w 440"/>
                <a:gd name="T15" fmla="*/ 221 h 441"/>
                <a:gd name="T16" fmla="*/ 0 w 440"/>
                <a:gd name="T17" fmla="*/ 188 h 441"/>
                <a:gd name="T18" fmla="*/ 185 w 440"/>
                <a:gd name="T19" fmla="*/ 0 h 441"/>
                <a:gd name="T20" fmla="*/ 219 w 440"/>
                <a:gd name="T21" fmla="*/ 30 h 441"/>
                <a:gd name="T22" fmla="*/ 252 w 440"/>
                <a:gd name="T23" fmla="*/ 0 h 441"/>
                <a:gd name="T24" fmla="*/ 440 w 440"/>
                <a:gd name="T25" fmla="*/ 18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441">
                  <a:moveTo>
                    <a:pt x="440" y="188"/>
                  </a:moveTo>
                  <a:cubicBezTo>
                    <a:pt x="423" y="189"/>
                    <a:pt x="410" y="204"/>
                    <a:pt x="410" y="221"/>
                  </a:cubicBezTo>
                  <a:cubicBezTo>
                    <a:pt x="410" y="239"/>
                    <a:pt x="423" y="253"/>
                    <a:pt x="440" y="255"/>
                  </a:cubicBezTo>
                  <a:cubicBezTo>
                    <a:pt x="425" y="351"/>
                    <a:pt x="349" y="426"/>
                    <a:pt x="252" y="441"/>
                  </a:cubicBezTo>
                  <a:cubicBezTo>
                    <a:pt x="250" y="424"/>
                    <a:pt x="236" y="412"/>
                    <a:pt x="219" y="412"/>
                  </a:cubicBezTo>
                  <a:cubicBezTo>
                    <a:pt x="202" y="412"/>
                    <a:pt x="188" y="424"/>
                    <a:pt x="186" y="440"/>
                  </a:cubicBezTo>
                  <a:cubicBezTo>
                    <a:pt x="90" y="426"/>
                    <a:pt x="14" y="350"/>
                    <a:pt x="0" y="254"/>
                  </a:cubicBezTo>
                  <a:cubicBezTo>
                    <a:pt x="16" y="252"/>
                    <a:pt x="28" y="238"/>
                    <a:pt x="28" y="221"/>
                  </a:cubicBezTo>
                  <a:cubicBezTo>
                    <a:pt x="28" y="204"/>
                    <a:pt x="16" y="190"/>
                    <a:pt x="0" y="188"/>
                  </a:cubicBezTo>
                  <a:cubicBezTo>
                    <a:pt x="14" y="91"/>
                    <a:pt x="89" y="15"/>
                    <a:pt x="185" y="0"/>
                  </a:cubicBezTo>
                  <a:cubicBezTo>
                    <a:pt x="187" y="17"/>
                    <a:pt x="201" y="30"/>
                    <a:pt x="219" y="30"/>
                  </a:cubicBezTo>
                  <a:cubicBezTo>
                    <a:pt x="236" y="30"/>
                    <a:pt x="250" y="17"/>
                    <a:pt x="252" y="0"/>
                  </a:cubicBezTo>
                  <a:cubicBezTo>
                    <a:pt x="349" y="14"/>
                    <a:pt x="426" y="91"/>
                    <a:pt x="440" y="188"/>
                  </a:cubicBezTo>
                </a:path>
              </a:pathLst>
            </a:custGeom>
            <a:noFill/>
            <a:ln w="95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12949238" y="4605338"/>
              <a:ext cx="579438" cy="585788"/>
            </a:xfrm>
            <a:custGeom>
              <a:avLst/>
              <a:gdLst>
                <a:gd name="T0" fmla="*/ 92 w 163"/>
                <a:gd name="T1" fmla="*/ 109 h 165"/>
                <a:gd name="T2" fmla="*/ 163 w 163"/>
                <a:gd name="T3" fmla="*/ 0 h 165"/>
                <a:gd name="T4" fmla="*/ 55 w 163"/>
                <a:gd name="T5" fmla="*/ 73 h 165"/>
                <a:gd name="T6" fmla="*/ 47 w 163"/>
                <a:gd name="T7" fmla="*/ 72 h 165"/>
                <a:gd name="T8" fmla="*/ 0 w 163"/>
                <a:gd name="T9" fmla="*/ 118 h 165"/>
                <a:gd name="T10" fmla="*/ 47 w 163"/>
                <a:gd name="T11" fmla="*/ 165 h 165"/>
                <a:gd name="T12" fmla="*/ 93 w 163"/>
                <a:gd name="T13" fmla="*/ 118 h 165"/>
                <a:gd name="T14" fmla="*/ 92 w 163"/>
                <a:gd name="T15" fmla="*/ 109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65">
                  <a:moveTo>
                    <a:pt x="92" y="109"/>
                  </a:moveTo>
                  <a:cubicBezTo>
                    <a:pt x="163" y="0"/>
                    <a:pt x="163" y="0"/>
                    <a:pt x="163" y="0"/>
                  </a:cubicBezTo>
                  <a:cubicBezTo>
                    <a:pt x="55" y="73"/>
                    <a:pt x="55" y="73"/>
                    <a:pt x="55" y="73"/>
                  </a:cubicBezTo>
                  <a:cubicBezTo>
                    <a:pt x="52" y="72"/>
                    <a:pt x="50" y="72"/>
                    <a:pt x="47" y="72"/>
                  </a:cubicBezTo>
                  <a:cubicBezTo>
                    <a:pt x="21" y="72"/>
                    <a:pt x="0" y="93"/>
                    <a:pt x="0" y="118"/>
                  </a:cubicBezTo>
                  <a:cubicBezTo>
                    <a:pt x="0" y="144"/>
                    <a:pt x="21" y="165"/>
                    <a:pt x="47" y="165"/>
                  </a:cubicBezTo>
                  <a:cubicBezTo>
                    <a:pt x="72" y="165"/>
                    <a:pt x="93" y="144"/>
                    <a:pt x="93" y="118"/>
                  </a:cubicBezTo>
                  <a:cubicBezTo>
                    <a:pt x="93" y="115"/>
                    <a:pt x="93" y="112"/>
                    <a:pt x="92" y="109"/>
                  </a:cubicBezTo>
                </a:path>
              </a:pathLst>
            </a:custGeom>
            <a:noFill/>
            <a:ln w="95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12800013" y="3376613"/>
              <a:ext cx="628650" cy="476250"/>
            </a:xfrm>
            <a:custGeom>
              <a:avLst/>
              <a:gdLst>
                <a:gd name="T0" fmla="*/ 302 w 396"/>
                <a:gd name="T1" fmla="*/ 206 h 300"/>
                <a:gd name="T2" fmla="*/ 396 w 396"/>
                <a:gd name="T3" fmla="*/ 206 h 300"/>
                <a:gd name="T4" fmla="*/ 396 w 396"/>
                <a:gd name="T5" fmla="*/ 0 h 300"/>
                <a:gd name="T6" fmla="*/ 0 w 396"/>
                <a:gd name="T7" fmla="*/ 0 h 300"/>
                <a:gd name="T8" fmla="*/ 0 w 396"/>
                <a:gd name="T9" fmla="*/ 206 h 300"/>
                <a:gd name="T10" fmla="*/ 94 w 396"/>
                <a:gd name="T11" fmla="*/ 206 h 300"/>
                <a:gd name="T12" fmla="*/ 94 w 396"/>
                <a:gd name="T13" fmla="*/ 300 h 300"/>
                <a:gd name="T14" fmla="*/ 302 w 396"/>
                <a:gd name="T15" fmla="*/ 300 h 300"/>
                <a:gd name="T16" fmla="*/ 302 w 396"/>
                <a:gd name="T17" fmla="*/ 206 h 300"/>
                <a:gd name="T18" fmla="*/ 302 w 396"/>
                <a:gd name="T19" fmla="*/ 20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00">
                  <a:moveTo>
                    <a:pt x="302" y="206"/>
                  </a:moveTo>
                  <a:lnTo>
                    <a:pt x="396" y="206"/>
                  </a:lnTo>
                  <a:lnTo>
                    <a:pt x="396" y="0"/>
                  </a:lnTo>
                  <a:lnTo>
                    <a:pt x="0" y="0"/>
                  </a:lnTo>
                  <a:lnTo>
                    <a:pt x="0" y="206"/>
                  </a:lnTo>
                  <a:lnTo>
                    <a:pt x="94" y="206"/>
                  </a:lnTo>
                  <a:lnTo>
                    <a:pt x="94" y="300"/>
                  </a:lnTo>
                  <a:lnTo>
                    <a:pt x="302" y="300"/>
                  </a:lnTo>
                  <a:lnTo>
                    <a:pt x="302" y="206"/>
                  </a:lnTo>
                  <a:lnTo>
                    <a:pt x="302" y="206"/>
                  </a:lnTo>
                  <a:close/>
                </a:path>
              </a:pathLst>
            </a:custGeom>
            <a:noFill/>
            <a:ln w="95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reeform 22"/>
          <p:cNvSpPr>
            <a:spLocks noChangeAspect="1" noEditPoints="1"/>
          </p:cNvSpPr>
          <p:nvPr/>
        </p:nvSpPr>
        <p:spPr bwMode="auto">
          <a:xfrm>
            <a:off x="6208773" y="2517088"/>
            <a:ext cx="772816" cy="640080"/>
          </a:xfrm>
          <a:custGeom>
            <a:avLst/>
            <a:gdLst>
              <a:gd name="T0" fmla="*/ 479 w 934"/>
              <a:gd name="T1" fmla="*/ 761 h 774"/>
              <a:gd name="T2" fmla="*/ 466 w 934"/>
              <a:gd name="T3" fmla="*/ 774 h 774"/>
              <a:gd name="T4" fmla="*/ 453 w 934"/>
              <a:gd name="T5" fmla="*/ 761 h 774"/>
              <a:gd name="T6" fmla="*/ 453 w 934"/>
              <a:gd name="T7" fmla="*/ 670 h 774"/>
              <a:gd name="T8" fmla="*/ 466 w 934"/>
              <a:gd name="T9" fmla="*/ 657 h 774"/>
              <a:gd name="T10" fmla="*/ 479 w 934"/>
              <a:gd name="T11" fmla="*/ 670 h 774"/>
              <a:gd name="T12" fmla="*/ 479 w 934"/>
              <a:gd name="T13" fmla="*/ 761 h 774"/>
              <a:gd name="T14" fmla="*/ 466 w 934"/>
              <a:gd name="T15" fmla="*/ 323 h 774"/>
              <a:gd name="T16" fmla="*/ 466 w 934"/>
              <a:gd name="T17" fmla="*/ 657 h 774"/>
              <a:gd name="T18" fmla="*/ 560 w 934"/>
              <a:gd name="T19" fmla="*/ 354 h 774"/>
              <a:gd name="T20" fmla="*/ 467 w 934"/>
              <a:gd name="T21" fmla="*/ 68 h 774"/>
              <a:gd name="T22" fmla="*/ 373 w 934"/>
              <a:gd name="T23" fmla="*/ 354 h 774"/>
              <a:gd name="T24" fmla="*/ 466 w 934"/>
              <a:gd name="T25" fmla="*/ 67 h 774"/>
              <a:gd name="T26" fmla="*/ 466 w 934"/>
              <a:gd name="T27" fmla="*/ 0 h 774"/>
              <a:gd name="T28" fmla="*/ 466 w 934"/>
              <a:gd name="T29" fmla="*/ 67 h 774"/>
              <a:gd name="T30" fmla="*/ 746 w 934"/>
              <a:gd name="T31" fmla="*/ 356 h 774"/>
              <a:gd name="T32" fmla="*/ 934 w 934"/>
              <a:gd name="T33" fmla="*/ 353 h 774"/>
              <a:gd name="T34" fmla="*/ 560 w 934"/>
              <a:gd name="T35" fmla="*/ 356 h 774"/>
              <a:gd name="T36" fmla="*/ 746 w 934"/>
              <a:gd name="T37" fmla="*/ 356 h 774"/>
              <a:gd name="T38" fmla="*/ 374 w 934"/>
              <a:gd name="T39" fmla="*/ 356 h 774"/>
              <a:gd name="T40" fmla="*/ 560 w 934"/>
              <a:gd name="T41" fmla="*/ 356 h 774"/>
              <a:gd name="T42" fmla="*/ 0 w 934"/>
              <a:gd name="T43" fmla="*/ 356 h 774"/>
              <a:gd name="T44" fmla="*/ 186 w 934"/>
              <a:gd name="T45" fmla="*/ 356 h 774"/>
              <a:gd name="T46" fmla="*/ 466 w 934"/>
              <a:gd name="T47" fmla="*/ 67 h 774"/>
              <a:gd name="T48" fmla="*/ 187 w 934"/>
              <a:gd name="T49" fmla="*/ 356 h 774"/>
              <a:gd name="T50" fmla="*/ 373 w 934"/>
              <a:gd name="T51" fmla="*/ 356 h 774"/>
              <a:gd name="T52" fmla="*/ 0 w 934"/>
              <a:gd name="T53" fmla="*/ 356 h 774"/>
              <a:gd name="T54" fmla="*/ 468 w 934"/>
              <a:gd name="T55" fmla="*/ 68 h 774"/>
              <a:gd name="T56" fmla="*/ 934 w 934"/>
              <a:gd name="T57" fmla="*/ 35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4" h="774">
                <a:moveTo>
                  <a:pt x="479" y="761"/>
                </a:moveTo>
                <a:cubicBezTo>
                  <a:pt x="479" y="768"/>
                  <a:pt x="473" y="774"/>
                  <a:pt x="466" y="774"/>
                </a:cubicBezTo>
                <a:cubicBezTo>
                  <a:pt x="458" y="774"/>
                  <a:pt x="453" y="768"/>
                  <a:pt x="453" y="761"/>
                </a:cubicBezTo>
                <a:cubicBezTo>
                  <a:pt x="453" y="670"/>
                  <a:pt x="453" y="670"/>
                  <a:pt x="453" y="670"/>
                </a:cubicBezTo>
                <a:cubicBezTo>
                  <a:pt x="453" y="663"/>
                  <a:pt x="458" y="657"/>
                  <a:pt x="466" y="657"/>
                </a:cubicBezTo>
                <a:cubicBezTo>
                  <a:pt x="473" y="657"/>
                  <a:pt x="479" y="663"/>
                  <a:pt x="479" y="670"/>
                </a:cubicBezTo>
                <a:lnTo>
                  <a:pt x="479" y="761"/>
                </a:lnTo>
                <a:close/>
                <a:moveTo>
                  <a:pt x="466" y="323"/>
                </a:moveTo>
                <a:cubicBezTo>
                  <a:pt x="466" y="657"/>
                  <a:pt x="466" y="657"/>
                  <a:pt x="466" y="657"/>
                </a:cubicBezTo>
                <a:moveTo>
                  <a:pt x="560" y="354"/>
                </a:moveTo>
                <a:cubicBezTo>
                  <a:pt x="560" y="354"/>
                  <a:pt x="565" y="203"/>
                  <a:pt x="467" y="68"/>
                </a:cubicBezTo>
                <a:moveTo>
                  <a:pt x="373" y="354"/>
                </a:moveTo>
                <a:cubicBezTo>
                  <a:pt x="373" y="354"/>
                  <a:pt x="390" y="136"/>
                  <a:pt x="466" y="67"/>
                </a:cubicBezTo>
                <a:moveTo>
                  <a:pt x="466" y="0"/>
                </a:moveTo>
                <a:cubicBezTo>
                  <a:pt x="466" y="67"/>
                  <a:pt x="466" y="67"/>
                  <a:pt x="466" y="67"/>
                </a:cubicBezTo>
                <a:cubicBezTo>
                  <a:pt x="466" y="67"/>
                  <a:pt x="677" y="125"/>
                  <a:pt x="746" y="356"/>
                </a:cubicBezTo>
                <a:cubicBezTo>
                  <a:pt x="746" y="356"/>
                  <a:pt x="833" y="279"/>
                  <a:pt x="934" y="353"/>
                </a:cubicBezTo>
                <a:moveTo>
                  <a:pt x="560" y="356"/>
                </a:moveTo>
                <a:cubicBezTo>
                  <a:pt x="560" y="356"/>
                  <a:pt x="644" y="282"/>
                  <a:pt x="746" y="356"/>
                </a:cubicBezTo>
                <a:moveTo>
                  <a:pt x="374" y="356"/>
                </a:moveTo>
                <a:cubicBezTo>
                  <a:pt x="374" y="356"/>
                  <a:pt x="459" y="282"/>
                  <a:pt x="560" y="356"/>
                </a:cubicBezTo>
                <a:moveTo>
                  <a:pt x="0" y="356"/>
                </a:moveTo>
                <a:cubicBezTo>
                  <a:pt x="0" y="356"/>
                  <a:pt x="84" y="282"/>
                  <a:pt x="186" y="356"/>
                </a:cubicBezTo>
                <a:cubicBezTo>
                  <a:pt x="186" y="356"/>
                  <a:pt x="257" y="129"/>
                  <a:pt x="466" y="67"/>
                </a:cubicBezTo>
                <a:moveTo>
                  <a:pt x="187" y="356"/>
                </a:moveTo>
                <a:cubicBezTo>
                  <a:pt x="187" y="356"/>
                  <a:pt x="272" y="282"/>
                  <a:pt x="373" y="356"/>
                </a:cubicBezTo>
                <a:moveTo>
                  <a:pt x="0" y="356"/>
                </a:moveTo>
                <a:cubicBezTo>
                  <a:pt x="76" y="187"/>
                  <a:pt x="257" y="68"/>
                  <a:pt x="468" y="68"/>
                </a:cubicBezTo>
                <a:cubicBezTo>
                  <a:pt x="677" y="68"/>
                  <a:pt x="857" y="186"/>
                  <a:pt x="934" y="353"/>
                </a:cubicBezTo>
              </a:path>
            </a:pathLst>
          </a:custGeom>
          <a:noFill/>
          <a:ln w="9525"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
          <p:cNvGrpSpPr/>
          <p:nvPr/>
        </p:nvGrpSpPr>
        <p:grpSpPr>
          <a:xfrm>
            <a:off x="3129534" y="2523058"/>
            <a:ext cx="2875786" cy="2582342"/>
            <a:chOff x="3129534" y="2523058"/>
            <a:chExt cx="2875786" cy="3147940"/>
          </a:xfrm>
        </p:grpSpPr>
        <p:cxnSp>
          <p:nvCxnSpPr>
            <p:cNvPr id="31" name="Straight Connector 30"/>
            <p:cNvCxnSpPr/>
            <p:nvPr/>
          </p:nvCxnSpPr>
          <p:spPr>
            <a:xfrm flipV="1">
              <a:off x="3129534" y="2523058"/>
              <a:ext cx="0" cy="3147940"/>
            </a:xfrm>
            <a:prstGeom prst="line">
              <a:avLst/>
            </a:prstGeom>
            <a:noFill/>
            <a:ln w="6350">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a:xfrm flipV="1">
              <a:off x="6005320" y="2523058"/>
              <a:ext cx="0" cy="3147940"/>
            </a:xfrm>
            <a:prstGeom prst="line">
              <a:avLst/>
            </a:prstGeom>
            <a:noFill/>
            <a:ln w="6350">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 name="TextBox 32"/>
          <p:cNvSpPr txBox="1"/>
          <p:nvPr/>
        </p:nvSpPr>
        <p:spPr>
          <a:xfrm>
            <a:off x="457201" y="3286698"/>
            <a:ext cx="2468880" cy="1886670"/>
          </a:xfrm>
          <a:prstGeom prst="rect">
            <a:avLst/>
          </a:prstGeom>
          <a:noFill/>
        </p:spPr>
        <p:txBody>
          <a:bodyPr wrap="square" lIns="0" tIns="0" rIns="0" bIns="0" rtlCol="0">
            <a:spAutoFit/>
          </a:bodyPr>
          <a:lstStyle/>
          <a:p>
            <a:pPr>
              <a:lnSpc>
                <a:spcPct val="120000"/>
              </a:lnSpc>
              <a:spcBef>
                <a:spcPts val="600"/>
              </a:spcBef>
            </a:pPr>
            <a:r>
              <a:rPr lang="en-GB" sz="1400" b="1" dirty="0">
                <a:solidFill>
                  <a:srgbClr val="00A1E2"/>
                </a:solidFill>
              </a:rPr>
              <a:t>FULL RETIREMENT </a:t>
            </a:r>
            <a:r>
              <a:rPr lang="en-GB" sz="1400" b="1" dirty="0" smtClean="0">
                <a:solidFill>
                  <a:srgbClr val="00A1E2"/>
                </a:solidFill>
              </a:rPr>
              <a:t>AGE</a:t>
            </a:r>
          </a:p>
          <a:p>
            <a:pPr>
              <a:lnSpc>
                <a:spcPct val="120000"/>
              </a:lnSpc>
              <a:spcBef>
                <a:spcPts val="600"/>
              </a:spcBef>
            </a:pPr>
            <a:r>
              <a:rPr lang="en-US" sz="1400" dirty="0">
                <a:solidFill>
                  <a:srgbClr val="000000"/>
                </a:solidFill>
              </a:rPr>
              <a:t>Age at which you are entitled to full retirement benefits, which depends on your </a:t>
            </a:r>
            <a:br>
              <a:rPr lang="en-US" sz="1400" dirty="0">
                <a:solidFill>
                  <a:srgbClr val="000000"/>
                </a:solidFill>
              </a:rPr>
            </a:br>
            <a:r>
              <a:rPr lang="en-US" sz="1400" dirty="0">
                <a:solidFill>
                  <a:srgbClr val="000000"/>
                </a:solidFill>
              </a:rPr>
              <a:t>year of birth.</a:t>
            </a:r>
            <a:endParaRPr lang="en-GB" sz="1400" dirty="0">
              <a:solidFill>
                <a:srgbClr val="000000"/>
              </a:solidFill>
            </a:endParaRPr>
          </a:p>
        </p:txBody>
      </p:sp>
      <p:sp>
        <p:nvSpPr>
          <p:cNvPr id="34" name="TextBox 33"/>
          <p:cNvSpPr txBox="1"/>
          <p:nvPr/>
        </p:nvSpPr>
        <p:spPr>
          <a:xfrm>
            <a:off x="3332987" y="3286698"/>
            <a:ext cx="2468880" cy="1628138"/>
          </a:xfrm>
          <a:prstGeom prst="rect">
            <a:avLst/>
          </a:prstGeom>
          <a:noFill/>
        </p:spPr>
        <p:txBody>
          <a:bodyPr wrap="square" lIns="0" tIns="0" rIns="0" bIns="0" rtlCol="0">
            <a:spAutoFit/>
          </a:bodyPr>
          <a:lstStyle/>
          <a:p>
            <a:pPr>
              <a:lnSpc>
                <a:spcPct val="120000"/>
              </a:lnSpc>
              <a:spcBef>
                <a:spcPts val="600"/>
              </a:spcBef>
            </a:pPr>
            <a:r>
              <a:rPr lang="en-GB" sz="1400" b="1" dirty="0">
                <a:solidFill>
                  <a:schemeClr val="accent3"/>
                </a:solidFill>
              </a:rPr>
              <a:t>EARLY </a:t>
            </a:r>
            <a:r>
              <a:rPr lang="en-GB" sz="1400" b="1" dirty="0" smtClean="0">
                <a:solidFill>
                  <a:schemeClr val="accent3"/>
                </a:solidFill>
              </a:rPr>
              <a:t>RETIREMENT</a:t>
            </a:r>
          </a:p>
          <a:p>
            <a:pPr>
              <a:lnSpc>
                <a:spcPct val="120000"/>
              </a:lnSpc>
              <a:spcBef>
                <a:spcPts val="600"/>
              </a:spcBef>
            </a:pPr>
            <a:r>
              <a:rPr lang="en-US" sz="1400" dirty="0" smtClean="0">
                <a:solidFill>
                  <a:srgbClr val="000000"/>
                </a:solidFill>
              </a:rPr>
              <a:t>You </a:t>
            </a:r>
            <a:r>
              <a:rPr lang="en-US" sz="1400" dirty="0">
                <a:solidFill>
                  <a:srgbClr val="000000"/>
                </a:solidFill>
              </a:rPr>
              <a:t>may begin receiving benefits at age 62, but benefits will permanently be reduced by 25% – 35% depending on year of birth.</a:t>
            </a:r>
          </a:p>
        </p:txBody>
      </p:sp>
      <p:sp>
        <p:nvSpPr>
          <p:cNvPr id="35" name="TextBox 34"/>
          <p:cNvSpPr txBox="1"/>
          <p:nvPr/>
        </p:nvSpPr>
        <p:spPr>
          <a:xfrm>
            <a:off x="6208773" y="3286698"/>
            <a:ext cx="2468880" cy="1369606"/>
          </a:xfrm>
          <a:prstGeom prst="rect">
            <a:avLst/>
          </a:prstGeom>
          <a:noFill/>
        </p:spPr>
        <p:txBody>
          <a:bodyPr wrap="square" lIns="0" tIns="0" rIns="0" bIns="0" rtlCol="0">
            <a:spAutoFit/>
          </a:bodyPr>
          <a:lstStyle/>
          <a:p>
            <a:pPr>
              <a:lnSpc>
                <a:spcPct val="120000"/>
              </a:lnSpc>
              <a:spcBef>
                <a:spcPts val="600"/>
              </a:spcBef>
            </a:pPr>
            <a:r>
              <a:rPr lang="en-GB" sz="1400" b="1" dirty="0">
                <a:solidFill>
                  <a:schemeClr val="accent4"/>
                </a:solidFill>
              </a:rPr>
              <a:t>DELAYING </a:t>
            </a:r>
            <a:r>
              <a:rPr lang="en-GB" sz="1400" b="1" dirty="0" smtClean="0">
                <a:solidFill>
                  <a:schemeClr val="accent4"/>
                </a:solidFill>
              </a:rPr>
              <a:t>RETIREMENT</a:t>
            </a:r>
          </a:p>
          <a:p>
            <a:pPr>
              <a:lnSpc>
                <a:spcPct val="120000"/>
              </a:lnSpc>
              <a:spcBef>
                <a:spcPts val="600"/>
              </a:spcBef>
            </a:pPr>
            <a:r>
              <a:rPr lang="en-US" sz="1400" dirty="0" smtClean="0">
                <a:solidFill>
                  <a:srgbClr val="000000"/>
                </a:solidFill>
              </a:rPr>
              <a:t>For </a:t>
            </a:r>
            <a:r>
              <a:rPr lang="en-US" sz="1400" dirty="0">
                <a:solidFill>
                  <a:srgbClr val="000000"/>
                </a:solidFill>
              </a:rPr>
              <a:t>those born in 1943 or after, an additional 8% is credited to your permanent benefit each year until you reach age 70.</a:t>
            </a:r>
          </a:p>
        </p:txBody>
      </p:sp>
    </p:spTree>
    <p:extLst>
      <p:ext uri="{BB962C8B-B14F-4D97-AF65-F5344CB8AC3E}">
        <p14:creationId xmlns:p14="http://schemas.microsoft.com/office/powerpoint/2010/main" val="643247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31520"/>
            <a:ext cx="8220456" cy="307777"/>
          </a:xfrm>
        </p:spPr>
        <p:txBody>
          <a:bodyPr/>
          <a:lstStyle/>
          <a:p>
            <a:r>
              <a:rPr lang="en-US" dirty="0"/>
              <a:t>Your Estimated Benefits Statement</a:t>
            </a:r>
          </a:p>
        </p:txBody>
      </p:sp>
      <p:pic>
        <p:nvPicPr>
          <p:cNvPr id="11" name="Picture 2" descr="Image result for sample social security benefits statement"/>
          <p:cNvPicPr>
            <a:picLocks noChangeAspect="1" noChangeArrowheads="1"/>
          </p:cNvPicPr>
          <p:nvPr/>
        </p:nvPicPr>
        <p:blipFill rotWithShape="1">
          <a:blip r:embed="rId3">
            <a:extLst>
              <a:ext uri="{28A0092B-C50C-407E-A947-70E740481C1C}">
                <a14:useLocalDpi xmlns:a14="http://schemas.microsoft.com/office/drawing/2010/main" val="0"/>
              </a:ext>
            </a:extLst>
          </a:blip>
          <a:srcRect l="1073" r="723"/>
          <a:stretch/>
        </p:blipFill>
        <p:spPr bwMode="auto">
          <a:xfrm>
            <a:off x="468313" y="1635626"/>
            <a:ext cx="7189787" cy="4317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63337" y="2019801"/>
            <a:ext cx="7190001" cy="485775"/>
          </a:xfrm>
          <a:prstGeom prst="rect">
            <a:avLst/>
          </a:prstGeom>
          <a:solidFill>
            <a:schemeClr val="accent5">
              <a:alpha val="30000"/>
            </a:schemeClr>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p:cNvSpPr/>
          <p:nvPr/>
        </p:nvSpPr>
        <p:spPr>
          <a:xfrm>
            <a:off x="463337" y="2505576"/>
            <a:ext cx="7190001" cy="312080"/>
          </a:xfrm>
          <a:prstGeom prst="rect">
            <a:avLst/>
          </a:prstGeom>
          <a:solidFill>
            <a:schemeClr val="accent3">
              <a:alpha val="30000"/>
            </a:schemeClr>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angle 7"/>
          <p:cNvSpPr/>
          <p:nvPr/>
        </p:nvSpPr>
        <p:spPr>
          <a:xfrm>
            <a:off x="457200" y="6062661"/>
            <a:ext cx="8229600" cy="390544"/>
          </a:xfrm>
          <a:prstGeom prst="rect">
            <a:avLst/>
          </a:prstGeom>
          <a:solidFill>
            <a:schemeClr val="bg2">
              <a:lumMod val="20000"/>
              <a:lumOff val="80000"/>
            </a:schemeClr>
          </a:solidFill>
        </p:spPr>
        <p:txBody>
          <a:bodyPr wrap="square" lIns="45720" rIns="45720" anchor="ctr" anchorCtr="0">
            <a:noAutofit/>
          </a:bodyPr>
          <a:lstStyle/>
          <a:p>
            <a:pPr eaLnBrk="0" fontAlgn="base" hangingPunct="0">
              <a:spcAft>
                <a:spcPts val="600"/>
              </a:spcAft>
              <a:buClr>
                <a:srgbClr val="4CBCEA"/>
              </a:buClr>
              <a:buSzPct val="90000"/>
            </a:pPr>
            <a:r>
              <a:rPr lang="en-GB" sz="1400" b="1" kern="500" dirty="0">
                <a:solidFill>
                  <a:schemeClr val="accent2"/>
                </a:solidFill>
                <a:latin typeface="+mj-lt"/>
                <a:cs typeface="Arial" panose="020B0604020202020204" pitchFamily="34" charset="0"/>
              </a:rPr>
              <a:t>Contact Social Security Administration at 1-800-772-1213 or </a:t>
            </a:r>
            <a:r>
              <a:rPr lang="en-GB" sz="1400" b="1" kern="500" dirty="0">
                <a:solidFill>
                  <a:schemeClr val="accent2"/>
                </a:solidFill>
                <a:latin typeface="+mj-lt"/>
                <a:cs typeface="Arial" panose="020B0604020202020204" pitchFamily="34" charset="0"/>
                <a:hlinkClick r:id="rId4" action="ppaction://hlinkfile"/>
              </a:rPr>
              <a:t>visit www.ssa.gov </a:t>
            </a:r>
            <a:endParaRPr lang="en-GB" sz="1400" b="1" kern="500" dirty="0">
              <a:solidFill>
                <a:schemeClr val="accent2"/>
              </a:solidFill>
              <a:latin typeface="+mj-lt"/>
              <a:cs typeface="Arial" panose="020B0604020202020204" pitchFamily="34" charset="0"/>
            </a:endParaRPr>
          </a:p>
        </p:txBody>
      </p:sp>
      <p:sp>
        <p:nvSpPr>
          <p:cNvPr id="2" name="Rectangle 1"/>
          <p:cNvSpPr/>
          <p:nvPr/>
        </p:nvSpPr>
        <p:spPr>
          <a:xfrm>
            <a:off x="459581" y="1382196"/>
            <a:ext cx="1908536" cy="246221"/>
          </a:xfrm>
          <a:prstGeom prst="rect">
            <a:avLst/>
          </a:prstGeom>
        </p:spPr>
        <p:txBody>
          <a:bodyPr wrap="none" lIns="0">
            <a:spAutoFit/>
          </a:bodyPr>
          <a:lstStyle/>
          <a:p>
            <a:r>
              <a:rPr lang="en-US" sz="1000" b="1" i="1" dirty="0"/>
              <a:t>For Illustrative Purposes Only</a:t>
            </a:r>
          </a:p>
        </p:txBody>
      </p:sp>
    </p:spTree>
    <p:extLst>
      <p:ext uri="{BB962C8B-B14F-4D97-AF65-F5344CB8AC3E}">
        <p14:creationId xmlns:p14="http://schemas.microsoft.com/office/powerpoint/2010/main" val="15125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pPr marL="0" indent="0">
              <a:buNone/>
            </a:pPr>
            <a:r>
              <a:rPr lang="en-US" dirty="0" smtClean="0">
                <a:solidFill>
                  <a:schemeClr val="tx1"/>
                </a:solidFill>
              </a:rPr>
              <a:t>Who may be affected?</a:t>
            </a:r>
          </a:p>
          <a:p>
            <a:pPr marL="171450" indent="-171450">
              <a:buFont typeface="Wingdings" panose="05000000000000000000" pitchFamily="2" charset="2"/>
              <a:buChar char="ü"/>
            </a:pPr>
            <a:r>
              <a:rPr lang="en-US" dirty="0" smtClean="0">
                <a:solidFill>
                  <a:schemeClr val="tx1"/>
                </a:solidFill>
              </a:rPr>
              <a:t>Individuals who earned a pension and did not pay Social Security taxes and are eligible for Social Security benefits based on their earnings and work history.</a:t>
            </a:r>
          </a:p>
          <a:p>
            <a:pPr marL="171450" indent="-171450">
              <a:buFont typeface="Wingdings" panose="05000000000000000000" pitchFamily="2" charset="2"/>
              <a:buChar char="ü"/>
            </a:pPr>
            <a:r>
              <a:rPr lang="en-US" dirty="0" smtClean="0">
                <a:solidFill>
                  <a:schemeClr val="tx1"/>
                </a:solidFill>
              </a:rPr>
              <a:t>A modified formula is used to calculate PIA</a:t>
            </a:r>
            <a:endParaRPr lang="en-US" dirty="0">
              <a:solidFill>
                <a:schemeClr val="tx1"/>
              </a:solidFill>
            </a:endParaRPr>
          </a:p>
          <a:p>
            <a:pPr marL="398463" lvl="2" indent="-171450">
              <a:buFont typeface="Wingdings" panose="05000000000000000000" pitchFamily="2" charset="2"/>
              <a:buChar char="ü"/>
            </a:pPr>
            <a:r>
              <a:rPr lang="en-US" dirty="0" smtClean="0"/>
              <a:t>It reduces replacement rate of 90% of the first $885 to 40%</a:t>
            </a:r>
          </a:p>
          <a:p>
            <a:pPr marL="171450" lvl="1" indent="-171450">
              <a:buFont typeface="Wingdings" panose="05000000000000000000" pitchFamily="2" charset="2"/>
              <a:buChar char="ü"/>
            </a:pPr>
            <a:r>
              <a:rPr lang="en-US" b="1" dirty="0" smtClean="0"/>
              <a:t>Maximum reduction in 2017 is 442.50 or 50% of pension, whichever is less</a:t>
            </a:r>
          </a:p>
          <a:p>
            <a:pPr marL="171450" lvl="1" indent="-171450">
              <a:buFont typeface="Wingdings" panose="05000000000000000000" pitchFamily="2" charset="2"/>
              <a:buChar char="ü"/>
            </a:pPr>
            <a:r>
              <a:rPr lang="en-US" b="1" dirty="0" smtClean="0"/>
              <a:t>WEP reduction may be as low as $0</a:t>
            </a:r>
          </a:p>
          <a:p>
            <a:pPr marL="171450" lvl="1" indent="-171450">
              <a:buFont typeface="Wingdings" panose="05000000000000000000" pitchFamily="2" charset="2"/>
              <a:buChar char="ü"/>
            </a:pPr>
            <a:endParaRPr lang="en-US" dirty="0" smtClean="0"/>
          </a:p>
        </p:txBody>
      </p:sp>
      <p:sp>
        <p:nvSpPr>
          <p:cNvPr id="4" name="Text Placeholder 3"/>
          <p:cNvSpPr>
            <a:spLocks noGrp="1"/>
          </p:cNvSpPr>
          <p:nvPr>
            <p:ph type="body" sz="quarter" idx="2"/>
          </p:nvPr>
        </p:nvSpPr>
        <p:spPr>
          <a:xfrm>
            <a:off x="4754564" y="1554164"/>
            <a:ext cx="3903662" cy="265111"/>
          </a:xfrm>
        </p:spPr>
        <p:txBody>
          <a:bodyPr/>
          <a:lstStyle/>
          <a:p>
            <a:pPr algn="ctr"/>
            <a:r>
              <a:rPr lang="en-US" dirty="0" smtClean="0">
                <a:solidFill>
                  <a:sysClr val="windowText" lastClr="000000"/>
                </a:solidFill>
              </a:rPr>
              <a:t>Calculating WEP</a:t>
            </a:r>
          </a:p>
          <a:p>
            <a:pPr algn="ctr"/>
            <a:endParaRPr lang="en-US" dirty="0"/>
          </a:p>
        </p:txBody>
      </p:sp>
      <p:sp>
        <p:nvSpPr>
          <p:cNvPr id="3" name="Title 2"/>
          <p:cNvSpPr>
            <a:spLocks noGrp="1"/>
          </p:cNvSpPr>
          <p:nvPr>
            <p:ph type="title"/>
          </p:nvPr>
        </p:nvSpPr>
        <p:spPr>
          <a:xfrm>
            <a:off x="457200" y="731520"/>
            <a:ext cx="8220456" cy="861774"/>
          </a:xfrm>
        </p:spPr>
        <p:txBody>
          <a:bodyPr/>
          <a:lstStyle/>
          <a:p>
            <a:r>
              <a:rPr lang="en-US" dirty="0" smtClean="0"/>
              <a:t>Windfall Elimination Provision</a:t>
            </a:r>
            <a:br>
              <a:rPr lang="en-US" dirty="0" smtClean="0"/>
            </a:br>
            <a:r>
              <a:rPr lang="en-US" sz="1600" dirty="0">
                <a:solidFill>
                  <a:schemeClr val="accent1"/>
                </a:solidFill>
              </a:rPr>
              <a:t>Calculating a reduction in individual benefits</a:t>
            </a:r>
            <a:r>
              <a:rPr lang="en-US" dirty="0"/>
              <a:t/>
            </a:r>
            <a:br>
              <a:rPr lang="en-US" dirty="0"/>
            </a:br>
            <a:endParaRPr lang="en-US" dirty="0"/>
          </a:p>
        </p:txBody>
      </p:sp>
      <p:sp>
        <p:nvSpPr>
          <p:cNvPr id="5" name="TextBox 4"/>
          <p:cNvSpPr txBox="1"/>
          <p:nvPr/>
        </p:nvSpPr>
        <p:spPr>
          <a:xfrm>
            <a:off x="6440898" y="2228850"/>
            <a:ext cx="744798" cy="276999"/>
          </a:xfrm>
          <a:prstGeom prst="rect">
            <a:avLst/>
          </a:prstGeom>
          <a:solidFill>
            <a:schemeClr val="tx2">
              <a:lumMod val="40000"/>
              <a:lumOff val="60000"/>
            </a:schemeClr>
          </a:solidFill>
          <a:ln w="28575">
            <a:solidFill>
              <a:schemeClr val="accent1"/>
            </a:solidFill>
          </a:ln>
        </p:spPr>
        <p:txBody>
          <a:bodyPr wrap="square" lIns="0" tIns="0" rIns="0" bIns="0" rtlCol="0">
            <a:spAutoFit/>
          </a:bodyPr>
          <a:lstStyle/>
          <a:p>
            <a:pPr algn="ctr"/>
            <a:r>
              <a:rPr lang="en-US" dirty="0" smtClean="0"/>
              <a:t>WEP</a:t>
            </a:r>
          </a:p>
        </p:txBody>
      </p:sp>
      <p:sp>
        <p:nvSpPr>
          <p:cNvPr id="6" name="Down Arrow 5"/>
          <p:cNvSpPr/>
          <p:nvPr/>
        </p:nvSpPr>
        <p:spPr>
          <a:xfrm>
            <a:off x="6681199" y="2651641"/>
            <a:ext cx="242316" cy="36195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380374" y="3171824"/>
            <a:ext cx="2843966" cy="1914526"/>
            <a:chOff x="5248276" y="3171824"/>
            <a:chExt cx="2843966" cy="1914526"/>
          </a:xfrm>
        </p:grpSpPr>
        <p:sp>
          <p:nvSpPr>
            <p:cNvPr id="8" name="Rectangle 7"/>
            <p:cNvSpPr/>
            <p:nvPr/>
          </p:nvSpPr>
          <p:spPr>
            <a:xfrm>
              <a:off x="5248276" y="3171824"/>
              <a:ext cx="2843966" cy="1914526"/>
            </a:xfrm>
            <a:prstGeom prst="rect">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18408" y="3495675"/>
              <a:ext cx="2125582" cy="1477328"/>
            </a:xfrm>
            <a:prstGeom prst="rect">
              <a:avLst/>
            </a:prstGeom>
            <a:noFill/>
          </p:spPr>
          <p:txBody>
            <a:bodyPr wrap="none" lIns="0" tIns="0" rIns="0" bIns="0" rtlCol="0">
              <a:spAutoFit/>
            </a:bodyPr>
            <a:lstStyle/>
            <a:p>
              <a:r>
                <a:rPr lang="en-US" sz="1200" dirty="0" smtClean="0"/>
                <a:t>40% -90% of the first Average </a:t>
              </a:r>
            </a:p>
            <a:p>
              <a:r>
                <a:rPr lang="en-US" sz="1200" dirty="0" err="1" smtClean="0"/>
                <a:t>Indes</a:t>
              </a:r>
              <a:r>
                <a:rPr lang="en-US" sz="1200" dirty="0" smtClean="0"/>
                <a:t> Monthly Earnings (AIME)</a:t>
              </a:r>
            </a:p>
            <a:p>
              <a:r>
                <a:rPr lang="en-US" sz="1200" dirty="0" smtClean="0"/>
                <a:t>$885</a:t>
              </a:r>
            </a:p>
            <a:p>
              <a:r>
                <a:rPr lang="en-US" sz="1200" dirty="0" smtClean="0"/>
                <a:t>+</a:t>
              </a:r>
            </a:p>
            <a:p>
              <a:r>
                <a:rPr lang="en-US" sz="1200" dirty="0" smtClean="0"/>
                <a:t>32% of AIME $885</a:t>
              </a:r>
            </a:p>
            <a:p>
              <a:r>
                <a:rPr lang="en-US" sz="1200" dirty="0" smtClean="0"/>
                <a:t>Through $5,336</a:t>
              </a:r>
            </a:p>
            <a:p>
              <a:r>
                <a:rPr lang="en-US" sz="1200" dirty="0" smtClean="0"/>
                <a:t>+</a:t>
              </a:r>
            </a:p>
            <a:p>
              <a:r>
                <a:rPr lang="en-US" sz="1200" dirty="0" smtClean="0"/>
                <a:t>15% of AIME over $5,336 </a:t>
              </a:r>
            </a:p>
          </p:txBody>
        </p:sp>
      </p:grpSp>
    </p:spTree>
    <p:extLst>
      <p:ext uri="{BB962C8B-B14F-4D97-AF65-F5344CB8AC3E}">
        <p14:creationId xmlns:p14="http://schemas.microsoft.com/office/powerpoint/2010/main" val="297638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pension could reduce your spousal or survivor benefits</a:t>
            </a:r>
            <a:endParaRPr lang="en-US" dirty="0"/>
          </a:p>
        </p:txBody>
      </p:sp>
      <p:sp>
        <p:nvSpPr>
          <p:cNvPr id="5" name="TextBox 4"/>
          <p:cNvSpPr txBox="1"/>
          <p:nvPr/>
        </p:nvSpPr>
        <p:spPr>
          <a:xfrm>
            <a:off x="1308639" y="2150447"/>
            <a:ext cx="928139" cy="615553"/>
          </a:xfrm>
          <a:prstGeom prst="rect">
            <a:avLst/>
          </a:prstGeom>
          <a:noFill/>
        </p:spPr>
        <p:txBody>
          <a:bodyPr wrap="none" lIns="0" tIns="0" rIns="0" bIns="0" rtlCol="0">
            <a:spAutoFit/>
          </a:bodyPr>
          <a:lstStyle/>
          <a:p>
            <a:r>
              <a:rPr lang="en-US" sz="2000" dirty="0" smtClean="0"/>
              <a:t>Pension</a:t>
            </a:r>
          </a:p>
          <a:p>
            <a:r>
              <a:rPr lang="en-US" sz="2000" dirty="0" smtClean="0"/>
              <a:t>$1500</a:t>
            </a:r>
          </a:p>
        </p:txBody>
      </p:sp>
      <p:sp>
        <p:nvSpPr>
          <p:cNvPr id="6" name="TextBox 5"/>
          <p:cNvSpPr txBox="1"/>
          <p:nvPr/>
        </p:nvSpPr>
        <p:spPr>
          <a:xfrm>
            <a:off x="3028950" y="2365891"/>
            <a:ext cx="476250" cy="307777"/>
          </a:xfrm>
          <a:prstGeom prst="rect">
            <a:avLst/>
          </a:prstGeom>
          <a:noFill/>
        </p:spPr>
        <p:txBody>
          <a:bodyPr wrap="square" lIns="0" tIns="0" rIns="0" bIns="0" rtlCol="0">
            <a:spAutoFit/>
          </a:bodyPr>
          <a:lstStyle/>
          <a:p>
            <a:r>
              <a:rPr lang="en-US" sz="2000" dirty="0" smtClean="0"/>
              <a:t>x</a:t>
            </a:r>
          </a:p>
        </p:txBody>
      </p:sp>
      <p:sp>
        <p:nvSpPr>
          <p:cNvPr id="7" name="TextBox 6"/>
          <p:cNvSpPr txBox="1"/>
          <p:nvPr/>
        </p:nvSpPr>
        <p:spPr>
          <a:xfrm>
            <a:off x="4381500" y="2365891"/>
            <a:ext cx="552450" cy="307777"/>
          </a:xfrm>
          <a:prstGeom prst="rect">
            <a:avLst/>
          </a:prstGeom>
          <a:noFill/>
        </p:spPr>
        <p:txBody>
          <a:bodyPr wrap="square" lIns="0" tIns="0" rIns="0" bIns="0" rtlCol="0">
            <a:spAutoFit/>
          </a:bodyPr>
          <a:lstStyle/>
          <a:p>
            <a:r>
              <a:rPr lang="en-US" sz="2000" dirty="0" smtClean="0"/>
              <a:t>2/3</a:t>
            </a:r>
          </a:p>
        </p:txBody>
      </p:sp>
      <p:sp>
        <p:nvSpPr>
          <p:cNvPr id="8" name="TextBox 7"/>
          <p:cNvSpPr txBox="1"/>
          <p:nvPr/>
        </p:nvSpPr>
        <p:spPr>
          <a:xfrm>
            <a:off x="5788459" y="2407682"/>
            <a:ext cx="149080" cy="307777"/>
          </a:xfrm>
          <a:prstGeom prst="rect">
            <a:avLst/>
          </a:prstGeom>
          <a:noFill/>
        </p:spPr>
        <p:txBody>
          <a:bodyPr wrap="none" lIns="0" tIns="0" rIns="0" bIns="0" rtlCol="0">
            <a:spAutoFit/>
          </a:bodyPr>
          <a:lstStyle/>
          <a:p>
            <a:r>
              <a:rPr lang="en-US" sz="2000" dirty="0" smtClean="0"/>
              <a:t>=</a:t>
            </a:r>
          </a:p>
        </p:txBody>
      </p:sp>
      <p:sp>
        <p:nvSpPr>
          <p:cNvPr id="9" name="TextBox 8"/>
          <p:cNvSpPr txBox="1"/>
          <p:nvPr/>
        </p:nvSpPr>
        <p:spPr>
          <a:xfrm>
            <a:off x="6476999" y="2212002"/>
            <a:ext cx="783869" cy="615553"/>
          </a:xfrm>
          <a:prstGeom prst="rect">
            <a:avLst/>
          </a:prstGeom>
          <a:noFill/>
        </p:spPr>
        <p:txBody>
          <a:bodyPr wrap="none" lIns="0" tIns="0" rIns="0" bIns="0" rtlCol="0">
            <a:spAutoFit/>
          </a:bodyPr>
          <a:lstStyle/>
          <a:p>
            <a:r>
              <a:rPr lang="en-US" sz="2000" dirty="0" smtClean="0"/>
              <a:t>Offset</a:t>
            </a:r>
          </a:p>
          <a:p>
            <a:r>
              <a:rPr lang="en-US" sz="2000" dirty="0" smtClean="0"/>
              <a:t>$1,000</a:t>
            </a:r>
          </a:p>
        </p:txBody>
      </p:sp>
      <p:sp>
        <p:nvSpPr>
          <p:cNvPr id="10" name="TextBox 9"/>
          <p:cNvSpPr txBox="1"/>
          <p:nvPr/>
        </p:nvSpPr>
        <p:spPr>
          <a:xfrm>
            <a:off x="775511" y="3476625"/>
            <a:ext cx="1925207" cy="615553"/>
          </a:xfrm>
          <a:prstGeom prst="rect">
            <a:avLst/>
          </a:prstGeom>
          <a:noFill/>
        </p:spPr>
        <p:txBody>
          <a:bodyPr wrap="none" lIns="0" tIns="0" rIns="0" bIns="0" rtlCol="0">
            <a:spAutoFit/>
          </a:bodyPr>
          <a:lstStyle/>
          <a:p>
            <a:pPr algn="ctr"/>
            <a:r>
              <a:rPr lang="en-US" sz="2000" dirty="0" smtClean="0"/>
              <a:t>Spousal Benefits</a:t>
            </a:r>
          </a:p>
          <a:p>
            <a:pPr algn="ctr"/>
            <a:r>
              <a:rPr lang="en-US" sz="2000" dirty="0" smtClean="0"/>
              <a:t>$1,100</a:t>
            </a:r>
          </a:p>
        </p:txBody>
      </p:sp>
      <p:cxnSp>
        <p:nvCxnSpPr>
          <p:cNvPr id="12" name="Straight Arrow Connector 11"/>
          <p:cNvCxnSpPr/>
          <p:nvPr/>
        </p:nvCxnSpPr>
        <p:spPr>
          <a:xfrm>
            <a:off x="1738115" y="4181475"/>
            <a:ext cx="0" cy="781050"/>
          </a:xfrm>
          <a:prstGeom prst="straightConnector1">
            <a:avLst/>
          </a:prstGeom>
          <a:ln w="63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17513" y="5193326"/>
            <a:ext cx="641201" cy="307777"/>
          </a:xfrm>
          <a:prstGeom prst="rect">
            <a:avLst/>
          </a:prstGeom>
          <a:noFill/>
        </p:spPr>
        <p:txBody>
          <a:bodyPr wrap="none" lIns="0" tIns="0" rIns="0" bIns="0" rtlCol="0">
            <a:spAutoFit/>
          </a:bodyPr>
          <a:lstStyle/>
          <a:p>
            <a:r>
              <a:rPr lang="en-US" sz="2000" dirty="0" smtClean="0"/>
              <a:t>$100 </a:t>
            </a:r>
          </a:p>
        </p:txBody>
      </p:sp>
      <p:sp>
        <p:nvSpPr>
          <p:cNvPr id="14" name="TextBox 13"/>
          <p:cNvSpPr txBox="1"/>
          <p:nvPr/>
        </p:nvSpPr>
        <p:spPr>
          <a:xfrm>
            <a:off x="5854232" y="3341013"/>
            <a:ext cx="1938031" cy="615553"/>
          </a:xfrm>
          <a:prstGeom prst="rect">
            <a:avLst/>
          </a:prstGeom>
          <a:noFill/>
        </p:spPr>
        <p:txBody>
          <a:bodyPr wrap="none" lIns="0" tIns="0" rIns="0" bIns="0" rtlCol="0">
            <a:spAutoFit/>
          </a:bodyPr>
          <a:lstStyle/>
          <a:p>
            <a:pPr algn="ctr"/>
            <a:r>
              <a:rPr lang="en-US" sz="2000" dirty="0" smtClean="0"/>
              <a:t>Survivor Benefits</a:t>
            </a:r>
          </a:p>
          <a:p>
            <a:pPr algn="ctr"/>
            <a:r>
              <a:rPr lang="en-US" sz="2000" dirty="0" smtClean="0"/>
              <a:t>$2,200</a:t>
            </a:r>
          </a:p>
        </p:txBody>
      </p:sp>
      <p:sp>
        <p:nvSpPr>
          <p:cNvPr id="15" name="TextBox 14"/>
          <p:cNvSpPr txBox="1"/>
          <p:nvPr/>
        </p:nvSpPr>
        <p:spPr>
          <a:xfrm>
            <a:off x="6431312" y="5186002"/>
            <a:ext cx="783869" cy="307777"/>
          </a:xfrm>
          <a:prstGeom prst="rect">
            <a:avLst/>
          </a:prstGeom>
          <a:noFill/>
        </p:spPr>
        <p:txBody>
          <a:bodyPr wrap="none" lIns="0" tIns="0" rIns="0" bIns="0" rtlCol="0">
            <a:spAutoFit/>
          </a:bodyPr>
          <a:lstStyle/>
          <a:p>
            <a:r>
              <a:rPr lang="en-US" sz="2000" dirty="0" smtClean="0"/>
              <a:t>$1,200</a:t>
            </a:r>
          </a:p>
        </p:txBody>
      </p:sp>
      <p:cxnSp>
        <p:nvCxnSpPr>
          <p:cNvPr id="17" name="Straight Arrow Connector 16"/>
          <p:cNvCxnSpPr/>
          <p:nvPr/>
        </p:nvCxnSpPr>
        <p:spPr>
          <a:xfrm>
            <a:off x="6823248" y="4162425"/>
            <a:ext cx="0" cy="819150"/>
          </a:xfrm>
          <a:prstGeom prst="straightConnector1">
            <a:avLst/>
          </a:prstGeom>
          <a:ln w="63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088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90507" y="3376670"/>
            <a:ext cx="4762987" cy="307777"/>
          </a:xfrm>
        </p:spPr>
        <p:txBody>
          <a:bodyPr/>
          <a:lstStyle/>
          <a:p>
            <a:r>
              <a:rPr lang="en-GB" dirty="0"/>
              <a:t>Deciding When to Receive Benefits</a:t>
            </a:r>
          </a:p>
        </p:txBody>
      </p:sp>
      <p:sp>
        <p:nvSpPr>
          <p:cNvPr id="3" name="Text Placeholder 2"/>
          <p:cNvSpPr>
            <a:spLocks noGrp="1"/>
          </p:cNvSpPr>
          <p:nvPr>
            <p:ph type="body" sz="quarter" idx="10"/>
            <p:custDataLst>
              <p:tags r:id="rId2"/>
            </p:custDataLst>
          </p:nvPr>
        </p:nvSpPr>
        <p:spPr/>
        <p:txBody>
          <a:bodyPr/>
          <a:lstStyle/>
          <a:p>
            <a:pPr algn="ctr"/>
            <a:r>
              <a:rPr lang="en-US" dirty="0" smtClean="0"/>
              <a:t>SECTION 2</a:t>
            </a:r>
            <a:endParaRPr lang="en-GB" dirty="0"/>
          </a:p>
        </p:txBody>
      </p:sp>
    </p:spTree>
    <p:extLst>
      <p:ext uri="{BB962C8B-B14F-4D97-AF65-F5344CB8AC3E}">
        <p14:creationId xmlns:p14="http://schemas.microsoft.com/office/powerpoint/2010/main" val="19821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Social Security Planning Strategies</a:t>
            </a:r>
          </a:p>
        </p:txBody>
      </p:sp>
      <p:sp>
        <p:nvSpPr>
          <p:cNvPr id="13" name="Content Placeholder 7"/>
          <p:cNvSpPr txBox="1">
            <a:spLocks/>
          </p:cNvSpPr>
          <p:nvPr/>
        </p:nvSpPr>
        <p:spPr>
          <a:xfrm>
            <a:off x="4754562" y="1735554"/>
            <a:ext cx="3932237" cy="4404895"/>
          </a:xfrm>
          <a:prstGeom prst="rect">
            <a:avLst/>
          </a:prstGeom>
          <a:solidFill>
            <a:schemeClr val="accent4"/>
          </a:solidFill>
        </p:spPr>
        <p:txBody>
          <a:bodyPr vert="horz" lIns="91440" tIns="1188720" rIns="91440" bIns="91440"/>
          <a:lst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a:lnSpc>
                <a:spcPct val="110000"/>
              </a:lnSpc>
              <a:spcBef>
                <a:spcPts val="600"/>
              </a:spcBef>
              <a:buClr>
                <a:srgbClr val="FFFFFF"/>
              </a:buClr>
              <a:buNone/>
            </a:pPr>
            <a:r>
              <a:rPr lang="en-GB" dirty="0" smtClean="0">
                <a:solidFill>
                  <a:srgbClr val="FFFFFF"/>
                </a:solidFill>
                <a:latin typeface="+mj-lt"/>
              </a:rPr>
              <a:t>Claim Now, Claim More Later</a:t>
            </a:r>
            <a:endParaRPr lang="en-GB" dirty="0">
              <a:solidFill>
                <a:srgbClr val="FFFFFF"/>
              </a:solidFill>
              <a:latin typeface="+mj-lt"/>
            </a:endParaRPr>
          </a:p>
          <a:p>
            <a:pPr marL="400050" indent="-171450">
              <a:lnSpc>
                <a:spcPct val="110000"/>
              </a:lnSpc>
              <a:spcBef>
                <a:spcPts val="600"/>
              </a:spcBef>
              <a:buClr>
                <a:srgbClr val="FFFFFF"/>
              </a:buClr>
              <a:buFont typeface="Arial" panose="020B0604020202020204" pitchFamily="34" charset="0"/>
              <a:buChar char="•"/>
            </a:pPr>
            <a:r>
              <a:rPr lang="en-GB" b="0" dirty="0">
                <a:solidFill>
                  <a:srgbClr val="FFFFFF"/>
                </a:solidFill>
                <a:latin typeface="+mj-lt"/>
              </a:rPr>
              <a:t>If you or your spouse </a:t>
            </a:r>
            <a:r>
              <a:rPr lang="en-GB" b="0" dirty="0" smtClean="0">
                <a:solidFill>
                  <a:srgbClr val="FFFFFF"/>
                </a:solidFill>
                <a:latin typeface="+mj-lt"/>
              </a:rPr>
              <a:t>were </a:t>
            </a:r>
            <a:r>
              <a:rPr lang="en-GB" b="0" dirty="0">
                <a:solidFill>
                  <a:srgbClr val="FFFFFF"/>
                </a:solidFill>
                <a:latin typeface="+mj-lt"/>
              </a:rPr>
              <a:t>born prior to January </a:t>
            </a:r>
            <a:r>
              <a:rPr lang="en-GB" b="0" dirty="0" smtClean="0">
                <a:solidFill>
                  <a:srgbClr val="FFFFFF"/>
                </a:solidFill>
                <a:latin typeface="+mj-lt"/>
              </a:rPr>
              <a:t>2, </a:t>
            </a:r>
            <a:r>
              <a:rPr lang="en-GB" b="0" dirty="0">
                <a:solidFill>
                  <a:srgbClr val="FFFFFF"/>
                </a:solidFill>
                <a:latin typeface="+mj-lt"/>
              </a:rPr>
              <a:t>1954, and have not elected to collect Social Security benefits yet, one of you can choose to file a claim for a spousal benefit at your full retirement age (FRA) and switch to </a:t>
            </a:r>
            <a:r>
              <a:rPr lang="en-GB" b="0" dirty="0" smtClean="0">
                <a:solidFill>
                  <a:srgbClr val="FFFFFF"/>
                </a:solidFill>
                <a:latin typeface="+mj-lt"/>
              </a:rPr>
              <a:t>your </a:t>
            </a:r>
            <a:r>
              <a:rPr lang="en-GB" b="0" dirty="0">
                <a:solidFill>
                  <a:srgbClr val="FFFFFF"/>
                </a:solidFill>
                <a:latin typeface="+mj-lt"/>
              </a:rPr>
              <a:t>own retirement benefit at a later date</a:t>
            </a:r>
          </a:p>
          <a:p>
            <a:pPr marL="400050" indent="-171450">
              <a:lnSpc>
                <a:spcPct val="110000"/>
              </a:lnSpc>
              <a:spcBef>
                <a:spcPts val="600"/>
              </a:spcBef>
              <a:buClr>
                <a:srgbClr val="FFFFFF"/>
              </a:buClr>
              <a:buFont typeface="Arial" panose="020B0604020202020204" pitchFamily="34" charset="0"/>
              <a:buChar char="•"/>
            </a:pPr>
            <a:r>
              <a:rPr lang="en-GB" b="0" dirty="0">
                <a:solidFill>
                  <a:srgbClr val="FFFFFF"/>
                </a:solidFill>
                <a:latin typeface="+mj-lt"/>
              </a:rPr>
              <a:t>This allows for either you or your spouse to increase the retirement benefit through delayed retirement credits, resulting in a higher benefit later</a:t>
            </a:r>
          </a:p>
        </p:txBody>
      </p:sp>
      <p:sp>
        <p:nvSpPr>
          <p:cNvPr id="14" name="Isosceles Triangle 13"/>
          <p:cNvSpPr>
            <a:spLocks noChangeAspect="1"/>
          </p:cNvSpPr>
          <p:nvPr/>
        </p:nvSpPr>
        <p:spPr>
          <a:xfrm rot="5400000">
            <a:off x="4685982" y="2256244"/>
            <a:ext cx="274320" cy="13716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ontent Placeholder 4"/>
          <p:cNvSpPr txBox="1">
            <a:spLocks/>
          </p:cNvSpPr>
          <p:nvPr/>
        </p:nvSpPr>
        <p:spPr>
          <a:xfrm>
            <a:off x="457199" y="1735554"/>
            <a:ext cx="3932237" cy="4404895"/>
          </a:xfrm>
          <a:prstGeom prst="rect">
            <a:avLst/>
          </a:prstGeom>
          <a:solidFill>
            <a:schemeClr val="accent2"/>
          </a:solidFill>
        </p:spPr>
        <p:txBody>
          <a:bodyPr vert="horz" lIns="91440" tIns="1188720" rIns="109728" bIns="91440" rtlCol="0">
            <a:noAutofit/>
          </a:bodyPr>
          <a:lstStyle>
            <a:lvl1pPr marL="227013" indent="-227013"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600" b="0" kern="1200" baseline="0">
                <a:solidFill>
                  <a:schemeClr val="tx1"/>
                </a:solidFill>
                <a:latin typeface="+mn-lt"/>
                <a:ea typeface="+mn-ea"/>
                <a:cs typeface="+mn-cs"/>
              </a:defRPr>
            </a:lvl1pPr>
            <a:lvl2pPr marL="461963" indent="-23495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2pPr>
            <a:lvl3pPr marL="687388" indent="-225425"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914400" indent="-227013"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1141413" indent="-227013"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nSpc>
                <a:spcPct val="110000"/>
              </a:lnSpc>
              <a:spcBef>
                <a:spcPts val="600"/>
              </a:spcBef>
              <a:buClr>
                <a:srgbClr val="FFFFFF"/>
              </a:buClr>
              <a:buNone/>
            </a:pPr>
            <a:r>
              <a:rPr lang="en-GB" sz="1400" b="1" dirty="0" smtClean="0">
                <a:solidFill>
                  <a:srgbClr val="FFFFFF"/>
                </a:solidFill>
                <a:latin typeface="+mj-lt"/>
              </a:rPr>
              <a:t>Boost Your Social Security</a:t>
            </a:r>
            <a:r>
              <a:rPr lang="en-GB" sz="1400" b="1" dirty="0">
                <a:solidFill>
                  <a:srgbClr val="FFFFFF"/>
                </a:solidFill>
                <a:latin typeface="+mj-lt"/>
              </a:rPr>
              <a:t/>
            </a:r>
            <a:br>
              <a:rPr lang="en-GB" sz="1400" b="1" dirty="0">
                <a:solidFill>
                  <a:srgbClr val="FFFFFF"/>
                </a:solidFill>
                <a:latin typeface="+mj-lt"/>
              </a:rPr>
            </a:br>
            <a:r>
              <a:rPr lang="en-GB" sz="1400" b="1" dirty="0" smtClean="0">
                <a:solidFill>
                  <a:srgbClr val="FFFFFF"/>
                </a:solidFill>
                <a:latin typeface="+mj-lt"/>
              </a:rPr>
              <a:t>by Working Longer</a:t>
            </a:r>
            <a:endParaRPr lang="en-GB" sz="1400" b="1" dirty="0">
              <a:solidFill>
                <a:srgbClr val="FFFFFF"/>
              </a:solidFill>
              <a:latin typeface="+mj-lt"/>
            </a:endParaRPr>
          </a:p>
          <a:p>
            <a:pPr marL="400050" indent="-171450">
              <a:lnSpc>
                <a:spcPct val="110000"/>
              </a:lnSpc>
              <a:spcBef>
                <a:spcPts val="600"/>
              </a:spcBef>
              <a:buClr>
                <a:srgbClr val="FFFFFF"/>
              </a:buClr>
            </a:pPr>
            <a:r>
              <a:rPr lang="en-GB" sz="1400" dirty="0">
                <a:solidFill>
                  <a:srgbClr val="FFFFFF"/>
                </a:solidFill>
                <a:latin typeface="+mj-lt"/>
              </a:rPr>
              <a:t>Your earnings record for Social Security continues to be updated as long as you work and pay Social Security taxes</a:t>
            </a:r>
          </a:p>
          <a:p>
            <a:pPr marL="400050" indent="-171450">
              <a:lnSpc>
                <a:spcPct val="110000"/>
              </a:lnSpc>
              <a:spcBef>
                <a:spcPts val="600"/>
              </a:spcBef>
              <a:buClr>
                <a:srgbClr val="FFFFFF"/>
              </a:buClr>
            </a:pPr>
            <a:r>
              <a:rPr lang="en-GB" sz="1400" dirty="0">
                <a:solidFill>
                  <a:srgbClr val="FFFFFF"/>
                </a:solidFill>
                <a:latin typeface="+mj-lt"/>
              </a:rPr>
              <a:t>Working longer may boost your benefit, </a:t>
            </a:r>
            <a:r>
              <a:rPr lang="en-GB" sz="1400" dirty="0" smtClean="0">
                <a:solidFill>
                  <a:srgbClr val="FFFFFF"/>
                </a:solidFill>
                <a:latin typeface="+mj-lt"/>
              </a:rPr>
              <a:t>as your </a:t>
            </a:r>
            <a:r>
              <a:rPr lang="en-GB" sz="1400" dirty="0">
                <a:solidFill>
                  <a:srgbClr val="FFFFFF"/>
                </a:solidFill>
                <a:latin typeface="+mj-lt"/>
              </a:rPr>
              <a:t>primary insurance amount (PIA) is calculated using the highest </a:t>
            </a:r>
            <a:r>
              <a:rPr lang="en-GB" sz="1400" dirty="0" smtClean="0">
                <a:solidFill>
                  <a:srgbClr val="FFFFFF"/>
                </a:solidFill>
                <a:latin typeface="+mj-lt"/>
              </a:rPr>
              <a:t>35 years </a:t>
            </a:r>
            <a:br>
              <a:rPr lang="en-GB" sz="1400" dirty="0" smtClean="0">
                <a:solidFill>
                  <a:srgbClr val="FFFFFF"/>
                </a:solidFill>
                <a:latin typeface="+mj-lt"/>
              </a:rPr>
            </a:br>
            <a:r>
              <a:rPr lang="en-GB" sz="1400" dirty="0" smtClean="0">
                <a:solidFill>
                  <a:srgbClr val="FFFFFF"/>
                </a:solidFill>
                <a:latin typeface="+mj-lt"/>
              </a:rPr>
              <a:t>of </a:t>
            </a:r>
            <a:r>
              <a:rPr lang="en-GB" sz="1400" dirty="0">
                <a:solidFill>
                  <a:srgbClr val="FFFFFF"/>
                </a:solidFill>
                <a:latin typeface="+mj-lt"/>
              </a:rPr>
              <a:t>your earnings record</a:t>
            </a:r>
          </a:p>
        </p:txBody>
      </p:sp>
      <p:sp>
        <p:nvSpPr>
          <p:cNvPr id="16" name="Isosceles Triangle 15"/>
          <p:cNvSpPr>
            <a:spLocks noChangeAspect="1"/>
          </p:cNvSpPr>
          <p:nvPr/>
        </p:nvSpPr>
        <p:spPr>
          <a:xfrm rot="5400000">
            <a:off x="388619" y="2256244"/>
            <a:ext cx="274320" cy="13716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reeform 25"/>
          <p:cNvSpPr>
            <a:spLocks noEditPoints="1"/>
          </p:cNvSpPr>
          <p:nvPr/>
        </p:nvSpPr>
        <p:spPr bwMode="auto">
          <a:xfrm>
            <a:off x="5087484" y="1996922"/>
            <a:ext cx="1210445" cy="675678"/>
          </a:xfrm>
          <a:custGeom>
            <a:avLst/>
            <a:gdLst>
              <a:gd name="T0" fmla="*/ 304 w 1005"/>
              <a:gd name="T1" fmla="*/ 0 h 561"/>
              <a:gd name="T2" fmla="*/ 304 w 1005"/>
              <a:gd name="T3" fmla="*/ 160 h 561"/>
              <a:gd name="T4" fmla="*/ 470 w 1005"/>
              <a:gd name="T5" fmla="*/ 281 h 561"/>
              <a:gd name="T6" fmla="*/ 304 w 1005"/>
              <a:gd name="T7" fmla="*/ 390 h 561"/>
              <a:gd name="T8" fmla="*/ 304 w 1005"/>
              <a:gd name="T9" fmla="*/ 561 h 561"/>
              <a:gd name="T10" fmla="*/ 676 w 1005"/>
              <a:gd name="T11" fmla="*/ 281 h 561"/>
              <a:gd name="T12" fmla="*/ 304 w 1005"/>
              <a:gd name="T13" fmla="*/ 0 h 561"/>
              <a:gd name="T14" fmla="*/ 304 w 1005"/>
              <a:gd name="T15" fmla="*/ 0 h 561"/>
              <a:gd name="T16" fmla="*/ 730 w 1005"/>
              <a:gd name="T17" fmla="*/ 190 h 561"/>
              <a:gd name="T18" fmla="*/ 853 w 1005"/>
              <a:gd name="T19" fmla="*/ 281 h 561"/>
              <a:gd name="T20" fmla="*/ 730 w 1005"/>
              <a:gd name="T21" fmla="*/ 362 h 561"/>
              <a:gd name="T22" fmla="*/ 730 w 1005"/>
              <a:gd name="T23" fmla="*/ 488 h 561"/>
              <a:gd name="T24" fmla="*/ 1005 w 1005"/>
              <a:gd name="T25" fmla="*/ 281 h 561"/>
              <a:gd name="T26" fmla="*/ 730 w 1005"/>
              <a:gd name="T27" fmla="*/ 73 h 561"/>
              <a:gd name="T28" fmla="*/ 730 w 1005"/>
              <a:gd name="T29" fmla="*/ 190 h 561"/>
              <a:gd name="T30" fmla="*/ 730 w 1005"/>
              <a:gd name="T31" fmla="*/ 190 h 561"/>
              <a:gd name="T32" fmla="*/ 0 w 1005"/>
              <a:gd name="T33" fmla="*/ 190 h 561"/>
              <a:gd name="T34" fmla="*/ 122 w 1005"/>
              <a:gd name="T35" fmla="*/ 281 h 561"/>
              <a:gd name="T36" fmla="*/ 0 w 1005"/>
              <a:gd name="T37" fmla="*/ 362 h 561"/>
              <a:gd name="T38" fmla="*/ 0 w 1005"/>
              <a:gd name="T39" fmla="*/ 488 h 561"/>
              <a:gd name="T40" fmla="*/ 274 w 1005"/>
              <a:gd name="T41" fmla="*/ 281 h 561"/>
              <a:gd name="T42" fmla="*/ 0 w 1005"/>
              <a:gd name="T43" fmla="*/ 73 h 561"/>
              <a:gd name="T44" fmla="*/ 0 w 1005"/>
              <a:gd name="T45" fmla="*/ 190 h 561"/>
              <a:gd name="T46" fmla="*/ 0 w 1005"/>
              <a:gd name="T47" fmla="*/ 19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5" h="561">
                <a:moveTo>
                  <a:pt x="304" y="0"/>
                </a:moveTo>
                <a:lnTo>
                  <a:pt x="304" y="160"/>
                </a:lnTo>
                <a:lnTo>
                  <a:pt x="470" y="281"/>
                </a:lnTo>
                <a:lnTo>
                  <a:pt x="304" y="390"/>
                </a:lnTo>
                <a:lnTo>
                  <a:pt x="304" y="561"/>
                </a:lnTo>
                <a:lnTo>
                  <a:pt x="676" y="281"/>
                </a:lnTo>
                <a:lnTo>
                  <a:pt x="304" y="0"/>
                </a:lnTo>
                <a:lnTo>
                  <a:pt x="304" y="0"/>
                </a:lnTo>
                <a:close/>
                <a:moveTo>
                  <a:pt x="730" y="190"/>
                </a:moveTo>
                <a:lnTo>
                  <a:pt x="853" y="281"/>
                </a:lnTo>
                <a:lnTo>
                  <a:pt x="730" y="362"/>
                </a:lnTo>
                <a:lnTo>
                  <a:pt x="730" y="488"/>
                </a:lnTo>
                <a:lnTo>
                  <a:pt x="1005" y="281"/>
                </a:lnTo>
                <a:lnTo>
                  <a:pt x="730" y="73"/>
                </a:lnTo>
                <a:lnTo>
                  <a:pt x="730" y="190"/>
                </a:lnTo>
                <a:lnTo>
                  <a:pt x="730" y="190"/>
                </a:lnTo>
                <a:close/>
                <a:moveTo>
                  <a:pt x="0" y="190"/>
                </a:moveTo>
                <a:lnTo>
                  <a:pt x="122" y="281"/>
                </a:lnTo>
                <a:lnTo>
                  <a:pt x="0" y="362"/>
                </a:lnTo>
                <a:lnTo>
                  <a:pt x="0" y="488"/>
                </a:lnTo>
                <a:lnTo>
                  <a:pt x="274" y="281"/>
                </a:lnTo>
                <a:lnTo>
                  <a:pt x="0" y="73"/>
                </a:lnTo>
                <a:lnTo>
                  <a:pt x="0" y="190"/>
                </a:lnTo>
                <a:lnTo>
                  <a:pt x="0" y="190"/>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42" name="Group 41"/>
          <p:cNvGrpSpPr/>
          <p:nvPr/>
        </p:nvGrpSpPr>
        <p:grpSpPr>
          <a:xfrm>
            <a:off x="822757" y="2004188"/>
            <a:ext cx="768970" cy="668412"/>
            <a:chOff x="2038834" y="1747603"/>
            <a:chExt cx="768970" cy="668412"/>
          </a:xfrm>
        </p:grpSpPr>
        <p:sp>
          <p:nvSpPr>
            <p:cNvPr id="43" name="Freeform 18"/>
            <p:cNvSpPr>
              <a:spLocks noEditPoints="1"/>
            </p:cNvSpPr>
            <p:nvPr/>
          </p:nvSpPr>
          <p:spPr bwMode="auto">
            <a:xfrm>
              <a:off x="2038834" y="1747603"/>
              <a:ext cx="768970" cy="419976"/>
            </a:xfrm>
            <a:custGeom>
              <a:avLst/>
              <a:gdLst>
                <a:gd name="T0" fmla="*/ 580 w 650"/>
                <a:gd name="T1" fmla="*/ 212 h 355"/>
                <a:gd name="T2" fmla="*/ 650 w 650"/>
                <a:gd name="T3" fmla="*/ 283 h 355"/>
                <a:gd name="T4" fmla="*/ 580 w 650"/>
                <a:gd name="T5" fmla="*/ 355 h 355"/>
                <a:gd name="T6" fmla="*/ 647 w 650"/>
                <a:gd name="T7" fmla="*/ 71 h 355"/>
                <a:gd name="T8" fmla="*/ 0 w 650"/>
                <a:gd name="T9" fmla="*/ 71 h 355"/>
                <a:gd name="T10" fmla="*/ 580 w 650"/>
                <a:gd name="T11" fmla="*/ 0 h 355"/>
                <a:gd name="T12" fmla="*/ 650 w 650"/>
                <a:gd name="T13" fmla="*/ 71 h 355"/>
                <a:gd name="T14" fmla="*/ 580 w 650"/>
                <a:gd name="T15" fmla="*/ 142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0" h="355">
                  <a:moveTo>
                    <a:pt x="580" y="212"/>
                  </a:moveTo>
                  <a:lnTo>
                    <a:pt x="650" y="283"/>
                  </a:lnTo>
                  <a:lnTo>
                    <a:pt x="580" y="355"/>
                  </a:lnTo>
                  <a:moveTo>
                    <a:pt x="647" y="71"/>
                  </a:moveTo>
                  <a:lnTo>
                    <a:pt x="0" y="71"/>
                  </a:lnTo>
                  <a:moveTo>
                    <a:pt x="580" y="0"/>
                  </a:moveTo>
                  <a:lnTo>
                    <a:pt x="650" y="71"/>
                  </a:lnTo>
                  <a:lnTo>
                    <a:pt x="580" y="14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Line 19"/>
            <p:cNvSpPr>
              <a:spLocks noChangeShapeType="1"/>
            </p:cNvSpPr>
            <p:nvPr/>
          </p:nvSpPr>
          <p:spPr bwMode="auto">
            <a:xfrm>
              <a:off x="2507314" y="2082401"/>
              <a:ext cx="296941" cy="0"/>
            </a:xfrm>
            <a:prstGeom prst="line">
              <a:avLst/>
            </a:prstGeom>
            <a:noFill/>
            <a:ln w="95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20"/>
            <p:cNvSpPr>
              <a:spLocks noEditPoints="1"/>
            </p:cNvSpPr>
            <p:nvPr/>
          </p:nvSpPr>
          <p:spPr bwMode="auto">
            <a:xfrm>
              <a:off x="2038834" y="1831598"/>
              <a:ext cx="768970" cy="584417"/>
            </a:xfrm>
            <a:custGeom>
              <a:avLst/>
              <a:gdLst>
                <a:gd name="T0" fmla="*/ 309 w 650"/>
                <a:gd name="T1" fmla="*/ 0 h 494"/>
                <a:gd name="T2" fmla="*/ 396 w 650"/>
                <a:gd name="T3" fmla="*/ 212 h 494"/>
                <a:gd name="T4" fmla="*/ 309 w 650"/>
                <a:gd name="T5" fmla="*/ 423 h 494"/>
                <a:gd name="T6" fmla="*/ 647 w 650"/>
                <a:gd name="T7" fmla="*/ 423 h 494"/>
                <a:gd name="T8" fmla="*/ 0 w 650"/>
                <a:gd name="T9" fmla="*/ 423 h 494"/>
                <a:gd name="T10" fmla="*/ 580 w 650"/>
                <a:gd name="T11" fmla="*/ 352 h 494"/>
                <a:gd name="T12" fmla="*/ 650 w 650"/>
                <a:gd name="T13" fmla="*/ 423 h 494"/>
                <a:gd name="T14" fmla="*/ 580 w 650"/>
                <a:gd name="T15" fmla="*/ 494 h 4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0" h="494">
                  <a:moveTo>
                    <a:pt x="309" y="0"/>
                  </a:moveTo>
                  <a:lnTo>
                    <a:pt x="396" y="212"/>
                  </a:lnTo>
                  <a:lnTo>
                    <a:pt x="309" y="423"/>
                  </a:lnTo>
                  <a:moveTo>
                    <a:pt x="647" y="423"/>
                  </a:moveTo>
                  <a:lnTo>
                    <a:pt x="0" y="423"/>
                  </a:lnTo>
                  <a:moveTo>
                    <a:pt x="580" y="352"/>
                  </a:moveTo>
                  <a:lnTo>
                    <a:pt x="650" y="423"/>
                  </a:lnTo>
                  <a:lnTo>
                    <a:pt x="580" y="4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052667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Maximum for Survivor Benefits</a:t>
            </a:r>
          </a:p>
        </p:txBody>
      </p:sp>
      <p:pic>
        <p:nvPicPr>
          <p:cNvPr id="9" name="Picture 2" descr="Image result for sample social security benefits statement"/>
          <p:cNvPicPr>
            <a:picLocks noChangeAspect="1" noChangeArrowheads="1"/>
          </p:cNvPicPr>
          <p:nvPr/>
        </p:nvPicPr>
        <p:blipFill rotWithShape="1">
          <a:blip r:embed="rId3">
            <a:extLst>
              <a:ext uri="{28A0092B-C50C-407E-A947-70E740481C1C}">
                <a14:useLocalDpi xmlns:a14="http://schemas.microsoft.com/office/drawing/2010/main" val="0"/>
              </a:ext>
            </a:extLst>
          </a:blip>
          <a:srcRect l="1073" r="723"/>
          <a:stretch/>
        </p:blipFill>
        <p:spPr bwMode="auto">
          <a:xfrm>
            <a:off x="468313" y="1770536"/>
            <a:ext cx="7189787" cy="4317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59581" y="1382196"/>
            <a:ext cx="3811300" cy="276999"/>
          </a:xfrm>
          <a:prstGeom prst="rect">
            <a:avLst/>
          </a:prstGeom>
        </p:spPr>
        <p:txBody>
          <a:bodyPr wrap="none" lIns="0">
            <a:spAutoFit/>
          </a:bodyPr>
          <a:lstStyle/>
          <a:p>
            <a:r>
              <a:rPr lang="en-US" sz="1200" b="1" dirty="0">
                <a:solidFill>
                  <a:schemeClr val="accent2"/>
                </a:solidFill>
              </a:rPr>
              <a:t>Survivor benefits are subject to a family maximum.</a:t>
            </a:r>
          </a:p>
        </p:txBody>
      </p:sp>
      <p:sp>
        <p:nvSpPr>
          <p:cNvPr id="7" name="Rectangle 6"/>
          <p:cNvSpPr/>
          <p:nvPr/>
        </p:nvSpPr>
        <p:spPr bwMode="gray">
          <a:xfrm>
            <a:off x="1086343" y="4184034"/>
            <a:ext cx="6317673" cy="168088"/>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lnSpc>
                <a:spcPct val="100000"/>
              </a:lnSpc>
            </a:pPr>
            <a:endParaRPr lang="en-US" dirty="0"/>
          </a:p>
        </p:txBody>
      </p:sp>
    </p:spTree>
    <p:extLst>
      <p:ext uri="{BB962C8B-B14F-4D97-AF65-F5344CB8AC3E}">
        <p14:creationId xmlns:p14="http://schemas.microsoft.com/office/powerpoint/2010/main" val="2577477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pPr marL="342900" indent="-342900">
              <a:buFont typeface="+mj-lt"/>
              <a:buAutoNum type="arabicPeriod"/>
            </a:pPr>
            <a:r>
              <a:rPr lang="en-US" sz="2000" dirty="0" smtClean="0"/>
              <a:t>Strategies for couples – evaluate options to determine when to file for benefits</a:t>
            </a:r>
          </a:p>
          <a:p>
            <a:pPr marL="342900" indent="-342900">
              <a:buFont typeface="+mj-lt"/>
              <a:buAutoNum type="arabicPeriod"/>
            </a:pPr>
            <a:r>
              <a:rPr lang="en-US" sz="2000" dirty="0" smtClean="0"/>
              <a:t>Survivor Benefits – Works best if one spouse is expected to live longer</a:t>
            </a:r>
          </a:p>
          <a:p>
            <a:pPr marL="342900" indent="-342900">
              <a:buFont typeface="+mj-lt"/>
              <a:buAutoNum type="arabicPeriod"/>
            </a:pPr>
            <a:r>
              <a:rPr lang="en-US" sz="2000" dirty="0" smtClean="0"/>
              <a:t>Former Spousal Benefits – ex-spouses may be eligible for a portion of benefits. </a:t>
            </a:r>
            <a:endParaRPr lang="en-US" sz="2000" dirty="0"/>
          </a:p>
        </p:txBody>
      </p:sp>
      <p:sp>
        <p:nvSpPr>
          <p:cNvPr id="3" name="Title 2"/>
          <p:cNvSpPr>
            <a:spLocks noGrp="1"/>
          </p:cNvSpPr>
          <p:nvPr>
            <p:ph type="title"/>
          </p:nvPr>
        </p:nvSpPr>
        <p:spPr/>
        <p:txBody>
          <a:bodyPr/>
          <a:lstStyle/>
          <a:p>
            <a:r>
              <a:rPr lang="en-US" dirty="0" smtClean="0"/>
              <a:t>Opportunities to Maximize Benefits	</a:t>
            </a:r>
            <a:endParaRPr lang="en-US" dirty="0"/>
          </a:p>
        </p:txBody>
      </p:sp>
    </p:spTree>
    <p:extLst>
      <p:ext uri="{BB962C8B-B14F-4D97-AF65-F5344CB8AC3E}">
        <p14:creationId xmlns:p14="http://schemas.microsoft.com/office/powerpoint/2010/main" val="248007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 of Collecting Benefits Early</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676400"/>
            <a:ext cx="85439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74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r>
              <a:rPr lang="en-US" dirty="0" smtClean="0"/>
              <a:t>Officially, the first Social Security number issued was 055-09-0001 and was assigned to John David Sweeny. Sweeny died of a heart attack in 1974 at the age of 61; ironically, he never received a single penny of Social Security.</a:t>
            </a:r>
          </a:p>
          <a:p>
            <a:r>
              <a:rPr lang="en-US" dirty="0" smtClean="0"/>
              <a:t>Ida May Fuller was the first recipient of a monthly Social Security check. She began receiving checks on January 31, 1940 for $22.54 monthly. By the time of her death, Ida May had collected $22,888.92 from Social Security benefits, compared to her contributions of $24.75 into the system. </a:t>
            </a:r>
          </a:p>
          <a:p>
            <a:r>
              <a:rPr lang="en-US" dirty="0" smtClean="0"/>
              <a:t>More than $40,000 people have claimed 078-05-1120 as their number. It’s the number a wallet manufacturer used on the fake cards that used to come in new wallets.</a:t>
            </a:r>
          </a:p>
          <a:p>
            <a:r>
              <a:rPr lang="en-US" dirty="0" smtClean="0"/>
              <a:t>Prior to 2011, the first three digits of a Social Security number denoted the area in which you lived at the time the card was applied for. The numbers increase from east to west across the United States. That no longer happens. </a:t>
            </a:r>
            <a:endParaRPr lang="en-US" dirty="0"/>
          </a:p>
        </p:txBody>
      </p:sp>
      <p:sp>
        <p:nvSpPr>
          <p:cNvPr id="3" name="Title 2"/>
          <p:cNvSpPr>
            <a:spLocks noGrp="1"/>
          </p:cNvSpPr>
          <p:nvPr>
            <p:ph type="title"/>
          </p:nvPr>
        </p:nvSpPr>
        <p:spPr/>
        <p:txBody>
          <a:bodyPr/>
          <a:lstStyle/>
          <a:p>
            <a:r>
              <a:rPr lang="en-US" dirty="0" smtClean="0"/>
              <a:t>Social Security Fun Facts</a:t>
            </a:r>
            <a:endParaRPr lang="en-US" dirty="0"/>
          </a:p>
        </p:txBody>
      </p:sp>
    </p:spTree>
    <p:extLst>
      <p:ext uri="{BB962C8B-B14F-4D97-AF65-F5344CB8AC3E}">
        <p14:creationId xmlns:p14="http://schemas.microsoft.com/office/powerpoint/2010/main" val="338407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take Social Security</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251" y="1171575"/>
            <a:ext cx="2345339"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71184" y="6317992"/>
            <a:ext cx="1744067" cy="153888"/>
          </a:xfrm>
          <a:prstGeom prst="rect">
            <a:avLst/>
          </a:prstGeom>
          <a:noFill/>
        </p:spPr>
        <p:txBody>
          <a:bodyPr wrap="none" lIns="0" tIns="0" rIns="0" bIns="0" rtlCol="0">
            <a:spAutoFit/>
          </a:bodyPr>
          <a:lstStyle/>
          <a:p>
            <a:r>
              <a:rPr lang="en-US" sz="1000" dirty="0" smtClean="0"/>
              <a:t>AARP Bulletin November 2018</a:t>
            </a:r>
          </a:p>
        </p:txBody>
      </p:sp>
    </p:spTree>
    <p:extLst>
      <p:ext uri="{BB962C8B-B14F-4D97-AF65-F5344CB8AC3E}">
        <p14:creationId xmlns:p14="http://schemas.microsoft.com/office/powerpoint/2010/main" val="2164286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How </a:t>
            </a:r>
            <a:r>
              <a:rPr lang="en-GB" dirty="0" smtClean="0"/>
              <a:t>to Decide </a:t>
            </a:r>
            <a:r>
              <a:rPr lang="en-GB" dirty="0"/>
              <a:t>When </a:t>
            </a:r>
            <a:r>
              <a:rPr lang="en-GB" dirty="0" smtClean="0"/>
              <a:t>to Receive </a:t>
            </a:r>
            <a:r>
              <a:rPr lang="en-GB" dirty="0"/>
              <a:t>Benefits</a:t>
            </a:r>
            <a:endParaRPr lang="en-US" dirty="0"/>
          </a:p>
        </p:txBody>
      </p:sp>
      <p:sp>
        <p:nvSpPr>
          <p:cNvPr id="25" name="Text Placeholder FN"/>
          <p:cNvSpPr txBox="1">
            <a:spLocks/>
          </p:cNvSpPr>
          <p:nvPr/>
        </p:nvSpPr>
        <p:spPr>
          <a:xfrm>
            <a:off x="457200" y="6197409"/>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GB" sz="800" b="0" dirty="0">
                <a:solidFill>
                  <a:schemeClr val="tx1"/>
                </a:solidFill>
              </a:rPr>
              <a:t>Social Security Administration: Retirement Planner: How We Deduct Earnings From Benefits, 2017</a:t>
            </a:r>
          </a:p>
        </p:txBody>
      </p:sp>
      <p:sp>
        <p:nvSpPr>
          <p:cNvPr id="39" name="Rectangle 38"/>
          <p:cNvSpPr/>
          <p:nvPr/>
        </p:nvSpPr>
        <p:spPr>
          <a:xfrm>
            <a:off x="457200" y="1557338"/>
            <a:ext cx="2459736" cy="4583112"/>
          </a:xfrm>
          <a:prstGeom prst="rect">
            <a:avLst/>
          </a:prstGeom>
          <a:solidFill>
            <a:schemeClr val="accent2"/>
          </a:solidFill>
          <a:ln w="9525">
            <a:solidFill>
              <a:schemeClr val="bg2"/>
            </a:solidFill>
          </a:ln>
          <a:extLst/>
        </p:spPr>
        <p:style>
          <a:lnRef idx="1">
            <a:schemeClr val="accent1"/>
          </a:lnRef>
          <a:fillRef idx="0">
            <a:schemeClr val="accent1"/>
          </a:fillRef>
          <a:effectRef idx="0">
            <a:schemeClr val="accent1"/>
          </a:effectRef>
          <a:fontRef idx="minor">
            <a:schemeClr val="tx1"/>
          </a:fontRef>
        </p:style>
        <p:txBody>
          <a:bodyPr lIns="7544" tIns="7544" rIns="7544" bIns="7544" anchor="ctr"/>
          <a:lstStyle/>
          <a:p>
            <a:pPr algn="ctr"/>
            <a:endParaRPr lang="en-GB" sz="1200" b="1" dirty="0">
              <a:solidFill>
                <a:srgbClr val="000000"/>
              </a:solidFill>
              <a:cs typeface="Arial" pitchFamily="34" charset="0"/>
            </a:endParaRPr>
          </a:p>
        </p:txBody>
      </p:sp>
      <p:sp>
        <p:nvSpPr>
          <p:cNvPr id="37" name="TextBox 36"/>
          <p:cNvSpPr txBox="1"/>
          <p:nvPr/>
        </p:nvSpPr>
        <p:spPr>
          <a:xfrm>
            <a:off x="657574" y="1785650"/>
            <a:ext cx="2058988" cy="777240"/>
          </a:xfrm>
          <a:prstGeom prst="rect">
            <a:avLst/>
          </a:prstGeom>
          <a:noFill/>
        </p:spPr>
        <p:txBody>
          <a:bodyPr wrap="square" lIns="0" tIns="0" rIns="0" bIns="0" rtlCol="0" anchor="t" anchorCtr="0">
            <a:noAutofit/>
          </a:bodyPr>
          <a:lstStyle/>
          <a:p>
            <a:pPr eaLnBrk="0" fontAlgn="base" hangingPunct="0">
              <a:lnSpc>
                <a:spcPct val="110000"/>
              </a:lnSpc>
              <a:spcBef>
                <a:spcPts val="300"/>
              </a:spcBef>
              <a:spcAft>
                <a:spcPts val="300"/>
              </a:spcAft>
              <a:buClr>
                <a:srgbClr val="4CBCEA"/>
              </a:buClr>
              <a:buSzPct val="90000"/>
              <a:defRPr/>
            </a:pPr>
            <a:r>
              <a:rPr lang="en-GB" sz="1600" b="1" kern="500" dirty="0" smtClean="0">
                <a:solidFill>
                  <a:srgbClr val="FFFFFF"/>
                </a:solidFill>
                <a:cs typeface="Arial" panose="020B0604020202020204" pitchFamily="34" charset="0"/>
              </a:rPr>
              <a:t>CONSIDERATIONS </a:t>
            </a:r>
            <a:br>
              <a:rPr lang="en-GB" sz="1600" b="1" kern="500" dirty="0" smtClean="0">
                <a:solidFill>
                  <a:srgbClr val="FFFFFF"/>
                </a:solidFill>
                <a:cs typeface="Arial" panose="020B0604020202020204" pitchFamily="34" charset="0"/>
              </a:rPr>
            </a:br>
            <a:r>
              <a:rPr lang="en-GB" sz="1600" b="1" kern="500" dirty="0" smtClean="0">
                <a:solidFill>
                  <a:srgbClr val="FFFFFF"/>
                </a:solidFill>
                <a:cs typeface="Arial" panose="020B0604020202020204" pitchFamily="34" charset="0"/>
              </a:rPr>
              <a:t>TO THINK ABOUT</a:t>
            </a:r>
            <a:endParaRPr lang="en-GB" sz="1600" b="1" kern="500" dirty="0">
              <a:solidFill>
                <a:srgbClr val="FFFFFF"/>
              </a:solidFill>
              <a:cs typeface="Arial" panose="020B0604020202020204" pitchFamily="34" charset="0"/>
            </a:endParaRPr>
          </a:p>
        </p:txBody>
      </p:sp>
      <p:grpSp>
        <p:nvGrpSpPr>
          <p:cNvPr id="43" name="Group 42"/>
          <p:cNvGrpSpPr/>
          <p:nvPr/>
        </p:nvGrpSpPr>
        <p:grpSpPr>
          <a:xfrm flipH="1">
            <a:off x="657574" y="2477294"/>
            <a:ext cx="1183640" cy="1246982"/>
            <a:chOff x="948056" y="2167695"/>
            <a:chExt cx="1183640" cy="1246982"/>
          </a:xfrm>
        </p:grpSpPr>
        <p:sp>
          <p:nvSpPr>
            <p:cNvPr id="44" name="Freeform 6"/>
            <p:cNvSpPr>
              <a:spLocks noEditPoints="1"/>
            </p:cNvSpPr>
            <p:nvPr/>
          </p:nvSpPr>
          <p:spPr bwMode="auto">
            <a:xfrm>
              <a:off x="948056" y="2167695"/>
              <a:ext cx="1183640" cy="1246982"/>
            </a:xfrm>
            <a:custGeom>
              <a:avLst/>
              <a:gdLst>
                <a:gd name="T0" fmla="*/ 117 w 747"/>
                <a:gd name="T1" fmla="*/ 603 h 788"/>
                <a:gd name="T2" fmla="*/ 197 w 747"/>
                <a:gd name="T3" fmla="*/ 598 h 788"/>
                <a:gd name="T4" fmla="*/ 624 w 747"/>
                <a:gd name="T5" fmla="*/ 788 h 788"/>
                <a:gd name="T6" fmla="*/ 632 w 747"/>
                <a:gd name="T7" fmla="*/ 581 h 788"/>
                <a:gd name="T8" fmla="*/ 708 w 747"/>
                <a:gd name="T9" fmla="*/ 415 h 788"/>
                <a:gd name="T10" fmla="*/ 702 w 747"/>
                <a:gd name="T11" fmla="*/ 186 h 788"/>
                <a:gd name="T12" fmla="*/ 540 w 747"/>
                <a:gd name="T13" fmla="*/ 41 h 788"/>
                <a:gd name="T14" fmla="*/ 224 w 747"/>
                <a:gd name="T15" fmla="*/ 61 h 788"/>
                <a:gd name="T16" fmla="*/ 106 w 747"/>
                <a:gd name="T17" fmla="*/ 260 h 788"/>
                <a:gd name="T18" fmla="*/ 94 w 747"/>
                <a:gd name="T19" fmla="*/ 376 h 788"/>
                <a:gd name="T20" fmla="*/ 37 w 747"/>
                <a:gd name="T21" fmla="*/ 437 h 788"/>
                <a:gd name="T22" fmla="*/ 35 w 747"/>
                <a:gd name="T23" fmla="*/ 497 h 788"/>
                <a:gd name="T24" fmla="*/ 94 w 747"/>
                <a:gd name="T25" fmla="*/ 518 h 788"/>
                <a:gd name="T26" fmla="*/ 101 w 747"/>
                <a:gd name="T27" fmla="*/ 683 h 788"/>
                <a:gd name="T28" fmla="*/ 288 w 747"/>
                <a:gd name="T29" fmla="*/ 707 h 788"/>
                <a:gd name="T30" fmla="*/ 309 w 747"/>
                <a:gd name="T31"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7" h="788">
                  <a:moveTo>
                    <a:pt x="117" y="603"/>
                  </a:moveTo>
                  <a:cubicBezTo>
                    <a:pt x="117" y="603"/>
                    <a:pt x="177" y="601"/>
                    <a:pt x="197" y="598"/>
                  </a:cubicBezTo>
                  <a:moveTo>
                    <a:pt x="624" y="788"/>
                  </a:moveTo>
                  <a:cubicBezTo>
                    <a:pt x="624" y="788"/>
                    <a:pt x="593" y="680"/>
                    <a:pt x="632" y="581"/>
                  </a:cubicBezTo>
                  <a:cubicBezTo>
                    <a:pt x="671" y="483"/>
                    <a:pt x="682" y="495"/>
                    <a:pt x="708" y="415"/>
                  </a:cubicBezTo>
                  <a:cubicBezTo>
                    <a:pt x="735" y="336"/>
                    <a:pt x="747" y="284"/>
                    <a:pt x="702" y="186"/>
                  </a:cubicBezTo>
                  <a:cubicBezTo>
                    <a:pt x="657" y="87"/>
                    <a:pt x="579" y="56"/>
                    <a:pt x="540" y="41"/>
                  </a:cubicBezTo>
                  <a:cubicBezTo>
                    <a:pt x="415" y="3"/>
                    <a:pt x="348" y="0"/>
                    <a:pt x="224" y="61"/>
                  </a:cubicBezTo>
                  <a:cubicBezTo>
                    <a:pt x="107" y="117"/>
                    <a:pt x="97" y="222"/>
                    <a:pt x="106" y="260"/>
                  </a:cubicBezTo>
                  <a:cubicBezTo>
                    <a:pt x="120" y="316"/>
                    <a:pt x="114" y="356"/>
                    <a:pt x="94" y="376"/>
                  </a:cubicBezTo>
                  <a:cubicBezTo>
                    <a:pt x="74" y="397"/>
                    <a:pt x="37" y="437"/>
                    <a:pt x="37" y="437"/>
                  </a:cubicBezTo>
                  <a:cubicBezTo>
                    <a:pt x="37" y="437"/>
                    <a:pt x="0" y="480"/>
                    <a:pt x="35" y="497"/>
                  </a:cubicBezTo>
                  <a:cubicBezTo>
                    <a:pt x="71" y="514"/>
                    <a:pt x="65" y="496"/>
                    <a:pt x="94" y="518"/>
                  </a:cubicBezTo>
                  <a:cubicBezTo>
                    <a:pt x="137" y="549"/>
                    <a:pt x="106" y="609"/>
                    <a:pt x="101" y="683"/>
                  </a:cubicBezTo>
                  <a:cubicBezTo>
                    <a:pt x="94" y="768"/>
                    <a:pt x="288" y="707"/>
                    <a:pt x="288" y="707"/>
                  </a:cubicBezTo>
                  <a:cubicBezTo>
                    <a:pt x="309" y="788"/>
                    <a:pt x="309" y="788"/>
                    <a:pt x="309" y="788"/>
                  </a:cubicBez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6" name="Freeform 7"/>
            <p:cNvSpPr>
              <a:spLocks/>
            </p:cNvSpPr>
            <p:nvPr/>
          </p:nvSpPr>
          <p:spPr bwMode="auto">
            <a:xfrm>
              <a:off x="1549401" y="2971800"/>
              <a:ext cx="55563" cy="28575"/>
            </a:xfrm>
            <a:custGeom>
              <a:avLst/>
              <a:gdLst>
                <a:gd name="T0" fmla="*/ 43 w 43"/>
                <a:gd name="T1" fmla="*/ 0 h 22"/>
                <a:gd name="T2" fmla="*/ 21 w 43"/>
                <a:gd name="T3" fmla="*/ 22 h 22"/>
                <a:gd name="T4" fmla="*/ 0 w 43"/>
                <a:gd name="T5" fmla="*/ 0 h 22"/>
              </a:gdLst>
              <a:ahLst/>
              <a:cxnLst>
                <a:cxn ang="0">
                  <a:pos x="T0" y="T1"/>
                </a:cxn>
                <a:cxn ang="0">
                  <a:pos x="T2" y="T3"/>
                </a:cxn>
                <a:cxn ang="0">
                  <a:pos x="T4" y="T5"/>
                </a:cxn>
              </a:cxnLst>
              <a:rect l="0" t="0" r="r" b="b"/>
              <a:pathLst>
                <a:path w="43" h="22">
                  <a:moveTo>
                    <a:pt x="43" y="0"/>
                  </a:moveTo>
                  <a:cubicBezTo>
                    <a:pt x="43" y="12"/>
                    <a:pt x="33" y="22"/>
                    <a:pt x="21" y="22"/>
                  </a:cubicBezTo>
                  <a:cubicBezTo>
                    <a:pt x="9" y="22"/>
                    <a:pt x="0" y="12"/>
                    <a:pt x="0" y="0"/>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 name="Line 8"/>
            <p:cNvSpPr>
              <a:spLocks noChangeShapeType="1"/>
            </p:cNvSpPr>
            <p:nvPr/>
          </p:nvSpPr>
          <p:spPr bwMode="auto">
            <a:xfrm flipH="1">
              <a:off x="1296988" y="2724150"/>
              <a:ext cx="88900" cy="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 name="Line 9"/>
            <p:cNvSpPr>
              <a:spLocks noChangeShapeType="1"/>
            </p:cNvSpPr>
            <p:nvPr/>
          </p:nvSpPr>
          <p:spPr bwMode="auto">
            <a:xfrm flipH="1">
              <a:off x="1771651" y="2724150"/>
              <a:ext cx="88900" cy="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 name="Line 10"/>
            <p:cNvSpPr>
              <a:spLocks noChangeShapeType="1"/>
            </p:cNvSpPr>
            <p:nvPr/>
          </p:nvSpPr>
          <p:spPr bwMode="auto">
            <a:xfrm>
              <a:off x="1576388" y="2444750"/>
              <a:ext cx="0" cy="87312"/>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 name="Line 11"/>
            <p:cNvSpPr>
              <a:spLocks noChangeShapeType="1"/>
            </p:cNvSpPr>
            <p:nvPr/>
          </p:nvSpPr>
          <p:spPr bwMode="auto">
            <a:xfrm>
              <a:off x="1377951" y="2525713"/>
              <a:ext cx="63500" cy="6350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 name="Line 12"/>
            <p:cNvSpPr>
              <a:spLocks noChangeShapeType="1"/>
            </p:cNvSpPr>
            <p:nvPr/>
          </p:nvSpPr>
          <p:spPr bwMode="auto">
            <a:xfrm flipH="1">
              <a:off x="1714501" y="2525713"/>
              <a:ext cx="61913" cy="6350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 name="Line 13"/>
            <p:cNvSpPr>
              <a:spLocks noChangeShapeType="1"/>
            </p:cNvSpPr>
            <p:nvPr/>
          </p:nvSpPr>
          <p:spPr bwMode="auto">
            <a:xfrm flipV="1">
              <a:off x="1377951" y="2863850"/>
              <a:ext cx="63500" cy="61912"/>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 name="Line 14"/>
            <p:cNvSpPr>
              <a:spLocks noChangeShapeType="1"/>
            </p:cNvSpPr>
            <p:nvPr/>
          </p:nvSpPr>
          <p:spPr bwMode="auto">
            <a:xfrm flipH="1" flipV="1">
              <a:off x="1716088" y="2863850"/>
              <a:ext cx="61913" cy="61912"/>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 name="Freeform 15"/>
            <p:cNvSpPr>
              <a:spLocks/>
            </p:cNvSpPr>
            <p:nvPr/>
          </p:nvSpPr>
          <p:spPr bwMode="auto">
            <a:xfrm>
              <a:off x="1433513" y="2584450"/>
              <a:ext cx="285750" cy="319087"/>
            </a:xfrm>
            <a:custGeom>
              <a:avLst/>
              <a:gdLst>
                <a:gd name="T0" fmla="*/ 161 w 225"/>
                <a:gd name="T1" fmla="*/ 214 h 251"/>
                <a:gd name="T2" fmla="*/ 161 w 225"/>
                <a:gd name="T3" fmla="*/ 236 h 251"/>
                <a:gd name="T4" fmla="*/ 146 w 225"/>
                <a:gd name="T5" fmla="*/ 251 h 251"/>
                <a:gd name="T6" fmla="*/ 78 w 225"/>
                <a:gd name="T7" fmla="*/ 251 h 251"/>
                <a:gd name="T8" fmla="*/ 63 w 225"/>
                <a:gd name="T9" fmla="*/ 236 h 251"/>
                <a:gd name="T10" fmla="*/ 63 w 225"/>
                <a:gd name="T11" fmla="*/ 214 h 251"/>
                <a:gd name="T12" fmla="*/ 63 w 225"/>
                <a:gd name="T13" fmla="*/ 214 h 251"/>
                <a:gd name="T14" fmla="*/ 0 w 225"/>
                <a:gd name="T15" fmla="*/ 113 h 251"/>
                <a:gd name="T16" fmla="*/ 112 w 225"/>
                <a:gd name="T17" fmla="*/ 0 h 251"/>
                <a:gd name="T18" fmla="*/ 225 w 225"/>
                <a:gd name="T19" fmla="*/ 113 h 251"/>
                <a:gd name="T20" fmla="*/ 161 w 225"/>
                <a:gd name="T21" fmla="*/ 21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251">
                  <a:moveTo>
                    <a:pt x="161" y="214"/>
                  </a:moveTo>
                  <a:cubicBezTo>
                    <a:pt x="161" y="236"/>
                    <a:pt x="161" y="236"/>
                    <a:pt x="161" y="236"/>
                  </a:cubicBezTo>
                  <a:cubicBezTo>
                    <a:pt x="161" y="244"/>
                    <a:pt x="154" y="251"/>
                    <a:pt x="146" y="251"/>
                  </a:cubicBezTo>
                  <a:cubicBezTo>
                    <a:pt x="78" y="251"/>
                    <a:pt x="78" y="251"/>
                    <a:pt x="78" y="251"/>
                  </a:cubicBezTo>
                  <a:cubicBezTo>
                    <a:pt x="70" y="251"/>
                    <a:pt x="63" y="244"/>
                    <a:pt x="63" y="236"/>
                  </a:cubicBezTo>
                  <a:cubicBezTo>
                    <a:pt x="63" y="214"/>
                    <a:pt x="63" y="214"/>
                    <a:pt x="63" y="214"/>
                  </a:cubicBezTo>
                  <a:cubicBezTo>
                    <a:pt x="63" y="214"/>
                    <a:pt x="63" y="214"/>
                    <a:pt x="63" y="214"/>
                  </a:cubicBezTo>
                  <a:cubicBezTo>
                    <a:pt x="26" y="196"/>
                    <a:pt x="0" y="158"/>
                    <a:pt x="0" y="113"/>
                  </a:cubicBezTo>
                  <a:cubicBezTo>
                    <a:pt x="0" y="51"/>
                    <a:pt x="50" y="0"/>
                    <a:pt x="112" y="0"/>
                  </a:cubicBezTo>
                  <a:cubicBezTo>
                    <a:pt x="174" y="0"/>
                    <a:pt x="225" y="51"/>
                    <a:pt x="225" y="113"/>
                  </a:cubicBezTo>
                  <a:cubicBezTo>
                    <a:pt x="225" y="158"/>
                    <a:pt x="199" y="196"/>
                    <a:pt x="161" y="214"/>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8" name="Freeform 16"/>
            <p:cNvSpPr>
              <a:spLocks/>
            </p:cNvSpPr>
            <p:nvPr/>
          </p:nvSpPr>
          <p:spPr bwMode="auto">
            <a:xfrm>
              <a:off x="1485901" y="2636838"/>
              <a:ext cx="93663" cy="92075"/>
            </a:xfrm>
            <a:custGeom>
              <a:avLst/>
              <a:gdLst>
                <a:gd name="T0" fmla="*/ 2 w 74"/>
                <a:gd name="T1" fmla="*/ 72 h 72"/>
                <a:gd name="T2" fmla="*/ 74 w 74"/>
                <a:gd name="T3" fmla="*/ 0 h 72"/>
              </a:gdLst>
              <a:ahLst/>
              <a:cxnLst>
                <a:cxn ang="0">
                  <a:pos x="T0" y="T1"/>
                </a:cxn>
                <a:cxn ang="0">
                  <a:pos x="T2" y="T3"/>
                </a:cxn>
              </a:cxnLst>
              <a:rect l="0" t="0" r="r" b="b"/>
              <a:pathLst>
                <a:path w="74" h="72">
                  <a:moveTo>
                    <a:pt x="2" y="72"/>
                  </a:moveTo>
                  <a:cubicBezTo>
                    <a:pt x="2" y="72"/>
                    <a:pt x="0" y="3"/>
                    <a:pt x="74" y="0"/>
                  </a:cubicBezTo>
                </a:path>
              </a:pathLst>
            </a:custGeom>
            <a:noFill/>
            <a:ln w="9525"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9" name="Line 17"/>
            <p:cNvSpPr>
              <a:spLocks noChangeShapeType="1"/>
            </p:cNvSpPr>
            <p:nvPr/>
          </p:nvSpPr>
          <p:spPr bwMode="auto">
            <a:xfrm>
              <a:off x="1522413" y="2936875"/>
              <a:ext cx="109538" cy="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0" name="Line 18"/>
            <p:cNvSpPr>
              <a:spLocks noChangeShapeType="1"/>
            </p:cNvSpPr>
            <p:nvPr/>
          </p:nvSpPr>
          <p:spPr bwMode="auto">
            <a:xfrm>
              <a:off x="1522413" y="2970213"/>
              <a:ext cx="109538" cy="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62" name="Rectangle 61"/>
          <p:cNvSpPr/>
          <p:nvPr/>
        </p:nvSpPr>
        <p:spPr>
          <a:xfrm>
            <a:off x="3394178" y="2310447"/>
            <a:ext cx="5292622" cy="14138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rtlCol="0" anchor="t"/>
          <a:lstStyle/>
          <a:p>
            <a:pPr>
              <a:lnSpc>
                <a:spcPct val="120000"/>
              </a:lnSpc>
              <a:spcBef>
                <a:spcPts val="600"/>
              </a:spcBef>
              <a:buClr>
                <a:schemeClr val="accent2"/>
              </a:buClr>
            </a:pPr>
            <a:r>
              <a:rPr lang="en-GB" sz="1200" b="1" dirty="0" smtClean="0">
                <a:solidFill>
                  <a:schemeClr val="accent2"/>
                </a:solidFill>
              </a:rPr>
              <a:t>WORKING AND RECEIVING SOCIAL SECURITY </a:t>
            </a:r>
          </a:p>
          <a:p>
            <a:pPr>
              <a:lnSpc>
                <a:spcPct val="120000"/>
              </a:lnSpc>
              <a:spcBef>
                <a:spcPts val="600"/>
              </a:spcBef>
              <a:buClr>
                <a:schemeClr val="accent2"/>
              </a:buClr>
            </a:pPr>
            <a:r>
              <a:rPr lang="en-GB" sz="1200" dirty="0" smtClean="0">
                <a:solidFill>
                  <a:schemeClr val="tx1"/>
                </a:solidFill>
              </a:rPr>
              <a:t>You </a:t>
            </a:r>
            <a:r>
              <a:rPr lang="en-GB" sz="1200" dirty="0">
                <a:solidFill>
                  <a:schemeClr val="tx1"/>
                </a:solidFill>
              </a:rPr>
              <a:t>may receive Social Security benefits at the same time you are </a:t>
            </a:r>
            <a:r>
              <a:rPr lang="en-GB" sz="1200" dirty="0" smtClean="0">
                <a:solidFill>
                  <a:schemeClr val="tx1"/>
                </a:solidFill>
              </a:rPr>
              <a:t>employed</a:t>
            </a:r>
            <a:endParaRPr lang="en-GB" sz="1200" dirty="0">
              <a:solidFill>
                <a:schemeClr val="tx1"/>
              </a:solidFill>
            </a:endParaRPr>
          </a:p>
          <a:p>
            <a:pPr marL="227013" indent="-227013">
              <a:lnSpc>
                <a:spcPct val="110000"/>
              </a:lnSpc>
              <a:spcBef>
                <a:spcPts val="600"/>
              </a:spcBef>
              <a:buClr>
                <a:schemeClr val="accent2"/>
              </a:buClr>
              <a:buFont typeface="Arial" panose="020B0604020202020204" pitchFamily="34" charset="0"/>
              <a:buChar char="•"/>
            </a:pPr>
            <a:r>
              <a:rPr lang="en-GB" sz="1200" dirty="0" smtClean="0">
                <a:solidFill>
                  <a:schemeClr val="tx1"/>
                </a:solidFill>
              </a:rPr>
              <a:t>However, if you are below your </a:t>
            </a:r>
            <a:r>
              <a:rPr lang="en-GB" sz="1200" dirty="0">
                <a:solidFill>
                  <a:schemeClr val="tx1"/>
                </a:solidFill>
              </a:rPr>
              <a:t>full retirement age, $1 of benefits is deducted for every $3 earned above the annual limit (2018</a:t>
            </a:r>
            <a:r>
              <a:rPr lang="en-GB" sz="1200" dirty="0" smtClean="0">
                <a:solidFill>
                  <a:schemeClr val="tx1"/>
                </a:solidFill>
              </a:rPr>
              <a:t>)</a:t>
            </a:r>
            <a:endParaRPr lang="en-GB" sz="1200" dirty="0">
              <a:solidFill>
                <a:schemeClr val="tx1"/>
              </a:solidFill>
            </a:endParaRPr>
          </a:p>
          <a:p>
            <a:pPr marL="227013" indent="-227013">
              <a:lnSpc>
                <a:spcPct val="110000"/>
              </a:lnSpc>
              <a:spcBef>
                <a:spcPts val="600"/>
              </a:spcBef>
              <a:buClr>
                <a:schemeClr val="accent2"/>
              </a:buClr>
              <a:buFont typeface="Arial" panose="020B0604020202020204" pitchFamily="34" charset="0"/>
              <a:buChar char="•"/>
            </a:pPr>
            <a:r>
              <a:rPr lang="en-GB" sz="1200" dirty="0">
                <a:solidFill>
                  <a:schemeClr val="tx1"/>
                </a:solidFill>
              </a:rPr>
              <a:t>The annual limit on earnings is </a:t>
            </a:r>
            <a:r>
              <a:rPr lang="en-GB" sz="1400" b="1" dirty="0">
                <a:solidFill>
                  <a:schemeClr val="accent2"/>
                </a:solidFill>
              </a:rPr>
              <a:t>$17,040 </a:t>
            </a:r>
            <a:r>
              <a:rPr lang="en-GB" sz="1200" dirty="0">
                <a:solidFill>
                  <a:schemeClr val="tx1"/>
                </a:solidFill>
              </a:rPr>
              <a:t>in </a:t>
            </a:r>
            <a:r>
              <a:rPr lang="en-GB" sz="1200" dirty="0" smtClean="0">
                <a:solidFill>
                  <a:schemeClr val="tx1"/>
                </a:solidFill>
              </a:rPr>
              <a:t>2018.</a:t>
            </a:r>
            <a:endParaRPr lang="en-GB" sz="1200" dirty="0">
              <a:solidFill>
                <a:schemeClr val="tx1"/>
              </a:solidFill>
            </a:endParaRPr>
          </a:p>
        </p:txBody>
      </p:sp>
      <p:grpSp>
        <p:nvGrpSpPr>
          <p:cNvPr id="66" name="Group 65"/>
          <p:cNvGrpSpPr>
            <a:grpSpLocks noChangeAspect="1"/>
          </p:cNvGrpSpPr>
          <p:nvPr/>
        </p:nvGrpSpPr>
        <p:grpSpPr>
          <a:xfrm>
            <a:off x="3394177" y="1562126"/>
            <a:ext cx="669604" cy="640080"/>
            <a:chOff x="3040063" y="1820863"/>
            <a:chExt cx="900113" cy="860425"/>
          </a:xfrm>
        </p:grpSpPr>
        <p:sp>
          <p:nvSpPr>
            <p:cNvPr id="67" name="Freeform 24"/>
            <p:cNvSpPr>
              <a:spLocks noEditPoints="1"/>
            </p:cNvSpPr>
            <p:nvPr/>
          </p:nvSpPr>
          <p:spPr bwMode="auto">
            <a:xfrm>
              <a:off x="3040063" y="1820863"/>
              <a:ext cx="900113" cy="860425"/>
            </a:xfrm>
            <a:custGeom>
              <a:avLst/>
              <a:gdLst>
                <a:gd name="T0" fmla="*/ 702 w 811"/>
                <a:gd name="T1" fmla="*/ 0 h 774"/>
                <a:gd name="T2" fmla="*/ 702 w 811"/>
                <a:gd name="T3" fmla="*/ 300 h 774"/>
                <a:gd name="T4" fmla="*/ 811 w 811"/>
                <a:gd name="T5" fmla="*/ 116 h 774"/>
                <a:gd name="T6" fmla="*/ 702 w 811"/>
                <a:gd name="T7" fmla="*/ 0 h 774"/>
                <a:gd name="T8" fmla="*/ 590 w 811"/>
                <a:gd name="T9" fmla="*/ 116 h 774"/>
                <a:gd name="T10" fmla="*/ 702 w 811"/>
                <a:gd name="T11" fmla="*/ 293 h 774"/>
                <a:gd name="T12" fmla="*/ 702 w 811"/>
                <a:gd name="T13" fmla="*/ 475 h 774"/>
                <a:gd name="T14" fmla="*/ 514 w 811"/>
                <a:gd name="T15" fmla="*/ 666 h 774"/>
                <a:gd name="T16" fmla="*/ 303 w 811"/>
                <a:gd name="T17" fmla="*/ 666 h 774"/>
                <a:gd name="T18" fmla="*/ 110 w 811"/>
                <a:gd name="T19" fmla="*/ 774 h 774"/>
                <a:gd name="T20" fmla="*/ 110 w 811"/>
                <a:gd name="T21" fmla="*/ 474 h 774"/>
                <a:gd name="T22" fmla="*/ 0 w 811"/>
                <a:gd name="T23" fmla="*/ 658 h 774"/>
                <a:gd name="T24" fmla="*/ 110 w 811"/>
                <a:gd name="T25" fmla="*/ 774 h 774"/>
                <a:gd name="T26" fmla="*/ 221 w 811"/>
                <a:gd name="T27" fmla="*/ 658 h 774"/>
                <a:gd name="T28" fmla="*/ 110 w 811"/>
                <a:gd name="T29" fmla="*/ 481 h 774"/>
                <a:gd name="T30" fmla="*/ 110 w 811"/>
                <a:gd name="T31" fmla="*/ 299 h 774"/>
                <a:gd name="T32" fmla="*/ 297 w 811"/>
                <a:gd name="T33" fmla="*/ 108 h 774"/>
                <a:gd name="T34" fmla="*/ 508 w 811"/>
                <a:gd name="T35" fmla="*/ 10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1" h="774">
                  <a:moveTo>
                    <a:pt x="702" y="0"/>
                  </a:moveTo>
                  <a:cubicBezTo>
                    <a:pt x="702" y="300"/>
                    <a:pt x="702" y="300"/>
                    <a:pt x="702" y="300"/>
                  </a:cubicBezTo>
                  <a:moveTo>
                    <a:pt x="811" y="116"/>
                  </a:moveTo>
                  <a:cubicBezTo>
                    <a:pt x="702" y="0"/>
                    <a:pt x="702" y="0"/>
                    <a:pt x="702" y="0"/>
                  </a:cubicBezTo>
                  <a:cubicBezTo>
                    <a:pt x="590" y="116"/>
                    <a:pt x="590" y="116"/>
                    <a:pt x="590" y="116"/>
                  </a:cubicBezTo>
                  <a:moveTo>
                    <a:pt x="702" y="293"/>
                  </a:moveTo>
                  <a:cubicBezTo>
                    <a:pt x="702" y="475"/>
                    <a:pt x="702" y="475"/>
                    <a:pt x="702" y="475"/>
                  </a:cubicBezTo>
                  <a:cubicBezTo>
                    <a:pt x="702" y="580"/>
                    <a:pt x="618" y="666"/>
                    <a:pt x="514" y="666"/>
                  </a:cubicBezTo>
                  <a:cubicBezTo>
                    <a:pt x="303" y="666"/>
                    <a:pt x="303" y="666"/>
                    <a:pt x="303" y="666"/>
                  </a:cubicBezTo>
                  <a:moveTo>
                    <a:pt x="110" y="774"/>
                  </a:moveTo>
                  <a:cubicBezTo>
                    <a:pt x="110" y="474"/>
                    <a:pt x="110" y="474"/>
                    <a:pt x="110" y="474"/>
                  </a:cubicBezTo>
                  <a:moveTo>
                    <a:pt x="0" y="658"/>
                  </a:moveTo>
                  <a:cubicBezTo>
                    <a:pt x="110" y="774"/>
                    <a:pt x="110" y="774"/>
                    <a:pt x="110" y="774"/>
                  </a:cubicBezTo>
                  <a:cubicBezTo>
                    <a:pt x="221" y="658"/>
                    <a:pt x="221" y="658"/>
                    <a:pt x="221" y="658"/>
                  </a:cubicBezTo>
                  <a:moveTo>
                    <a:pt x="110" y="481"/>
                  </a:moveTo>
                  <a:cubicBezTo>
                    <a:pt x="110" y="299"/>
                    <a:pt x="110" y="299"/>
                    <a:pt x="110" y="299"/>
                  </a:cubicBezTo>
                  <a:cubicBezTo>
                    <a:pt x="110" y="194"/>
                    <a:pt x="194" y="108"/>
                    <a:pt x="297" y="108"/>
                  </a:cubicBezTo>
                  <a:cubicBezTo>
                    <a:pt x="508" y="108"/>
                    <a:pt x="508" y="108"/>
                    <a:pt x="508" y="108"/>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5"/>
            <p:cNvSpPr>
              <a:spLocks noEditPoints="1"/>
            </p:cNvSpPr>
            <p:nvPr/>
          </p:nvSpPr>
          <p:spPr bwMode="auto">
            <a:xfrm>
              <a:off x="3335338" y="2085976"/>
              <a:ext cx="338138" cy="338138"/>
            </a:xfrm>
            <a:custGeom>
              <a:avLst/>
              <a:gdLst>
                <a:gd name="T0" fmla="*/ 91 w 305"/>
                <a:gd name="T1" fmla="*/ 165 h 304"/>
                <a:gd name="T2" fmla="*/ 129 w 305"/>
                <a:gd name="T3" fmla="*/ 205 h 304"/>
                <a:gd name="T4" fmla="*/ 222 w 305"/>
                <a:gd name="T5" fmla="*/ 102 h 304"/>
                <a:gd name="T6" fmla="*/ 305 w 305"/>
                <a:gd name="T7" fmla="*/ 152 h 304"/>
                <a:gd name="T8" fmla="*/ 153 w 305"/>
                <a:gd name="T9" fmla="*/ 304 h 304"/>
                <a:gd name="T10" fmla="*/ 0 w 305"/>
                <a:gd name="T11" fmla="*/ 152 h 304"/>
                <a:gd name="T12" fmla="*/ 153 w 305"/>
                <a:gd name="T13" fmla="*/ 0 h 304"/>
                <a:gd name="T14" fmla="*/ 305 w 305"/>
                <a:gd name="T15" fmla="*/ 152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04">
                  <a:moveTo>
                    <a:pt x="91" y="165"/>
                  </a:moveTo>
                  <a:cubicBezTo>
                    <a:pt x="129" y="205"/>
                    <a:pt x="129" y="205"/>
                    <a:pt x="129" y="205"/>
                  </a:cubicBezTo>
                  <a:cubicBezTo>
                    <a:pt x="222" y="102"/>
                    <a:pt x="222" y="102"/>
                    <a:pt x="222" y="102"/>
                  </a:cubicBezTo>
                  <a:moveTo>
                    <a:pt x="305" y="152"/>
                  </a:moveTo>
                  <a:cubicBezTo>
                    <a:pt x="305" y="236"/>
                    <a:pt x="237" y="304"/>
                    <a:pt x="153" y="304"/>
                  </a:cubicBezTo>
                  <a:cubicBezTo>
                    <a:pt x="69" y="304"/>
                    <a:pt x="0" y="236"/>
                    <a:pt x="0" y="152"/>
                  </a:cubicBezTo>
                  <a:cubicBezTo>
                    <a:pt x="0" y="68"/>
                    <a:pt x="69" y="0"/>
                    <a:pt x="153" y="0"/>
                  </a:cubicBezTo>
                  <a:cubicBezTo>
                    <a:pt x="237" y="0"/>
                    <a:pt x="305" y="68"/>
                    <a:pt x="305" y="152"/>
                  </a:cubicBez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p:cNvGrpSpPr>
            <a:grpSpLocks noChangeAspect="1"/>
          </p:cNvGrpSpPr>
          <p:nvPr/>
        </p:nvGrpSpPr>
        <p:grpSpPr>
          <a:xfrm>
            <a:off x="3394177" y="4024485"/>
            <a:ext cx="846352" cy="640080"/>
            <a:chOff x="2800350" y="4670425"/>
            <a:chExt cx="1263651" cy="955676"/>
          </a:xfrm>
        </p:grpSpPr>
        <p:sp>
          <p:nvSpPr>
            <p:cNvPr id="70" name="Freeform 29"/>
            <p:cNvSpPr>
              <a:spLocks/>
            </p:cNvSpPr>
            <p:nvPr/>
          </p:nvSpPr>
          <p:spPr bwMode="auto">
            <a:xfrm>
              <a:off x="3040063" y="4932363"/>
              <a:ext cx="704850" cy="285750"/>
            </a:xfrm>
            <a:custGeom>
              <a:avLst/>
              <a:gdLst>
                <a:gd name="T0" fmla="*/ 0 w 444"/>
                <a:gd name="T1" fmla="*/ 133 h 180"/>
                <a:gd name="T2" fmla="*/ 80 w 444"/>
                <a:gd name="T3" fmla="*/ 133 h 180"/>
                <a:gd name="T4" fmla="*/ 103 w 444"/>
                <a:gd name="T5" fmla="*/ 180 h 180"/>
                <a:gd name="T6" fmla="*/ 143 w 444"/>
                <a:gd name="T7" fmla="*/ 0 h 180"/>
                <a:gd name="T8" fmla="*/ 187 w 444"/>
                <a:gd name="T9" fmla="*/ 163 h 180"/>
                <a:gd name="T10" fmla="*/ 200 w 444"/>
                <a:gd name="T11" fmla="*/ 133 h 180"/>
                <a:gd name="T12" fmla="*/ 281 w 444"/>
                <a:gd name="T13" fmla="*/ 133 h 180"/>
                <a:gd name="T14" fmla="*/ 299 w 444"/>
                <a:gd name="T15" fmla="*/ 180 h 180"/>
                <a:gd name="T16" fmla="*/ 341 w 444"/>
                <a:gd name="T17" fmla="*/ 42 h 180"/>
                <a:gd name="T18" fmla="*/ 385 w 444"/>
                <a:gd name="T19" fmla="*/ 164 h 180"/>
                <a:gd name="T20" fmla="*/ 396 w 444"/>
                <a:gd name="T21" fmla="*/ 133 h 180"/>
                <a:gd name="T22" fmla="*/ 444 w 444"/>
                <a:gd name="T23" fmla="*/ 13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4" h="180">
                  <a:moveTo>
                    <a:pt x="0" y="133"/>
                  </a:moveTo>
                  <a:lnTo>
                    <a:pt x="80" y="133"/>
                  </a:lnTo>
                  <a:lnTo>
                    <a:pt x="103" y="180"/>
                  </a:lnTo>
                  <a:lnTo>
                    <a:pt x="143" y="0"/>
                  </a:lnTo>
                  <a:lnTo>
                    <a:pt x="187" y="163"/>
                  </a:lnTo>
                  <a:lnTo>
                    <a:pt x="200" y="133"/>
                  </a:lnTo>
                  <a:lnTo>
                    <a:pt x="281" y="133"/>
                  </a:lnTo>
                  <a:lnTo>
                    <a:pt x="299" y="180"/>
                  </a:lnTo>
                  <a:lnTo>
                    <a:pt x="341" y="42"/>
                  </a:lnTo>
                  <a:lnTo>
                    <a:pt x="385" y="164"/>
                  </a:lnTo>
                  <a:lnTo>
                    <a:pt x="396" y="133"/>
                  </a:lnTo>
                  <a:lnTo>
                    <a:pt x="444" y="133"/>
                  </a:ln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30"/>
            <p:cNvSpPr>
              <a:spLocks noChangeArrowheads="1"/>
            </p:cNvSpPr>
            <p:nvPr/>
          </p:nvSpPr>
          <p:spPr bwMode="auto">
            <a:xfrm>
              <a:off x="3748088" y="5110163"/>
              <a:ext cx="66675" cy="68263"/>
            </a:xfrm>
            <a:prstGeom prst="ellipse">
              <a:avLst/>
            </a:pr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31"/>
            <p:cNvSpPr>
              <a:spLocks/>
            </p:cNvSpPr>
            <p:nvPr/>
          </p:nvSpPr>
          <p:spPr bwMode="auto">
            <a:xfrm>
              <a:off x="2800350" y="4670425"/>
              <a:ext cx="1263651" cy="955676"/>
            </a:xfrm>
            <a:custGeom>
              <a:avLst/>
              <a:gdLst>
                <a:gd name="T0" fmla="*/ 538 w 1076"/>
                <a:gd name="T1" fmla="*/ 815 h 815"/>
                <a:gd name="T2" fmla="*/ 794 w 1076"/>
                <a:gd name="T3" fmla="*/ 588 h 815"/>
                <a:gd name="T4" fmla="*/ 822 w 1076"/>
                <a:gd name="T5" fmla="*/ 51 h 815"/>
                <a:gd name="T6" fmla="*/ 538 w 1076"/>
                <a:gd name="T7" fmla="*/ 154 h 815"/>
                <a:gd name="T8" fmla="*/ 254 w 1076"/>
                <a:gd name="T9" fmla="*/ 56 h 815"/>
                <a:gd name="T10" fmla="*/ 282 w 1076"/>
                <a:gd name="T11" fmla="*/ 592 h 815"/>
                <a:gd name="T12" fmla="*/ 538 w 1076"/>
                <a:gd name="T13" fmla="*/ 815 h 815"/>
              </a:gdLst>
              <a:ahLst/>
              <a:cxnLst>
                <a:cxn ang="0">
                  <a:pos x="T0" y="T1"/>
                </a:cxn>
                <a:cxn ang="0">
                  <a:pos x="T2" y="T3"/>
                </a:cxn>
                <a:cxn ang="0">
                  <a:pos x="T4" y="T5"/>
                </a:cxn>
                <a:cxn ang="0">
                  <a:pos x="T6" y="T7"/>
                </a:cxn>
                <a:cxn ang="0">
                  <a:pos x="T8" y="T9"/>
                </a:cxn>
                <a:cxn ang="0">
                  <a:pos x="T10" y="T11"/>
                </a:cxn>
                <a:cxn ang="0">
                  <a:pos x="T12" y="T13"/>
                </a:cxn>
              </a:cxnLst>
              <a:rect l="0" t="0" r="r" b="b"/>
              <a:pathLst>
                <a:path w="1076" h="815">
                  <a:moveTo>
                    <a:pt x="538" y="815"/>
                  </a:moveTo>
                  <a:cubicBezTo>
                    <a:pt x="538" y="815"/>
                    <a:pt x="726" y="647"/>
                    <a:pt x="794" y="588"/>
                  </a:cubicBezTo>
                  <a:cubicBezTo>
                    <a:pt x="1076" y="337"/>
                    <a:pt x="970" y="108"/>
                    <a:pt x="822" y="51"/>
                  </a:cubicBezTo>
                  <a:cubicBezTo>
                    <a:pt x="634" y="0"/>
                    <a:pt x="538" y="154"/>
                    <a:pt x="538" y="154"/>
                  </a:cubicBezTo>
                  <a:cubicBezTo>
                    <a:pt x="538" y="154"/>
                    <a:pt x="442" y="5"/>
                    <a:pt x="254" y="56"/>
                  </a:cubicBezTo>
                  <a:cubicBezTo>
                    <a:pt x="106" y="113"/>
                    <a:pt x="0" y="342"/>
                    <a:pt x="282" y="592"/>
                  </a:cubicBezTo>
                  <a:cubicBezTo>
                    <a:pt x="350" y="652"/>
                    <a:pt x="538" y="815"/>
                    <a:pt x="538" y="81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74" name="Rectangle 73"/>
          <p:cNvSpPr/>
          <p:nvPr/>
        </p:nvSpPr>
        <p:spPr>
          <a:xfrm>
            <a:off x="3394178" y="4802821"/>
            <a:ext cx="5292622" cy="14138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rtlCol="0" anchor="t"/>
          <a:lstStyle/>
          <a:p>
            <a:pPr>
              <a:lnSpc>
                <a:spcPct val="120000"/>
              </a:lnSpc>
              <a:spcBef>
                <a:spcPts val="600"/>
              </a:spcBef>
              <a:buClr>
                <a:schemeClr val="accent2"/>
              </a:buClr>
            </a:pPr>
            <a:r>
              <a:rPr lang="en-GB" sz="1200" b="1" dirty="0" smtClean="0">
                <a:solidFill>
                  <a:schemeClr val="accent2"/>
                </a:solidFill>
              </a:rPr>
              <a:t>HEALTH HISTORY</a:t>
            </a:r>
          </a:p>
          <a:p>
            <a:pPr>
              <a:lnSpc>
                <a:spcPct val="120000"/>
              </a:lnSpc>
              <a:spcBef>
                <a:spcPts val="600"/>
              </a:spcBef>
              <a:buClr>
                <a:schemeClr val="accent2"/>
              </a:buClr>
            </a:pPr>
            <a:r>
              <a:rPr lang="en-GB" sz="1200" dirty="0" smtClean="0">
                <a:solidFill>
                  <a:schemeClr val="tx1"/>
                </a:solidFill>
              </a:rPr>
              <a:t>Consider </a:t>
            </a:r>
            <a:r>
              <a:rPr lang="en-GB" sz="1200" dirty="0">
                <a:solidFill>
                  <a:schemeClr val="tx1"/>
                </a:solidFill>
              </a:rPr>
              <a:t>your personal and family </a:t>
            </a:r>
            <a:r>
              <a:rPr lang="en-GB" sz="1200" dirty="0" smtClean="0">
                <a:solidFill>
                  <a:schemeClr val="tx1"/>
                </a:solidFill>
              </a:rPr>
              <a:t>health </a:t>
            </a:r>
            <a:r>
              <a:rPr lang="en-GB" sz="1200" dirty="0">
                <a:solidFill>
                  <a:schemeClr val="tx1"/>
                </a:solidFill>
              </a:rPr>
              <a:t>history</a:t>
            </a:r>
          </a:p>
          <a:p>
            <a:pPr marL="227013" indent="-227013">
              <a:lnSpc>
                <a:spcPct val="110000"/>
              </a:lnSpc>
              <a:spcBef>
                <a:spcPts val="600"/>
              </a:spcBef>
              <a:buClr>
                <a:schemeClr val="accent2"/>
              </a:buClr>
              <a:buFont typeface="Arial" panose="020B0604020202020204" pitchFamily="34" charset="0"/>
              <a:buChar char="•"/>
            </a:pPr>
            <a:r>
              <a:rPr lang="en-GB" sz="1200" dirty="0" smtClean="0">
                <a:solidFill>
                  <a:schemeClr val="tx1"/>
                </a:solidFill>
              </a:rPr>
              <a:t>If </a:t>
            </a:r>
            <a:r>
              <a:rPr lang="en-GB" sz="1200" dirty="0">
                <a:solidFill>
                  <a:schemeClr val="tx1"/>
                </a:solidFill>
              </a:rPr>
              <a:t>you’re in good health, postponing benefits will increase your benefits</a:t>
            </a:r>
          </a:p>
          <a:p>
            <a:pPr marL="227013" indent="-227013">
              <a:lnSpc>
                <a:spcPct val="110000"/>
              </a:lnSpc>
              <a:spcBef>
                <a:spcPts val="600"/>
              </a:spcBef>
              <a:buClr>
                <a:schemeClr val="accent2"/>
              </a:buClr>
              <a:buFont typeface="Arial" panose="020B0604020202020204" pitchFamily="34" charset="0"/>
              <a:buChar char="•"/>
            </a:pPr>
            <a:r>
              <a:rPr lang="en-GB" sz="1200" dirty="0">
                <a:solidFill>
                  <a:schemeClr val="tx1"/>
                </a:solidFill>
              </a:rPr>
              <a:t>If you are in poor health, you may want to choose to initiate </a:t>
            </a:r>
            <a:r>
              <a:rPr lang="en-GB" sz="1200" dirty="0" smtClean="0">
                <a:solidFill>
                  <a:schemeClr val="tx1"/>
                </a:solidFill>
              </a:rPr>
              <a:t>benefits sooner</a:t>
            </a:r>
            <a:endParaRPr lang="en-GB" sz="1200" dirty="0">
              <a:solidFill>
                <a:schemeClr val="tx1"/>
              </a:solidFill>
            </a:endParaRPr>
          </a:p>
        </p:txBody>
      </p:sp>
      <p:cxnSp>
        <p:nvCxnSpPr>
          <p:cNvPr id="3" name="Straight Connector 2"/>
          <p:cNvCxnSpPr/>
          <p:nvPr/>
        </p:nvCxnSpPr>
        <p:spPr>
          <a:xfrm>
            <a:off x="3365500" y="3874381"/>
            <a:ext cx="53213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913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57200" y="3528060"/>
            <a:ext cx="3932238" cy="2743202"/>
          </a:xfrm>
        </p:spPr>
        <p:txBody>
          <a:bodyPr/>
          <a:lstStyle/>
          <a:p>
            <a:pPr marL="0" lvl="2" indent="0">
              <a:spcBef>
                <a:spcPts val="900"/>
              </a:spcBef>
              <a:buNone/>
            </a:pPr>
            <a:r>
              <a:rPr lang="en-GB" b="1" dirty="0" smtClean="0">
                <a:solidFill>
                  <a:schemeClr val="accent2"/>
                </a:solidFill>
              </a:rPr>
              <a:t>FILING AN INDIVIDUAL FEDERAL TAX RETURN</a:t>
            </a:r>
          </a:p>
          <a:p>
            <a:pPr lvl="2">
              <a:spcBef>
                <a:spcPts val="900"/>
              </a:spcBef>
            </a:pPr>
            <a:r>
              <a:rPr lang="en-GB" dirty="0" smtClean="0"/>
              <a:t>A </a:t>
            </a:r>
            <a:r>
              <a:rPr lang="en-GB" dirty="0"/>
              <a:t>Single individual with a combined income between </a:t>
            </a:r>
            <a:r>
              <a:rPr lang="en-GB" b="1" dirty="0">
                <a:solidFill>
                  <a:schemeClr val="accent2"/>
                </a:solidFill>
              </a:rPr>
              <a:t>$25,000 and $</a:t>
            </a:r>
            <a:r>
              <a:rPr lang="en-GB" b="1" dirty="0" smtClean="0">
                <a:solidFill>
                  <a:schemeClr val="accent2"/>
                </a:solidFill>
              </a:rPr>
              <a:t>34,000</a:t>
            </a:r>
          </a:p>
          <a:p>
            <a:pPr lvl="3">
              <a:spcBef>
                <a:spcPts val="400"/>
              </a:spcBef>
            </a:pPr>
            <a:r>
              <a:rPr lang="en-GB" dirty="0"/>
              <a:t>May have to pay </a:t>
            </a:r>
            <a:r>
              <a:rPr lang="en-GB" dirty="0" smtClean="0"/>
              <a:t>federal </a:t>
            </a:r>
            <a:r>
              <a:rPr lang="en-GB" dirty="0"/>
              <a:t>income tax on </a:t>
            </a:r>
            <a:r>
              <a:rPr lang="en-GB" b="1" dirty="0">
                <a:solidFill>
                  <a:schemeClr val="accent2"/>
                </a:solidFill>
              </a:rPr>
              <a:t>50% </a:t>
            </a:r>
            <a:r>
              <a:rPr lang="en-GB" dirty="0"/>
              <a:t>of his or her Social Security benefits</a:t>
            </a:r>
          </a:p>
          <a:p>
            <a:pPr lvl="2">
              <a:spcBef>
                <a:spcPts val="900"/>
              </a:spcBef>
            </a:pPr>
            <a:r>
              <a:rPr lang="en-GB" dirty="0"/>
              <a:t>A Single individual with a combined income in </a:t>
            </a:r>
            <a:br>
              <a:rPr lang="en-GB" dirty="0"/>
            </a:br>
            <a:r>
              <a:rPr lang="en-GB" dirty="0"/>
              <a:t>excess of </a:t>
            </a:r>
            <a:r>
              <a:rPr lang="en-GB" b="1" dirty="0">
                <a:solidFill>
                  <a:schemeClr val="accent2"/>
                </a:solidFill>
              </a:rPr>
              <a:t>$34,000</a:t>
            </a:r>
          </a:p>
          <a:p>
            <a:pPr lvl="3">
              <a:spcBef>
                <a:spcPts val="400"/>
              </a:spcBef>
            </a:pPr>
            <a:r>
              <a:rPr lang="en-GB" dirty="0"/>
              <a:t>May have to pay federal income tax on </a:t>
            </a:r>
            <a:r>
              <a:rPr lang="en-GB" b="1" dirty="0">
                <a:solidFill>
                  <a:schemeClr val="accent2"/>
                </a:solidFill>
              </a:rPr>
              <a:t>85% </a:t>
            </a:r>
            <a:r>
              <a:rPr lang="en-GB" dirty="0"/>
              <a:t>of </a:t>
            </a:r>
            <a:r>
              <a:rPr lang="en-GB" dirty="0" smtClean="0"/>
              <a:t>his </a:t>
            </a:r>
            <a:r>
              <a:rPr lang="en-GB" dirty="0"/>
              <a:t>or her Social </a:t>
            </a:r>
            <a:r>
              <a:rPr lang="en-GB" dirty="0" smtClean="0"/>
              <a:t>Security benefits</a:t>
            </a:r>
            <a:endParaRPr lang="en-GB" dirty="0"/>
          </a:p>
        </p:txBody>
      </p:sp>
      <p:sp>
        <p:nvSpPr>
          <p:cNvPr id="3" name="Text Placeholder 2"/>
          <p:cNvSpPr>
            <a:spLocks noGrp="1"/>
          </p:cNvSpPr>
          <p:nvPr>
            <p:ph type="body" sz="quarter" idx="2"/>
          </p:nvPr>
        </p:nvSpPr>
        <p:spPr>
          <a:xfrm>
            <a:off x="4760913" y="3528060"/>
            <a:ext cx="3932237" cy="2743202"/>
          </a:xfrm>
        </p:spPr>
        <p:txBody>
          <a:bodyPr/>
          <a:lstStyle/>
          <a:p>
            <a:pPr marL="0" lvl="2" indent="0">
              <a:spcBef>
                <a:spcPts val="900"/>
              </a:spcBef>
              <a:buNone/>
            </a:pPr>
            <a:r>
              <a:rPr lang="en-GB" b="1" dirty="0" smtClean="0">
                <a:solidFill>
                  <a:schemeClr val="accent2"/>
                </a:solidFill>
              </a:rPr>
              <a:t>FILING A JOINT FEDERAL TAX RETURN</a:t>
            </a:r>
          </a:p>
          <a:p>
            <a:pPr lvl="2">
              <a:spcBef>
                <a:spcPts val="900"/>
              </a:spcBef>
            </a:pPr>
            <a:r>
              <a:rPr lang="en-GB" dirty="0" smtClean="0"/>
              <a:t>A </a:t>
            </a:r>
            <a:r>
              <a:rPr lang="en-GB" dirty="0"/>
              <a:t>couple with a combined income between </a:t>
            </a:r>
            <a:r>
              <a:rPr lang="en-GB" b="1" dirty="0">
                <a:solidFill>
                  <a:schemeClr val="accent2"/>
                </a:solidFill>
              </a:rPr>
              <a:t>$</a:t>
            </a:r>
            <a:r>
              <a:rPr lang="en-GB" b="1" dirty="0" smtClean="0">
                <a:solidFill>
                  <a:schemeClr val="accent2"/>
                </a:solidFill>
              </a:rPr>
              <a:t>32,000 and </a:t>
            </a:r>
            <a:r>
              <a:rPr lang="en-GB" b="1" dirty="0">
                <a:solidFill>
                  <a:schemeClr val="accent2"/>
                </a:solidFill>
              </a:rPr>
              <a:t>$44,000</a:t>
            </a:r>
          </a:p>
          <a:p>
            <a:pPr lvl="3">
              <a:spcBef>
                <a:spcPts val="400"/>
              </a:spcBef>
            </a:pPr>
            <a:r>
              <a:rPr lang="en-GB" dirty="0"/>
              <a:t>May have to pay federal income tax on </a:t>
            </a:r>
            <a:r>
              <a:rPr lang="en-GB" b="1" dirty="0">
                <a:solidFill>
                  <a:schemeClr val="accent2"/>
                </a:solidFill>
              </a:rPr>
              <a:t>50% </a:t>
            </a:r>
            <a:r>
              <a:rPr lang="en-GB" dirty="0"/>
              <a:t>of their Social Security benefits</a:t>
            </a:r>
          </a:p>
          <a:p>
            <a:pPr lvl="2">
              <a:spcBef>
                <a:spcPts val="1800"/>
              </a:spcBef>
            </a:pPr>
            <a:r>
              <a:rPr lang="en-GB" dirty="0"/>
              <a:t>A couple with a combined income in excess </a:t>
            </a:r>
            <a:r>
              <a:rPr lang="en-GB" dirty="0" smtClean="0"/>
              <a:t>of </a:t>
            </a:r>
            <a:r>
              <a:rPr lang="en-GB" b="1" dirty="0" smtClean="0">
                <a:solidFill>
                  <a:schemeClr val="accent2"/>
                </a:solidFill>
              </a:rPr>
              <a:t>$44,000</a:t>
            </a:r>
            <a:endParaRPr lang="en-GB" b="1" dirty="0">
              <a:solidFill>
                <a:schemeClr val="accent2"/>
              </a:solidFill>
            </a:endParaRPr>
          </a:p>
          <a:p>
            <a:pPr lvl="3">
              <a:spcBef>
                <a:spcPts val="400"/>
              </a:spcBef>
            </a:pPr>
            <a:r>
              <a:rPr lang="en-GB" dirty="0"/>
              <a:t>May have to pay federal income tax on </a:t>
            </a:r>
            <a:r>
              <a:rPr lang="en-GB" b="1" dirty="0">
                <a:solidFill>
                  <a:schemeClr val="accent2"/>
                </a:solidFill>
              </a:rPr>
              <a:t>85%</a:t>
            </a:r>
            <a:r>
              <a:rPr lang="en-GB" dirty="0"/>
              <a:t> of their Social Security benefits</a:t>
            </a:r>
          </a:p>
        </p:txBody>
      </p:sp>
      <p:sp>
        <p:nvSpPr>
          <p:cNvPr id="4" name="Title 3"/>
          <p:cNvSpPr>
            <a:spLocks noGrp="1"/>
          </p:cNvSpPr>
          <p:nvPr>
            <p:ph type="title"/>
          </p:nvPr>
        </p:nvSpPr>
        <p:spPr>
          <a:xfrm>
            <a:off x="457200" y="731520"/>
            <a:ext cx="8220456" cy="307777"/>
          </a:xfrm>
        </p:spPr>
        <p:txBody>
          <a:bodyPr/>
          <a:lstStyle/>
          <a:p>
            <a:r>
              <a:rPr lang="en-GB" dirty="0"/>
              <a:t>Social Security Benefits and Taxation</a:t>
            </a:r>
          </a:p>
        </p:txBody>
      </p:sp>
      <p:cxnSp>
        <p:nvCxnSpPr>
          <p:cNvPr id="6" name="Straight Connector 5"/>
          <p:cNvCxnSpPr/>
          <p:nvPr/>
        </p:nvCxnSpPr>
        <p:spPr>
          <a:xfrm flipH="1" flipV="1">
            <a:off x="4572001" y="2533650"/>
            <a:ext cx="1" cy="3737611"/>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Content Placeholder 13"/>
          <p:cNvSpPr txBox="1">
            <a:spLocks/>
          </p:cNvSpPr>
          <p:nvPr/>
        </p:nvSpPr>
        <p:spPr>
          <a:xfrm>
            <a:off x="457197" y="1554163"/>
            <a:ext cx="8220456" cy="614697"/>
          </a:xfrm>
          <a:prstGeom prst="rect">
            <a:avLst/>
          </a:prstGeom>
        </p:spPr>
        <p:txBody>
          <a:bodyPr vert="horz" lIns="0" tIns="0" rIns="0" bIns="0" rtlCol="0">
            <a:noAutofit/>
          </a:bodyPr>
          <a:lstStyle>
            <a:lvl1pPr marL="0" indent="0" algn="l" defTabSz="914400" rtl="0" eaLnBrk="1" latinLnBrk="0" hangingPunct="1">
              <a:lnSpc>
                <a:spcPct val="120000"/>
              </a:lnSpc>
              <a:spcBef>
                <a:spcPts val="1200"/>
              </a:spcBef>
              <a:spcAft>
                <a:spcPts val="0"/>
              </a:spcAft>
              <a:buClr>
                <a:schemeClr val="accent2"/>
              </a:buClr>
              <a:buFont typeface="Arial" panose="020B0604020202020204" pitchFamily="34" charset="0"/>
              <a:buChar char="​"/>
              <a:defRPr sz="12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2pPr>
            <a:lvl3pPr marL="227013" indent="-227013"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3pPr>
            <a:lvl4pPr marL="461963" indent="-234950"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4pPr>
            <a:lvl5pPr marL="687388" indent="-225425" algn="l" defTabSz="914400" rtl="0" eaLnBrk="1" latinLnBrk="0" hangingPunct="1">
              <a:lnSpc>
                <a:spcPct val="120000"/>
              </a:lnSpc>
              <a:spcBef>
                <a:spcPts val="800"/>
              </a:spcBef>
              <a:spcAft>
                <a:spcPts val="0"/>
              </a:spcAft>
              <a:buClr>
                <a:schemeClr val="accent2"/>
              </a:buClr>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GB" sz="1400" dirty="0"/>
              <a:t>You may be subject to income taxes if you have substantial income from other sources such as wages, self-employment, interest, dividends and other reportable taxable income in addition to 50% of </a:t>
            </a:r>
            <a:r>
              <a:rPr lang="en-GB" sz="1400" dirty="0" smtClean="0"/>
              <a:t>your benefits.</a:t>
            </a:r>
            <a:endParaRPr lang="en-GB" sz="1400" dirty="0"/>
          </a:p>
        </p:txBody>
      </p:sp>
      <p:grpSp>
        <p:nvGrpSpPr>
          <p:cNvPr id="13" name="Group 35"/>
          <p:cNvGrpSpPr>
            <a:grpSpLocks noChangeAspect="1"/>
          </p:cNvGrpSpPr>
          <p:nvPr/>
        </p:nvGrpSpPr>
        <p:grpSpPr bwMode="auto">
          <a:xfrm>
            <a:off x="457200" y="2670881"/>
            <a:ext cx="708659" cy="712301"/>
            <a:chOff x="93" y="63"/>
            <a:chExt cx="4668" cy="4692"/>
          </a:xfrm>
        </p:grpSpPr>
        <p:sp>
          <p:nvSpPr>
            <p:cNvPr id="14" name="Freeform 36"/>
            <p:cNvSpPr>
              <a:spLocks/>
            </p:cNvSpPr>
            <p:nvPr/>
          </p:nvSpPr>
          <p:spPr bwMode="auto">
            <a:xfrm>
              <a:off x="3453" y="3522"/>
              <a:ext cx="870" cy="656"/>
            </a:xfrm>
            <a:custGeom>
              <a:avLst/>
              <a:gdLst>
                <a:gd name="T0" fmla="*/ 0 w 870"/>
                <a:gd name="T1" fmla="*/ 373 h 656"/>
                <a:gd name="T2" fmla="*/ 276 w 870"/>
                <a:gd name="T3" fmla="*/ 656 h 656"/>
                <a:gd name="T4" fmla="*/ 870 w 870"/>
                <a:gd name="T5" fmla="*/ 0 h 656"/>
              </a:gdLst>
              <a:ahLst/>
              <a:cxnLst>
                <a:cxn ang="0">
                  <a:pos x="T0" y="T1"/>
                </a:cxn>
                <a:cxn ang="0">
                  <a:pos x="T2" y="T3"/>
                </a:cxn>
                <a:cxn ang="0">
                  <a:pos x="T4" y="T5"/>
                </a:cxn>
              </a:cxnLst>
              <a:rect l="0" t="0" r="r" b="b"/>
              <a:pathLst>
                <a:path w="870" h="656">
                  <a:moveTo>
                    <a:pt x="0" y="373"/>
                  </a:moveTo>
                  <a:lnTo>
                    <a:pt x="276" y="656"/>
                  </a:lnTo>
                  <a:lnTo>
                    <a:pt x="870" y="0"/>
                  </a:ln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Oval 37"/>
            <p:cNvSpPr>
              <a:spLocks noChangeArrowheads="1"/>
            </p:cNvSpPr>
            <p:nvPr/>
          </p:nvSpPr>
          <p:spPr bwMode="auto">
            <a:xfrm>
              <a:off x="2931" y="2920"/>
              <a:ext cx="1830" cy="1835"/>
            </a:xfrm>
            <a:prstGeom prst="ellipse">
              <a:avLst/>
            </a:pr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38"/>
            <p:cNvSpPr>
              <a:spLocks/>
            </p:cNvSpPr>
            <p:nvPr/>
          </p:nvSpPr>
          <p:spPr bwMode="auto">
            <a:xfrm>
              <a:off x="93" y="63"/>
              <a:ext cx="3348" cy="4542"/>
            </a:xfrm>
            <a:custGeom>
              <a:avLst/>
              <a:gdLst>
                <a:gd name="T0" fmla="*/ 510 w 558"/>
                <a:gd name="T1" fmla="*/ 528 h 755"/>
                <a:gd name="T2" fmla="*/ 493 w 558"/>
                <a:gd name="T3" fmla="*/ 521 h 755"/>
                <a:gd name="T4" fmla="*/ 476 w 558"/>
                <a:gd name="T5" fmla="*/ 488 h 755"/>
                <a:gd name="T6" fmla="*/ 476 w 558"/>
                <a:gd name="T7" fmla="*/ 437 h 755"/>
                <a:gd name="T8" fmla="*/ 491 w 558"/>
                <a:gd name="T9" fmla="*/ 408 h 755"/>
                <a:gd name="T10" fmla="*/ 505 w 558"/>
                <a:gd name="T11" fmla="*/ 346 h 755"/>
                <a:gd name="T12" fmla="*/ 546 w 558"/>
                <a:gd name="T13" fmla="*/ 294 h 755"/>
                <a:gd name="T14" fmla="*/ 530 w 558"/>
                <a:gd name="T15" fmla="*/ 225 h 755"/>
                <a:gd name="T16" fmla="*/ 531 w 558"/>
                <a:gd name="T17" fmla="*/ 111 h 755"/>
                <a:gd name="T18" fmla="*/ 516 w 558"/>
                <a:gd name="T19" fmla="*/ 54 h 755"/>
                <a:gd name="T20" fmla="*/ 472 w 558"/>
                <a:gd name="T21" fmla="*/ 39 h 755"/>
                <a:gd name="T22" fmla="*/ 417 w 558"/>
                <a:gd name="T23" fmla="*/ 6 h 755"/>
                <a:gd name="T24" fmla="*/ 320 w 558"/>
                <a:gd name="T25" fmla="*/ 18 h 755"/>
                <a:gd name="T26" fmla="*/ 281 w 558"/>
                <a:gd name="T27" fmla="*/ 33 h 755"/>
                <a:gd name="T28" fmla="*/ 234 w 558"/>
                <a:gd name="T29" fmla="*/ 39 h 755"/>
                <a:gd name="T30" fmla="*/ 220 w 558"/>
                <a:gd name="T31" fmla="*/ 123 h 755"/>
                <a:gd name="T32" fmla="*/ 227 w 558"/>
                <a:gd name="T33" fmla="*/ 225 h 755"/>
                <a:gd name="T34" fmla="*/ 211 w 558"/>
                <a:gd name="T35" fmla="*/ 294 h 755"/>
                <a:gd name="T36" fmla="*/ 253 w 558"/>
                <a:gd name="T37" fmla="*/ 346 h 755"/>
                <a:gd name="T38" fmla="*/ 267 w 558"/>
                <a:gd name="T39" fmla="*/ 408 h 755"/>
                <a:gd name="T40" fmla="*/ 281 w 558"/>
                <a:gd name="T41" fmla="*/ 437 h 755"/>
                <a:gd name="T42" fmla="*/ 281 w 558"/>
                <a:gd name="T43" fmla="*/ 488 h 755"/>
                <a:gd name="T44" fmla="*/ 265 w 558"/>
                <a:gd name="T45" fmla="*/ 521 h 755"/>
                <a:gd name="T46" fmla="*/ 137 w 558"/>
                <a:gd name="T47" fmla="*/ 567 h 755"/>
                <a:gd name="T48" fmla="*/ 23 w 558"/>
                <a:gd name="T49" fmla="*/ 637 h 755"/>
                <a:gd name="T50" fmla="*/ 0 w 558"/>
                <a:gd name="T51" fmla="*/ 755 h 755"/>
                <a:gd name="T52" fmla="*/ 539 w 558"/>
                <a:gd name="T53" fmla="*/ 75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8" h="755">
                  <a:moveTo>
                    <a:pt x="510" y="528"/>
                  </a:moveTo>
                  <a:cubicBezTo>
                    <a:pt x="501" y="525"/>
                    <a:pt x="495" y="523"/>
                    <a:pt x="493" y="521"/>
                  </a:cubicBezTo>
                  <a:cubicBezTo>
                    <a:pt x="483" y="513"/>
                    <a:pt x="478" y="506"/>
                    <a:pt x="476" y="488"/>
                  </a:cubicBezTo>
                  <a:cubicBezTo>
                    <a:pt x="474" y="470"/>
                    <a:pt x="476" y="437"/>
                    <a:pt x="476" y="437"/>
                  </a:cubicBezTo>
                  <a:cubicBezTo>
                    <a:pt x="476" y="437"/>
                    <a:pt x="486" y="422"/>
                    <a:pt x="491" y="408"/>
                  </a:cubicBezTo>
                  <a:cubicBezTo>
                    <a:pt x="495" y="393"/>
                    <a:pt x="505" y="346"/>
                    <a:pt x="505" y="346"/>
                  </a:cubicBezTo>
                  <a:cubicBezTo>
                    <a:pt x="505" y="346"/>
                    <a:pt x="535" y="335"/>
                    <a:pt x="546" y="294"/>
                  </a:cubicBezTo>
                  <a:cubicBezTo>
                    <a:pt x="558" y="253"/>
                    <a:pt x="535" y="227"/>
                    <a:pt x="530" y="225"/>
                  </a:cubicBezTo>
                  <a:cubicBezTo>
                    <a:pt x="531" y="111"/>
                    <a:pt x="531" y="111"/>
                    <a:pt x="531" y="111"/>
                  </a:cubicBezTo>
                  <a:cubicBezTo>
                    <a:pt x="531" y="111"/>
                    <a:pt x="527" y="69"/>
                    <a:pt x="516" y="54"/>
                  </a:cubicBezTo>
                  <a:cubicBezTo>
                    <a:pt x="505" y="39"/>
                    <a:pt x="472" y="39"/>
                    <a:pt x="472" y="39"/>
                  </a:cubicBezTo>
                  <a:cubicBezTo>
                    <a:pt x="472" y="39"/>
                    <a:pt x="448" y="10"/>
                    <a:pt x="417" y="6"/>
                  </a:cubicBezTo>
                  <a:cubicBezTo>
                    <a:pt x="374" y="0"/>
                    <a:pt x="320" y="18"/>
                    <a:pt x="320" y="18"/>
                  </a:cubicBezTo>
                  <a:cubicBezTo>
                    <a:pt x="320" y="18"/>
                    <a:pt x="296" y="29"/>
                    <a:pt x="281" y="33"/>
                  </a:cubicBezTo>
                  <a:cubicBezTo>
                    <a:pt x="265" y="37"/>
                    <a:pt x="234" y="39"/>
                    <a:pt x="234" y="39"/>
                  </a:cubicBezTo>
                  <a:cubicBezTo>
                    <a:pt x="234" y="39"/>
                    <a:pt x="220" y="87"/>
                    <a:pt x="220" y="123"/>
                  </a:cubicBezTo>
                  <a:cubicBezTo>
                    <a:pt x="219" y="162"/>
                    <a:pt x="233" y="222"/>
                    <a:pt x="227" y="225"/>
                  </a:cubicBezTo>
                  <a:cubicBezTo>
                    <a:pt x="223" y="227"/>
                    <a:pt x="200" y="253"/>
                    <a:pt x="211" y="294"/>
                  </a:cubicBezTo>
                  <a:cubicBezTo>
                    <a:pt x="223" y="335"/>
                    <a:pt x="253" y="346"/>
                    <a:pt x="253" y="346"/>
                  </a:cubicBezTo>
                  <a:cubicBezTo>
                    <a:pt x="253" y="346"/>
                    <a:pt x="262" y="393"/>
                    <a:pt x="267" y="408"/>
                  </a:cubicBezTo>
                  <a:cubicBezTo>
                    <a:pt x="271" y="422"/>
                    <a:pt x="281" y="437"/>
                    <a:pt x="281" y="437"/>
                  </a:cubicBezTo>
                  <a:cubicBezTo>
                    <a:pt x="281" y="437"/>
                    <a:pt x="284" y="470"/>
                    <a:pt x="281" y="488"/>
                  </a:cubicBezTo>
                  <a:cubicBezTo>
                    <a:pt x="279" y="506"/>
                    <a:pt x="275" y="513"/>
                    <a:pt x="265" y="521"/>
                  </a:cubicBezTo>
                  <a:cubicBezTo>
                    <a:pt x="254" y="529"/>
                    <a:pt x="174" y="552"/>
                    <a:pt x="137" y="567"/>
                  </a:cubicBezTo>
                  <a:cubicBezTo>
                    <a:pt x="101" y="582"/>
                    <a:pt x="29" y="631"/>
                    <a:pt x="23" y="637"/>
                  </a:cubicBezTo>
                  <a:cubicBezTo>
                    <a:pt x="17" y="643"/>
                    <a:pt x="0" y="755"/>
                    <a:pt x="0" y="755"/>
                  </a:cubicBezTo>
                  <a:cubicBezTo>
                    <a:pt x="539" y="755"/>
                    <a:pt x="539" y="755"/>
                    <a:pt x="539" y="755"/>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 name="Group 4"/>
          <p:cNvGrpSpPr/>
          <p:nvPr/>
        </p:nvGrpSpPr>
        <p:grpSpPr>
          <a:xfrm>
            <a:off x="4760913" y="2670881"/>
            <a:ext cx="1510517" cy="685800"/>
            <a:chOff x="4760913" y="2670881"/>
            <a:chExt cx="1510517" cy="685800"/>
          </a:xfrm>
        </p:grpSpPr>
        <p:grpSp>
          <p:nvGrpSpPr>
            <p:cNvPr id="18" name="Group 35"/>
            <p:cNvGrpSpPr>
              <a:grpSpLocks noChangeAspect="1"/>
            </p:cNvGrpSpPr>
            <p:nvPr/>
          </p:nvGrpSpPr>
          <p:grpSpPr bwMode="auto">
            <a:xfrm>
              <a:off x="4760913" y="2670881"/>
              <a:ext cx="682294" cy="685800"/>
              <a:chOff x="93" y="63"/>
              <a:chExt cx="4668" cy="4692"/>
            </a:xfrm>
          </p:grpSpPr>
          <p:sp>
            <p:nvSpPr>
              <p:cNvPr id="22" name="Freeform 36"/>
              <p:cNvSpPr>
                <a:spLocks/>
              </p:cNvSpPr>
              <p:nvPr/>
            </p:nvSpPr>
            <p:spPr bwMode="auto">
              <a:xfrm>
                <a:off x="3453" y="3522"/>
                <a:ext cx="870" cy="656"/>
              </a:xfrm>
              <a:custGeom>
                <a:avLst/>
                <a:gdLst>
                  <a:gd name="T0" fmla="*/ 0 w 870"/>
                  <a:gd name="T1" fmla="*/ 373 h 656"/>
                  <a:gd name="T2" fmla="*/ 276 w 870"/>
                  <a:gd name="T3" fmla="*/ 656 h 656"/>
                  <a:gd name="T4" fmla="*/ 870 w 870"/>
                  <a:gd name="T5" fmla="*/ 0 h 656"/>
                </a:gdLst>
                <a:ahLst/>
                <a:cxnLst>
                  <a:cxn ang="0">
                    <a:pos x="T0" y="T1"/>
                  </a:cxn>
                  <a:cxn ang="0">
                    <a:pos x="T2" y="T3"/>
                  </a:cxn>
                  <a:cxn ang="0">
                    <a:pos x="T4" y="T5"/>
                  </a:cxn>
                </a:cxnLst>
                <a:rect l="0" t="0" r="r" b="b"/>
                <a:pathLst>
                  <a:path w="870" h="656">
                    <a:moveTo>
                      <a:pt x="0" y="373"/>
                    </a:moveTo>
                    <a:lnTo>
                      <a:pt x="276" y="656"/>
                    </a:lnTo>
                    <a:lnTo>
                      <a:pt x="870" y="0"/>
                    </a:ln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Oval 37"/>
              <p:cNvSpPr>
                <a:spLocks noChangeArrowheads="1"/>
              </p:cNvSpPr>
              <p:nvPr/>
            </p:nvSpPr>
            <p:spPr bwMode="auto">
              <a:xfrm>
                <a:off x="2931" y="2920"/>
                <a:ext cx="1830" cy="1835"/>
              </a:xfrm>
              <a:prstGeom prst="ellipse">
                <a:avLst/>
              </a:pr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38"/>
              <p:cNvSpPr>
                <a:spLocks/>
              </p:cNvSpPr>
              <p:nvPr/>
            </p:nvSpPr>
            <p:spPr bwMode="auto">
              <a:xfrm>
                <a:off x="93" y="63"/>
                <a:ext cx="3348" cy="4542"/>
              </a:xfrm>
              <a:custGeom>
                <a:avLst/>
                <a:gdLst>
                  <a:gd name="T0" fmla="*/ 510 w 558"/>
                  <a:gd name="T1" fmla="*/ 528 h 755"/>
                  <a:gd name="T2" fmla="*/ 493 w 558"/>
                  <a:gd name="T3" fmla="*/ 521 h 755"/>
                  <a:gd name="T4" fmla="*/ 476 w 558"/>
                  <a:gd name="T5" fmla="*/ 488 h 755"/>
                  <a:gd name="T6" fmla="*/ 476 w 558"/>
                  <a:gd name="T7" fmla="*/ 437 h 755"/>
                  <a:gd name="T8" fmla="*/ 491 w 558"/>
                  <a:gd name="T9" fmla="*/ 408 h 755"/>
                  <a:gd name="T10" fmla="*/ 505 w 558"/>
                  <a:gd name="T11" fmla="*/ 346 h 755"/>
                  <a:gd name="T12" fmla="*/ 546 w 558"/>
                  <a:gd name="T13" fmla="*/ 294 h 755"/>
                  <a:gd name="T14" fmla="*/ 530 w 558"/>
                  <a:gd name="T15" fmla="*/ 225 h 755"/>
                  <a:gd name="T16" fmla="*/ 531 w 558"/>
                  <a:gd name="T17" fmla="*/ 111 h 755"/>
                  <a:gd name="T18" fmla="*/ 516 w 558"/>
                  <a:gd name="T19" fmla="*/ 54 h 755"/>
                  <a:gd name="T20" fmla="*/ 472 w 558"/>
                  <a:gd name="T21" fmla="*/ 39 h 755"/>
                  <a:gd name="T22" fmla="*/ 417 w 558"/>
                  <a:gd name="T23" fmla="*/ 6 h 755"/>
                  <a:gd name="T24" fmla="*/ 320 w 558"/>
                  <a:gd name="T25" fmla="*/ 18 h 755"/>
                  <a:gd name="T26" fmla="*/ 281 w 558"/>
                  <a:gd name="T27" fmla="*/ 33 h 755"/>
                  <a:gd name="T28" fmla="*/ 234 w 558"/>
                  <a:gd name="T29" fmla="*/ 39 h 755"/>
                  <a:gd name="T30" fmla="*/ 220 w 558"/>
                  <a:gd name="T31" fmla="*/ 123 h 755"/>
                  <a:gd name="T32" fmla="*/ 227 w 558"/>
                  <a:gd name="T33" fmla="*/ 225 h 755"/>
                  <a:gd name="T34" fmla="*/ 211 w 558"/>
                  <a:gd name="T35" fmla="*/ 294 h 755"/>
                  <a:gd name="T36" fmla="*/ 253 w 558"/>
                  <a:gd name="T37" fmla="*/ 346 h 755"/>
                  <a:gd name="T38" fmla="*/ 267 w 558"/>
                  <a:gd name="T39" fmla="*/ 408 h 755"/>
                  <a:gd name="T40" fmla="*/ 281 w 558"/>
                  <a:gd name="T41" fmla="*/ 437 h 755"/>
                  <a:gd name="T42" fmla="*/ 281 w 558"/>
                  <a:gd name="T43" fmla="*/ 488 h 755"/>
                  <a:gd name="T44" fmla="*/ 265 w 558"/>
                  <a:gd name="T45" fmla="*/ 521 h 755"/>
                  <a:gd name="T46" fmla="*/ 137 w 558"/>
                  <a:gd name="T47" fmla="*/ 567 h 755"/>
                  <a:gd name="T48" fmla="*/ 23 w 558"/>
                  <a:gd name="T49" fmla="*/ 637 h 755"/>
                  <a:gd name="T50" fmla="*/ 0 w 558"/>
                  <a:gd name="T51" fmla="*/ 755 h 755"/>
                  <a:gd name="T52" fmla="*/ 539 w 558"/>
                  <a:gd name="T53" fmla="*/ 75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8" h="755">
                    <a:moveTo>
                      <a:pt x="510" y="528"/>
                    </a:moveTo>
                    <a:cubicBezTo>
                      <a:pt x="501" y="525"/>
                      <a:pt x="495" y="523"/>
                      <a:pt x="493" y="521"/>
                    </a:cubicBezTo>
                    <a:cubicBezTo>
                      <a:pt x="483" y="513"/>
                      <a:pt x="478" y="506"/>
                      <a:pt x="476" y="488"/>
                    </a:cubicBezTo>
                    <a:cubicBezTo>
                      <a:pt x="474" y="470"/>
                      <a:pt x="476" y="437"/>
                      <a:pt x="476" y="437"/>
                    </a:cubicBezTo>
                    <a:cubicBezTo>
                      <a:pt x="476" y="437"/>
                      <a:pt x="486" y="422"/>
                      <a:pt x="491" y="408"/>
                    </a:cubicBezTo>
                    <a:cubicBezTo>
                      <a:pt x="495" y="393"/>
                      <a:pt x="505" y="346"/>
                      <a:pt x="505" y="346"/>
                    </a:cubicBezTo>
                    <a:cubicBezTo>
                      <a:pt x="505" y="346"/>
                      <a:pt x="535" y="335"/>
                      <a:pt x="546" y="294"/>
                    </a:cubicBezTo>
                    <a:cubicBezTo>
                      <a:pt x="558" y="253"/>
                      <a:pt x="535" y="227"/>
                      <a:pt x="530" y="225"/>
                    </a:cubicBezTo>
                    <a:cubicBezTo>
                      <a:pt x="531" y="111"/>
                      <a:pt x="531" y="111"/>
                      <a:pt x="531" y="111"/>
                    </a:cubicBezTo>
                    <a:cubicBezTo>
                      <a:pt x="531" y="111"/>
                      <a:pt x="527" y="69"/>
                      <a:pt x="516" y="54"/>
                    </a:cubicBezTo>
                    <a:cubicBezTo>
                      <a:pt x="505" y="39"/>
                      <a:pt x="472" y="39"/>
                      <a:pt x="472" y="39"/>
                    </a:cubicBezTo>
                    <a:cubicBezTo>
                      <a:pt x="472" y="39"/>
                      <a:pt x="448" y="10"/>
                      <a:pt x="417" y="6"/>
                    </a:cubicBezTo>
                    <a:cubicBezTo>
                      <a:pt x="374" y="0"/>
                      <a:pt x="320" y="18"/>
                      <a:pt x="320" y="18"/>
                    </a:cubicBezTo>
                    <a:cubicBezTo>
                      <a:pt x="320" y="18"/>
                      <a:pt x="296" y="29"/>
                      <a:pt x="281" y="33"/>
                    </a:cubicBezTo>
                    <a:cubicBezTo>
                      <a:pt x="265" y="37"/>
                      <a:pt x="234" y="39"/>
                      <a:pt x="234" y="39"/>
                    </a:cubicBezTo>
                    <a:cubicBezTo>
                      <a:pt x="234" y="39"/>
                      <a:pt x="220" y="87"/>
                      <a:pt x="220" y="123"/>
                    </a:cubicBezTo>
                    <a:cubicBezTo>
                      <a:pt x="219" y="162"/>
                      <a:pt x="233" y="222"/>
                      <a:pt x="227" y="225"/>
                    </a:cubicBezTo>
                    <a:cubicBezTo>
                      <a:pt x="223" y="227"/>
                      <a:pt x="200" y="253"/>
                      <a:pt x="211" y="294"/>
                    </a:cubicBezTo>
                    <a:cubicBezTo>
                      <a:pt x="223" y="335"/>
                      <a:pt x="253" y="346"/>
                      <a:pt x="253" y="346"/>
                    </a:cubicBezTo>
                    <a:cubicBezTo>
                      <a:pt x="253" y="346"/>
                      <a:pt x="262" y="393"/>
                      <a:pt x="267" y="408"/>
                    </a:cubicBezTo>
                    <a:cubicBezTo>
                      <a:pt x="271" y="422"/>
                      <a:pt x="281" y="437"/>
                      <a:pt x="281" y="437"/>
                    </a:cubicBezTo>
                    <a:cubicBezTo>
                      <a:pt x="281" y="437"/>
                      <a:pt x="284" y="470"/>
                      <a:pt x="281" y="488"/>
                    </a:cubicBezTo>
                    <a:cubicBezTo>
                      <a:pt x="279" y="506"/>
                      <a:pt x="275" y="513"/>
                      <a:pt x="265" y="521"/>
                    </a:cubicBezTo>
                    <a:cubicBezTo>
                      <a:pt x="254" y="529"/>
                      <a:pt x="174" y="552"/>
                      <a:pt x="137" y="567"/>
                    </a:cubicBezTo>
                    <a:cubicBezTo>
                      <a:pt x="101" y="582"/>
                      <a:pt x="29" y="631"/>
                      <a:pt x="23" y="637"/>
                    </a:cubicBezTo>
                    <a:cubicBezTo>
                      <a:pt x="17" y="643"/>
                      <a:pt x="0" y="755"/>
                      <a:pt x="0" y="755"/>
                    </a:cubicBezTo>
                    <a:cubicBezTo>
                      <a:pt x="539" y="755"/>
                      <a:pt x="539" y="755"/>
                      <a:pt x="539" y="755"/>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9" name="Group 42"/>
            <p:cNvGrpSpPr>
              <a:grpSpLocks noChangeAspect="1"/>
            </p:cNvGrpSpPr>
            <p:nvPr/>
          </p:nvGrpSpPr>
          <p:grpSpPr bwMode="auto">
            <a:xfrm>
              <a:off x="5561572" y="2670881"/>
              <a:ext cx="709858" cy="685800"/>
              <a:chOff x="3455" y="1492"/>
              <a:chExt cx="295" cy="285"/>
            </a:xfrm>
          </p:grpSpPr>
          <p:sp>
            <p:nvSpPr>
              <p:cNvPr id="20" name="Line 43"/>
              <p:cNvSpPr>
                <a:spLocks noChangeShapeType="1"/>
              </p:cNvSpPr>
              <p:nvPr/>
            </p:nvSpPr>
            <p:spPr bwMode="auto">
              <a:xfrm>
                <a:off x="3486" y="1777"/>
                <a:ext cx="0" cy="0"/>
              </a:xfrm>
              <a:prstGeom prst="line">
                <a:avLst/>
              </a:prstGeom>
              <a:noFill/>
              <a:ln w="9525"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44"/>
              <p:cNvSpPr>
                <a:spLocks noEditPoints="1"/>
              </p:cNvSpPr>
              <p:nvPr/>
            </p:nvSpPr>
            <p:spPr bwMode="auto">
              <a:xfrm>
                <a:off x="3455" y="1492"/>
                <a:ext cx="295" cy="284"/>
              </a:xfrm>
              <a:custGeom>
                <a:avLst/>
                <a:gdLst>
                  <a:gd name="T0" fmla="*/ 1726 w 2436"/>
                  <a:gd name="T1" fmla="*/ 2266 h 2342"/>
                  <a:gd name="T2" fmla="*/ 0 w 2436"/>
                  <a:gd name="T3" fmla="*/ 2266 h 2342"/>
                  <a:gd name="T4" fmla="*/ 1399 w 2436"/>
                  <a:gd name="T5" fmla="*/ 101 h 2342"/>
                  <a:gd name="T6" fmla="*/ 1252 w 2436"/>
                  <a:gd name="T7" fmla="*/ 30 h 2342"/>
                  <a:gd name="T8" fmla="*/ 1060 w 2436"/>
                  <a:gd name="T9" fmla="*/ 22 h 2342"/>
                  <a:gd name="T10" fmla="*/ 739 w 2436"/>
                  <a:gd name="T11" fmla="*/ 253 h 2342"/>
                  <a:gd name="T12" fmla="*/ 647 w 2436"/>
                  <a:gd name="T13" fmla="*/ 838 h 2342"/>
                  <a:gd name="T14" fmla="*/ 501 w 2436"/>
                  <a:gd name="T15" fmla="*/ 1067 h 2342"/>
                  <a:gd name="T16" fmla="*/ 666 w 2436"/>
                  <a:gd name="T17" fmla="*/ 1185 h 2342"/>
                  <a:gd name="T18" fmla="*/ 894 w 2436"/>
                  <a:gd name="T19" fmla="*/ 1220 h 2342"/>
                  <a:gd name="T20" fmla="*/ 895 w 2436"/>
                  <a:gd name="T21" fmla="*/ 1330 h 2342"/>
                  <a:gd name="T22" fmla="*/ 644 w 2436"/>
                  <a:gd name="T23" fmla="*/ 1606 h 2342"/>
                  <a:gd name="T24" fmla="*/ 238 w 2436"/>
                  <a:gd name="T25" fmla="*/ 1702 h 2342"/>
                  <a:gd name="T26" fmla="*/ 77 w 2436"/>
                  <a:gd name="T27" fmla="*/ 1846 h 2342"/>
                  <a:gd name="T28" fmla="*/ 0 w 2436"/>
                  <a:gd name="T29" fmla="*/ 2266 h 2342"/>
                  <a:gd name="T30" fmla="*/ 1673 w 2436"/>
                  <a:gd name="T31" fmla="*/ 1158 h 2342"/>
                  <a:gd name="T32" fmla="*/ 1614 w 2436"/>
                  <a:gd name="T33" fmla="*/ 1184 h 2342"/>
                  <a:gd name="T34" fmla="*/ 1385 w 2436"/>
                  <a:gd name="T35" fmla="*/ 1219 h 2342"/>
                  <a:gd name="T36" fmla="*/ 1385 w 2436"/>
                  <a:gd name="T37" fmla="*/ 1329 h 2342"/>
                  <a:gd name="T38" fmla="*/ 1627 w 2436"/>
                  <a:gd name="T39" fmla="*/ 1602 h 2342"/>
                  <a:gd name="T40" fmla="*/ 880 w 2436"/>
                  <a:gd name="T41" fmla="*/ 100 h 2342"/>
                  <a:gd name="T42" fmla="*/ 1028 w 2436"/>
                  <a:gd name="T43" fmla="*/ 30 h 2342"/>
                  <a:gd name="T44" fmla="*/ 1220 w 2436"/>
                  <a:gd name="T45" fmla="*/ 21 h 2342"/>
                  <a:gd name="T46" fmla="*/ 1540 w 2436"/>
                  <a:gd name="T47" fmla="*/ 252 h 2342"/>
                  <a:gd name="T48" fmla="*/ 1632 w 2436"/>
                  <a:gd name="T49" fmla="*/ 837 h 2342"/>
                  <a:gd name="T50" fmla="*/ 1779 w 2436"/>
                  <a:gd name="T51" fmla="*/ 1066 h 2342"/>
                  <a:gd name="T52" fmla="*/ 1673 w 2436"/>
                  <a:gd name="T53" fmla="*/ 1158 h 2342"/>
                  <a:gd name="T54" fmla="*/ 2436 w 2436"/>
                  <a:gd name="T55" fmla="*/ 1888 h 2342"/>
                  <a:gd name="T56" fmla="*/ 1982 w 2436"/>
                  <a:gd name="T57" fmla="*/ 2342 h 2342"/>
                  <a:gd name="T58" fmla="*/ 1528 w 2436"/>
                  <a:gd name="T59" fmla="*/ 1888 h 2342"/>
                  <a:gd name="T60" fmla="*/ 1982 w 2436"/>
                  <a:gd name="T61" fmla="*/ 1435 h 2342"/>
                  <a:gd name="T62" fmla="*/ 2436 w 2436"/>
                  <a:gd name="T63" fmla="*/ 1888 h 2342"/>
                  <a:gd name="T64" fmla="*/ 1788 w 2436"/>
                  <a:gd name="T65" fmla="*/ 1917 h 2342"/>
                  <a:gd name="T66" fmla="*/ 1923 w 2436"/>
                  <a:gd name="T67" fmla="*/ 2059 h 2342"/>
                  <a:gd name="T68" fmla="*/ 2218 w 2436"/>
                  <a:gd name="T69" fmla="*/ 1734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36" h="2342">
                    <a:moveTo>
                      <a:pt x="1726" y="2266"/>
                    </a:moveTo>
                    <a:cubicBezTo>
                      <a:pt x="0" y="2266"/>
                      <a:pt x="0" y="2266"/>
                      <a:pt x="0" y="2266"/>
                    </a:cubicBezTo>
                    <a:moveTo>
                      <a:pt x="1399" y="101"/>
                    </a:moveTo>
                    <a:cubicBezTo>
                      <a:pt x="1399" y="101"/>
                      <a:pt x="1357" y="60"/>
                      <a:pt x="1252" y="30"/>
                    </a:cubicBezTo>
                    <a:cubicBezTo>
                      <a:pt x="1147" y="1"/>
                      <a:pt x="1060" y="22"/>
                      <a:pt x="1060" y="22"/>
                    </a:cubicBezTo>
                    <a:cubicBezTo>
                      <a:pt x="1060" y="22"/>
                      <a:pt x="876" y="42"/>
                      <a:pt x="739" y="253"/>
                    </a:cubicBezTo>
                    <a:cubicBezTo>
                      <a:pt x="646" y="397"/>
                      <a:pt x="690" y="640"/>
                      <a:pt x="647" y="838"/>
                    </a:cubicBezTo>
                    <a:cubicBezTo>
                      <a:pt x="628" y="931"/>
                      <a:pt x="569" y="1007"/>
                      <a:pt x="501" y="1067"/>
                    </a:cubicBezTo>
                    <a:cubicBezTo>
                      <a:pt x="488" y="1078"/>
                      <a:pt x="564" y="1149"/>
                      <a:pt x="666" y="1185"/>
                    </a:cubicBezTo>
                    <a:cubicBezTo>
                      <a:pt x="767" y="1220"/>
                      <a:pt x="894" y="1220"/>
                      <a:pt x="894" y="1220"/>
                    </a:cubicBezTo>
                    <a:cubicBezTo>
                      <a:pt x="894" y="1220"/>
                      <a:pt x="902" y="1292"/>
                      <a:pt x="895" y="1330"/>
                    </a:cubicBezTo>
                    <a:cubicBezTo>
                      <a:pt x="887" y="1368"/>
                      <a:pt x="850" y="1553"/>
                      <a:pt x="644" y="1606"/>
                    </a:cubicBezTo>
                    <a:cubicBezTo>
                      <a:pt x="439" y="1660"/>
                      <a:pt x="296" y="1683"/>
                      <a:pt x="238" y="1702"/>
                    </a:cubicBezTo>
                    <a:cubicBezTo>
                      <a:pt x="180" y="1722"/>
                      <a:pt x="115" y="1758"/>
                      <a:pt x="77" y="1846"/>
                    </a:cubicBezTo>
                    <a:cubicBezTo>
                      <a:pt x="0" y="2266"/>
                      <a:pt x="0" y="2266"/>
                      <a:pt x="0" y="2266"/>
                    </a:cubicBezTo>
                    <a:moveTo>
                      <a:pt x="1673" y="1158"/>
                    </a:moveTo>
                    <a:cubicBezTo>
                      <a:pt x="1655" y="1168"/>
                      <a:pt x="1635" y="1177"/>
                      <a:pt x="1614" y="1184"/>
                    </a:cubicBezTo>
                    <a:cubicBezTo>
                      <a:pt x="1512" y="1219"/>
                      <a:pt x="1385" y="1219"/>
                      <a:pt x="1385" y="1219"/>
                    </a:cubicBezTo>
                    <a:cubicBezTo>
                      <a:pt x="1385" y="1219"/>
                      <a:pt x="1378" y="1291"/>
                      <a:pt x="1385" y="1329"/>
                    </a:cubicBezTo>
                    <a:cubicBezTo>
                      <a:pt x="1392" y="1367"/>
                      <a:pt x="1422" y="1548"/>
                      <a:pt x="1627" y="1602"/>
                    </a:cubicBezTo>
                    <a:moveTo>
                      <a:pt x="880" y="100"/>
                    </a:moveTo>
                    <a:cubicBezTo>
                      <a:pt x="880" y="100"/>
                      <a:pt x="923" y="60"/>
                      <a:pt x="1028" y="30"/>
                    </a:cubicBezTo>
                    <a:cubicBezTo>
                      <a:pt x="1133" y="0"/>
                      <a:pt x="1220" y="21"/>
                      <a:pt x="1220" y="21"/>
                    </a:cubicBezTo>
                    <a:cubicBezTo>
                      <a:pt x="1220" y="21"/>
                      <a:pt x="1403" y="41"/>
                      <a:pt x="1540" y="252"/>
                    </a:cubicBezTo>
                    <a:cubicBezTo>
                      <a:pt x="1634" y="396"/>
                      <a:pt x="1590" y="639"/>
                      <a:pt x="1632" y="837"/>
                    </a:cubicBezTo>
                    <a:cubicBezTo>
                      <a:pt x="1652" y="930"/>
                      <a:pt x="1711" y="1006"/>
                      <a:pt x="1779" y="1066"/>
                    </a:cubicBezTo>
                    <a:cubicBezTo>
                      <a:pt x="1789" y="1075"/>
                      <a:pt x="1743" y="1122"/>
                      <a:pt x="1673" y="1158"/>
                    </a:cubicBezTo>
                    <a:moveTo>
                      <a:pt x="2436" y="1888"/>
                    </a:moveTo>
                    <a:cubicBezTo>
                      <a:pt x="2436" y="2139"/>
                      <a:pt x="2232" y="2342"/>
                      <a:pt x="1982" y="2342"/>
                    </a:cubicBezTo>
                    <a:cubicBezTo>
                      <a:pt x="1731" y="2342"/>
                      <a:pt x="1528" y="2139"/>
                      <a:pt x="1528" y="1888"/>
                    </a:cubicBezTo>
                    <a:cubicBezTo>
                      <a:pt x="1528" y="1638"/>
                      <a:pt x="1731" y="1435"/>
                      <a:pt x="1982" y="1435"/>
                    </a:cubicBezTo>
                    <a:cubicBezTo>
                      <a:pt x="2232" y="1435"/>
                      <a:pt x="2436" y="1638"/>
                      <a:pt x="2436" y="1888"/>
                    </a:cubicBezTo>
                    <a:close/>
                    <a:moveTo>
                      <a:pt x="1788" y="1917"/>
                    </a:moveTo>
                    <a:cubicBezTo>
                      <a:pt x="1923" y="2059"/>
                      <a:pt x="1923" y="2059"/>
                      <a:pt x="1923" y="2059"/>
                    </a:cubicBezTo>
                    <a:cubicBezTo>
                      <a:pt x="2218" y="1734"/>
                      <a:pt x="2218" y="1734"/>
                      <a:pt x="2218" y="1734"/>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25" name="Text Placeholder FN"/>
          <p:cNvSpPr txBox="1">
            <a:spLocks/>
          </p:cNvSpPr>
          <p:nvPr/>
        </p:nvSpPr>
        <p:spPr>
          <a:xfrm>
            <a:off x="457200" y="6201308"/>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US" sz="800" b="0" dirty="0">
                <a:solidFill>
                  <a:schemeClr val="tx1"/>
                </a:solidFill>
              </a:rPr>
              <a:t>Social Security Administration, Benefits Planner: Income Taxes And Your Social Security Benefits, </a:t>
            </a:r>
            <a:r>
              <a:rPr lang="en-US" sz="800" b="0" dirty="0" smtClean="0">
                <a:solidFill>
                  <a:schemeClr val="tx1"/>
                </a:solidFill>
              </a:rPr>
              <a:t>2017.</a:t>
            </a:r>
            <a:endParaRPr lang="en-US" sz="800" b="0" dirty="0">
              <a:solidFill>
                <a:schemeClr val="tx1"/>
              </a:solidFill>
            </a:endParaRPr>
          </a:p>
        </p:txBody>
      </p:sp>
    </p:spTree>
    <p:extLst>
      <p:ext uri="{BB962C8B-B14F-4D97-AF65-F5344CB8AC3E}">
        <p14:creationId xmlns:p14="http://schemas.microsoft.com/office/powerpoint/2010/main" val="2132530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90507" y="3376670"/>
            <a:ext cx="4762987" cy="307777"/>
          </a:xfrm>
        </p:spPr>
        <p:txBody>
          <a:bodyPr/>
          <a:lstStyle/>
          <a:p>
            <a:r>
              <a:rPr lang="en-GB" dirty="0"/>
              <a:t>Benefits Beyond Retirement</a:t>
            </a:r>
          </a:p>
        </p:txBody>
      </p:sp>
      <p:sp>
        <p:nvSpPr>
          <p:cNvPr id="3" name="Text Placeholder 2"/>
          <p:cNvSpPr>
            <a:spLocks noGrp="1"/>
          </p:cNvSpPr>
          <p:nvPr>
            <p:ph type="body" sz="quarter" idx="10"/>
            <p:custDataLst>
              <p:tags r:id="rId2"/>
            </p:custDataLst>
          </p:nvPr>
        </p:nvSpPr>
        <p:spPr/>
        <p:txBody>
          <a:bodyPr/>
          <a:lstStyle/>
          <a:p>
            <a:pPr algn="ctr"/>
            <a:r>
              <a:rPr lang="en-US" dirty="0" smtClean="0"/>
              <a:t>SECTION 3</a:t>
            </a:r>
            <a:endParaRPr lang="en-GB" dirty="0"/>
          </a:p>
        </p:txBody>
      </p:sp>
    </p:spTree>
    <p:extLst>
      <p:ext uri="{BB962C8B-B14F-4D97-AF65-F5344CB8AC3E}">
        <p14:creationId xmlns:p14="http://schemas.microsoft.com/office/powerpoint/2010/main" val="1586385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0456" cy="615553"/>
          </a:xfrm>
        </p:spPr>
        <p:txBody>
          <a:bodyPr/>
          <a:lstStyle/>
          <a:p>
            <a:r>
              <a:rPr lang="en-US" dirty="0"/>
              <a:t>Social Security Benefits for a Spouse, Survivor and </a:t>
            </a:r>
            <a:r>
              <a:rPr lang="en-US" dirty="0" smtClean="0"/>
              <a:t/>
            </a:r>
            <a:br>
              <a:rPr lang="en-US" dirty="0" smtClean="0"/>
            </a:br>
            <a:r>
              <a:rPr lang="en-US" dirty="0" smtClean="0"/>
              <a:t>Divorced </a:t>
            </a:r>
            <a:r>
              <a:rPr lang="en-US" dirty="0"/>
              <a:t>Spouse</a:t>
            </a:r>
          </a:p>
        </p:txBody>
      </p:sp>
      <p:sp>
        <p:nvSpPr>
          <p:cNvPr id="43" name="Content Placeholder 6"/>
          <p:cNvSpPr txBox="1">
            <a:spLocks/>
          </p:cNvSpPr>
          <p:nvPr/>
        </p:nvSpPr>
        <p:spPr bwMode="auto">
          <a:xfrm>
            <a:off x="475765" y="3761150"/>
            <a:ext cx="2377440" cy="16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lnSpc>
                <a:spcPct val="120000"/>
              </a:lnSpc>
              <a:spcAft>
                <a:spcPts val="718"/>
              </a:spcAft>
            </a:pPr>
            <a:r>
              <a:rPr lang="en-US" sz="1400" dirty="0">
                <a:latin typeface="+mj-lt"/>
              </a:rPr>
              <a:t>If you’re the working spouse, your nonworking spouse at full retirement age is eligible to receive the higher of 50% of your retirement benefit or 100% of </a:t>
            </a:r>
            <a:r>
              <a:rPr lang="en-US" sz="1400" dirty="0" smtClean="0">
                <a:latin typeface="+mj-lt"/>
              </a:rPr>
              <a:t>his / her </a:t>
            </a:r>
            <a:r>
              <a:rPr lang="en-US" sz="1400" dirty="0">
                <a:latin typeface="+mj-lt"/>
              </a:rPr>
              <a:t>own benefit.</a:t>
            </a:r>
          </a:p>
          <a:p>
            <a:pPr>
              <a:lnSpc>
                <a:spcPct val="120000"/>
              </a:lnSpc>
            </a:pPr>
            <a:endParaRPr lang="en-US" sz="1400" dirty="0">
              <a:latin typeface="+mj-lt"/>
            </a:endParaRPr>
          </a:p>
        </p:txBody>
      </p:sp>
      <p:sp>
        <p:nvSpPr>
          <p:cNvPr id="44" name="Content Placeholder 6"/>
          <p:cNvSpPr txBox="1">
            <a:spLocks/>
          </p:cNvSpPr>
          <p:nvPr/>
        </p:nvSpPr>
        <p:spPr bwMode="auto">
          <a:xfrm>
            <a:off x="6309360" y="3684950"/>
            <a:ext cx="2377440" cy="16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lnSpc>
                <a:spcPct val="120000"/>
              </a:lnSpc>
              <a:spcAft>
                <a:spcPts val="718"/>
              </a:spcAft>
            </a:pPr>
            <a:r>
              <a:rPr lang="en-US" sz="1400" dirty="0">
                <a:latin typeface="+mj-lt"/>
              </a:rPr>
              <a:t>You may qualify for a </a:t>
            </a:r>
            <a:r>
              <a:rPr lang="en-US" sz="1400" dirty="0" smtClean="0">
                <a:latin typeface="+mj-lt"/>
              </a:rPr>
              <a:t/>
            </a:r>
            <a:br>
              <a:rPr lang="en-US" sz="1400" dirty="0" smtClean="0">
                <a:latin typeface="+mj-lt"/>
              </a:rPr>
            </a:br>
            <a:r>
              <a:rPr lang="en-US" sz="1400" dirty="0" smtClean="0">
                <a:latin typeface="+mj-lt"/>
              </a:rPr>
              <a:t>divorced </a:t>
            </a:r>
            <a:r>
              <a:rPr lang="en-US" sz="1400" dirty="0">
                <a:latin typeface="+mj-lt"/>
              </a:rPr>
              <a:t>spouse’s benefits if you were previously married for 10+ years and divorced for at least two years.</a:t>
            </a:r>
          </a:p>
        </p:txBody>
      </p:sp>
      <p:sp>
        <p:nvSpPr>
          <p:cNvPr id="47" name="Content Placeholder 6"/>
          <p:cNvSpPr txBox="1">
            <a:spLocks/>
          </p:cNvSpPr>
          <p:nvPr/>
        </p:nvSpPr>
        <p:spPr bwMode="auto">
          <a:xfrm>
            <a:off x="3391497" y="3353913"/>
            <a:ext cx="2377440" cy="33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4" rIns="91429" bIns="45714" numCol="1" anchor="b"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spcAft>
                <a:spcPts val="718"/>
              </a:spcAft>
            </a:pPr>
            <a:r>
              <a:rPr lang="en-US" sz="1400" b="1" dirty="0">
                <a:solidFill>
                  <a:schemeClr val="accent2"/>
                </a:solidFill>
                <a:latin typeface="+mj-lt"/>
              </a:rPr>
              <a:t>Survivor Benefits</a:t>
            </a:r>
          </a:p>
        </p:txBody>
      </p:sp>
      <p:sp>
        <p:nvSpPr>
          <p:cNvPr id="48" name="Content Placeholder 6"/>
          <p:cNvSpPr txBox="1">
            <a:spLocks/>
          </p:cNvSpPr>
          <p:nvPr/>
        </p:nvSpPr>
        <p:spPr bwMode="auto">
          <a:xfrm>
            <a:off x="475765" y="3353913"/>
            <a:ext cx="2377440" cy="3345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45714" rIns="91429" bIns="45714" numCol="1" anchor="b"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spcAft>
                <a:spcPts val="718"/>
              </a:spcAft>
            </a:pPr>
            <a:r>
              <a:rPr lang="en-US" sz="1400" b="1" dirty="0">
                <a:solidFill>
                  <a:schemeClr val="accent2"/>
                </a:solidFill>
                <a:latin typeface="+mj-lt"/>
              </a:rPr>
              <a:t>Spousal Benefits </a:t>
            </a:r>
          </a:p>
        </p:txBody>
      </p:sp>
      <p:sp>
        <p:nvSpPr>
          <p:cNvPr id="49" name="Content Placeholder 6"/>
          <p:cNvSpPr txBox="1">
            <a:spLocks/>
          </p:cNvSpPr>
          <p:nvPr/>
        </p:nvSpPr>
        <p:spPr bwMode="auto">
          <a:xfrm>
            <a:off x="6307230" y="3353913"/>
            <a:ext cx="2377440" cy="33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4" rIns="91429" bIns="45714" numCol="1" anchor="b"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spcAft>
                <a:spcPts val="718"/>
              </a:spcAft>
            </a:pPr>
            <a:r>
              <a:rPr lang="en-US" sz="1400" b="1" dirty="0">
                <a:solidFill>
                  <a:schemeClr val="accent2"/>
                </a:solidFill>
                <a:latin typeface="+mj-lt"/>
              </a:rPr>
              <a:t>Divorced Spouse Benefits </a:t>
            </a:r>
            <a:endParaRPr lang="en-US" sz="1400" dirty="0">
              <a:solidFill>
                <a:schemeClr val="accent2"/>
              </a:solidFill>
              <a:latin typeface="+mj-lt"/>
            </a:endParaRPr>
          </a:p>
        </p:txBody>
      </p:sp>
      <p:grpSp>
        <p:nvGrpSpPr>
          <p:cNvPr id="24" name="Group 23"/>
          <p:cNvGrpSpPr/>
          <p:nvPr/>
        </p:nvGrpSpPr>
        <p:grpSpPr>
          <a:xfrm>
            <a:off x="3122351" y="2235285"/>
            <a:ext cx="2915732" cy="3032039"/>
            <a:chOff x="3122351" y="2235286"/>
            <a:chExt cx="2915732" cy="2895888"/>
          </a:xfrm>
        </p:grpSpPr>
        <p:cxnSp>
          <p:nvCxnSpPr>
            <p:cNvPr id="42" name="Straight Connector 41"/>
            <p:cNvCxnSpPr/>
            <p:nvPr/>
          </p:nvCxnSpPr>
          <p:spPr>
            <a:xfrm>
              <a:off x="3122351" y="2235286"/>
              <a:ext cx="0" cy="2895888"/>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38083" y="2235286"/>
              <a:ext cx="0" cy="2895888"/>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9" name="Freeform 44"/>
          <p:cNvSpPr>
            <a:spLocks noChangeAspect="1" noEditPoints="1"/>
          </p:cNvSpPr>
          <p:nvPr/>
        </p:nvSpPr>
        <p:spPr bwMode="auto">
          <a:xfrm>
            <a:off x="475765" y="2281975"/>
            <a:ext cx="914400" cy="904418"/>
          </a:xfrm>
          <a:custGeom>
            <a:avLst/>
            <a:gdLst>
              <a:gd name="T0" fmla="*/ 0 w 229"/>
              <a:gd name="T1" fmla="*/ 113 h 226"/>
              <a:gd name="T2" fmla="*/ 49 w 229"/>
              <a:gd name="T3" fmla="*/ 113 h 226"/>
              <a:gd name="T4" fmla="*/ 25 w 229"/>
              <a:gd name="T5" fmla="*/ 89 h 226"/>
              <a:gd name="T6" fmla="*/ 25 w 229"/>
              <a:gd name="T7" fmla="*/ 138 h 226"/>
              <a:gd name="T8" fmla="*/ 78 w 229"/>
              <a:gd name="T9" fmla="*/ 161 h 226"/>
              <a:gd name="T10" fmla="*/ 115 w 229"/>
              <a:gd name="T11" fmla="*/ 179 h 226"/>
              <a:gd name="T12" fmla="*/ 151 w 229"/>
              <a:gd name="T13" fmla="*/ 161 h 226"/>
              <a:gd name="T14" fmla="*/ 12 w 229"/>
              <a:gd name="T15" fmla="*/ 66 h 226"/>
              <a:gd name="T16" fmla="*/ 115 w 229"/>
              <a:gd name="T17" fmla="*/ 0 h 226"/>
              <a:gd name="T18" fmla="*/ 229 w 229"/>
              <a:gd name="T19" fmla="*/ 113 h 226"/>
              <a:gd name="T20" fmla="*/ 115 w 229"/>
              <a:gd name="T21" fmla="*/ 226 h 226"/>
              <a:gd name="T22" fmla="*/ 12 w 229"/>
              <a:gd name="T23" fmla="*/ 158 h 226"/>
              <a:gd name="T24" fmla="*/ 200 w 229"/>
              <a:gd name="T25" fmla="*/ 185 h 226"/>
              <a:gd name="T26" fmla="*/ 173 w 229"/>
              <a:gd name="T27" fmla="*/ 168 h 226"/>
              <a:gd name="T28" fmla="*/ 142 w 229"/>
              <a:gd name="T29" fmla="*/ 157 h 226"/>
              <a:gd name="T30" fmla="*/ 138 w 229"/>
              <a:gd name="T31" fmla="*/ 149 h 226"/>
              <a:gd name="T32" fmla="*/ 138 w 229"/>
              <a:gd name="T33" fmla="*/ 137 h 226"/>
              <a:gd name="T34" fmla="*/ 141 w 229"/>
              <a:gd name="T35" fmla="*/ 130 h 226"/>
              <a:gd name="T36" fmla="*/ 145 w 229"/>
              <a:gd name="T37" fmla="*/ 115 h 226"/>
              <a:gd name="T38" fmla="*/ 155 w 229"/>
              <a:gd name="T39" fmla="*/ 103 h 226"/>
              <a:gd name="T40" fmla="*/ 151 w 229"/>
              <a:gd name="T41" fmla="*/ 86 h 226"/>
              <a:gd name="T42" fmla="*/ 151 w 229"/>
              <a:gd name="T43" fmla="*/ 59 h 226"/>
              <a:gd name="T44" fmla="*/ 148 w 229"/>
              <a:gd name="T45" fmla="*/ 45 h 226"/>
              <a:gd name="T46" fmla="*/ 137 w 229"/>
              <a:gd name="T47" fmla="*/ 41 h 226"/>
              <a:gd name="T48" fmla="*/ 124 w 229"/>
              <a:gd name="T49" fmla="*/ 33 h 226"/>
              <a:gd name="T50" fmla="*/ 100 w 229"/>
              <a:gd name="T51" fmla="*/ 36 h 226"/>
              <a:gd name="T52" fmla="*/ 91 w 229"/>
              <a:gd name="T53" fmla="*/ 40 h 226"/>
              <a:gd name="T54" fmla="*/ 80 w 229"/>
              <a:gd name="T55" fmla="*/ 41 h 226"/>
              <a:gd name="T56" fmla="*/ 76 w 229"/>
              <a:gd name="T57" fmla="*/ 62 h 226"/>
              <a:gd name="T58" fmla="*/ 78 w 229"/>
              <a:gd name="T59" fmla="*/ 86 h 226"/>
              <a:gd name="T60" fmla="*/ 74 w 229"/>
              <a:gd name="T61" fmla="*/ 103 h 226"/>
              <a:gd name="T62" fmla="*/ 84 w 229"/>
              <a:gd name="T63" fmla="*/ 115 h 226"/>
              <a:gd name="T64" fmla="*/ 88 w 229"/>
              <a:gd name="T65" fmla="*/ 130 h 226"/>
              <a:gd name="T66" fmla="*/ 91 w 229"/>
              <a:gd name="T67" fmla="*/ 137 h 226"/>
              <a:gd name="T68" fmla="*/ 91 w 229"/>
              <a:gd name="T69" fmla="*/ 149 h 226"/>
              <a:gd name="T70" fmla="*/ 87 w 229"/>
              <a:gd name="T71" fmla="*/ 157 h 226"/>
              <a:gd name="T72" fmla="*/ 57 w 229"/>
              <a:gd name="T73" fmla="*/ 168 h 226"/>
              <a:gd name="T74" fmla="*/ 29 w 229"/>
              <a:gd name="T75" fmla="*/ 18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26">
                <a:moveTo>
                  <a:pt x="0" y="113"/>
                </a:moveTo>
                <a:cubicBezTo>
                  <a:pt x="49" y="113"/>
                  <a:pt x="49" y="113"/>
                  <a:pt x="49" y="113"/>
                </a:cubicBezTo>
                <a:moveTo>
                  <a:pt x="25" y="89"/>
                </a:moveTo>
                <a:cubicBezTo>
                  <a:pt x="25" y="138"/>
                  <a:pt x="25" y="138"/>
                  <a:pt x="25" y="138"/>
                </a:cubicBezTo>
                <a:moveTo>
                  <a:pt x="78" y="161"/>
                </a:moveTo>
                <a:cubicBezTo>
                  <a:pt x="78" y="161"/>
                  <a:pt x="93" y="179"/>
                  <a:pt x="115" y="179"/>
                </a:cubicBezTo>
                <a:cubicBezTo>
                  <a:pt x="136" y="179"/>
                  <a:pt x="151" y="161"/>
                  <a:pt x="151" y="161"/>
                </a:cubicBezTo>
                <a:moveTo>
                  <a:pt x="12" y="66"/>
                </a:moveTo>
                <a:cubicBezTo>
                  <a:pt x="30" y="27"/>
                  <a:pt x="70" y="0"/>
                  <a:pt x="115" y="0"/>
                </a:cubicBezTo>
                <a:cubicBezTo>
                  <a:pt x="178" y="0"/>
                  <a:pt x="229" y="51"/>
                  <a:pt x="229" y="113"/>
                </a:cubicBezTo>
                <a:cubicBezTo>
                  <a:pt x="229" y="176"/>
                  <a:pt x="178" y="226"/>
                  <a:pt x="115" y="226"/>
                </a:cubicBezTo>
                <a:cubicBezTo>
                  <a:pt x="69" y="226"/>
                  <a:pt x="29" y="198"/>
                  <a:pt x="12" y="158"/>
                </a:cubicBezTo>
                <a:moveTo>
                  <a:pt x="200" y="185"/>
                </a:moveTo>
                <a:cubicBezTo>
                  <a:pt x="200" y="185"/>
                  <a:pt x="181" y="172"/>
                  <a:pt x="173" y="168"/>
                </a:cubicBezTo>
                <a:cubicBezTo>
                  <a:pt x="164" y="165"/>
                  <a:pt x="144" y="159"/>
                  <a:pt x="142" y="157"/>
                </a:cubicBezTo>
                <a:cubicBezTo>
                  <a:pt x="140" y="155"/>
                  <a:pt x="138" y="154"/>
                  <a:pt x="138" y="149"/>
                </a:cubicBezTo>
                <a:cubicBezTo>
                  <a:pt x="137" y="145"/>
                  <a:pt x="138" y="137"/>
                  <a:pt x="138" y="137"/>
                </a:cubicBezTo>
                <a:cubicBezTo>
                  <a:pt x="138" y="137"/>
                  <a:pt x="140" y="133"/>
                  <a:pt x="141" y="130"/>
                </a:cubicBezTo>
                <a:cubicBezTo>
                  <a:pt x="143" y="126"/>
                  <a:pt x="145" y="115"/>
                  <a:pt x="145" y="115"/>
                </a:cubicBezTo>
                <a:cubicBezTo>
                  <a:pt x="145" y="115"/>
                  <a:pt x="152" y="112"/>
                  <a:pt x="155" y="103"/>
                </a:cubicBezTo>
                <a:cubicBezTo>
                  <a:pt x="158" y="93"/>
                  <a:pt x="152" y="87"/>
                  <a:pt x="151" y="86"/>
                </a:cubicBezTo>
                <a:cubicBezTo>
                  <a:pt x="151" y="59"/>
                  <a:pt x="151" y="59"/>
                  <a:pt x="151" y="59"/>
                </a:cubicBezTo>
                <a:cubicBezTo>
                  <a:pt x="151" y="59"/>
                  <a:pt x="150" y="49"/>
                  <a:pt x="148" y="45"/>
                </a:cubicBezTo>
                <a:cubicBezTo>
                  <a:pt x="145" y="41"/>
                  <a:pt x="137" y="41"/>
                  <a:pt x="137" y="41"/>
                </a:cubicBezTo>
                <a:cubicBezTo>
                  <a:pt x="137" y="41"/>
                  <a:pt x="131" y="34"/>
                  <a:pt x="124" y="33"/>
                </a:cubicBezTo>
                <a:cubicBezTo>
                  <a:pt x="113" y="32"/>
                  <a:pt x="100" y="36"/>
                  <a:pt x="100" y="36"/>
                </a:cubicBezTo>
                <a:cubicBezTo>
                  <a:pt x="100" y="36"/>
                  <a:pt x="95" y="39"/>
                  <a:pt x="91" y="40"/>
                </a:cubicBezTo>
                <a:cubicBezTo>
                  <a:pt x="87" y="41"/>
                  <a:pt x="80" y="41"/>
                  <a:pt x="80" y="41"/>
                </a:cubicBezTo>
                <a:cubicBezTo>
                  <a:pt x="80" y="41"/>
                  <a:pt x="77" y="53"/>
                  <a:pt x="76" y="62"/>
                </a:cubicBezTo>
                <a:cubicBezTo>
                  <a:pt x="76" y="71"/>
                  <a:pt x="79" y="85"/>
                  <a:pt x="78" y="86"/>
                </a:cubicBezTo>
                <a:cubicBezTo>
                  <a:pt x="77" y="87"/>
                  <a:pt x="72" y="93"/>
                  <a:pt x="74" y="103"/>
                </a:cubicBezTo>
                <a:cubicBezTo>
                  <a:pt x="77" y="112"/>
                  <a:pt x="84" y="115"/>
                  <a:pt x="84" y="115"/>
                </a:cubicBezTo>
                <a:cubicBezTo>
                  <a:pt x="84" y="115"/>
                  <a:pt x="87" y="126"/>
                  <a:pt x="88" y="130"/>
                </a:cubicBezTo>
                <a:cubicBezTo>
                  <a:pt x="89" y="133"/>
                  <a:pt x="91" y="137"/>
                  <a:pt x="91" y="137"/>
                </a:cubicBezTo>
                <a:cubicBezTo>
                  <a:pt x="91" y="137"/>
                  <a:pt x="92" y="145"/>
                  <a:pt x="91" y="149"/>
                </a:cubicBezTo>
                <a:cubicBezTo>
                  <a:pt x="91" y="154"/>
                  <a:pt x="90" y="155"/>
                  <a:pt x="87" y="157"/>
                </a:cubicBezTo>
                <a:cubicBezTo>
                  <a:pt x="85" y="159"/>
                  <a:pt x="65" y="165"/>
                  <a:pt x="57" y="168"/>
                </a:cubicBezTo>
                <a:cubicBezTo>
                  <a:pt x="48" y="172"/>
                  <a:pt x="29" y="185"/>
                  <a:pt x="29" y="18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a:grpSpLocks noChangeAspect="1"/>
          </p:cNvGrpSpPr>
          <p:nvPr/>
        </p:nvGrpSpPr>
        <p:grpSpPr>
          <a:xfrm>
            <a:off x="3391497" y="2280078"/>
            <a:ext cx="914400" cy="906315"/>
            <a:chOff x="-4684713" y="-2533651"/>
            <a:chExt cx="1795463" cy="1779588"/>
          </a:xfrm>
        </p:grpSpPr>
        <p:sp>
          <p:nvSpPr>
            <p:cNvPr id="7" name="Freeform 7"/>
            <p:cNvSpPr>
              <a:spLocks noEditPoints="1"/>
            </p:cNvSpPr>
            <p:nvPr/>
          </p:nvSpPr>
          <p:spPr bwMode="auto">
            <a:xfrm>
              <a:off x="-4684713" y="-2533651"/>
              <a:ext cx="1795463" cy="1779588"/>
            </a:xfrm>
            <a:custGeom>
              <a:avLst/>
              <a:gdLst>
                <a:gd name="T0" fmla="*/ 1368 w 2332"/>
                <a:gd name="T1" fmla="*/ 402 h 2312"/>
                <a:gd name="T2" fmla="*/ 1255 w 2332"/>
                <a:gd name="T3" fmla="*/ 348 h 2312"/>
                <a:gd name="T4" fmla="*/ 1108 w 2332"/>
                <a:gd name="T5" fmla="*/ 342 h 2312"/>
                <a:gd name="T6" fmla="*/ 862 w 2332"/>
                <a:gd name="T7" fmla="*/ 519 h 2312"/>
                <a:gd name="T8" fmla="*/ 792 w 2332"/>
                <a:gd name="T9" fmla="*/ 967 h 2312"/>
                <a:gd name="T10" fmla="*/ 680 w 2332"/>
                <a:gd name="T11" fmla="*/ 1142 h 2312"/>
                <a:gd name="T12" fmla="*/ 806 w 2332"/>
                <a:gd name="T13" fmla="*/ 1232 h 2312"/>
                <a:gd name="T14" fmla="*/ 981 w 2332"/>
                <a:gd name="T15" fmla="*/ 1259 h 2312"/>
                <a:gd name="T16" fmla="*/ 981 w 2332"/>
                <a:gd name="T17" fmla="*/ 1343 h 2312"/>
                <a:gd name="T18" fmla="*/ 790 w 2332"/>
                <a:gd name="T19" fmla="*/ 1555 h 2312"/>
                <a:gd name="T20" fmla="*/ 478 w 2332"/>
                <a:gd name="T21" fmla="*/ 1628 h 2312"/>
                <a:gd name="T22" fmla="*/ 355 w 2332"/>
                <a:gd name="T23" fmla="*/ 1738 h 2312"/>
                <a:gd name="T24" fmla="*/ 314 w 2332"/>
                <a:gd name="T25" fmla="*/ 1914 h 2312"/>
                <a:gd name="T26" fmla="*/ 1577 w 2332"/>
                <a:gd name="T27" fmla="*/ 1212 h 2312"/>
                <a:gd name="T28" fmla="*/ 1532 w 2332"/>
                <a:gd name="T29" fmla="*/ 1231 h 2312"/>
                <a:gd name="T30" fmla="*/ 1357 w 2332"/>
                <a:gd name="T31" fmla="*/ 1258 h 2312"/>
                <a:gd name="T32" fmla="*/ 1357 w 2332"/>
                <a:gd name="T33" fmla="*/ 1342 h 2312"/>
                <a:gd name="T34" fmla="*/ 1548 w 2332"/>
                <a:gd name="T35" fmla="*/ 1554 h 2312"/>
                <a:gd name="T36" fmla="*/ 1860 w 2332"/>
                <a:gd name="T37" fmla="*/ 1628 h 2312"/>
                <a:gd name="T38" fmla="*/ 1983 w 2332"/>
                <a:gd name="T39" fmla="*/ 1738 h 2312"/>
                <a:gd name="T40" fmla="*/ 2026 w 2332"/>
                <a:gd name="T41" fmla="*/ 1912 h 2312"/>
                <a:gd name="T42" fmla="*/ 970 w 2332"/>
                <a:gd name="T43" fmla="*/ 402 h 2312"/>
                <a:gd name="T44" fmla="*/ 1083 w 2332"/>
                <a:gd name="T45" fmla="*/ 347 h 2312"/>
                <a:gd name="T46" fmla="*/ 1230 w 2332"/>
                <a:gd name="T47" fmla="*/ 341 h 2312"/>
                <a:gd name="T48" fmla="*/ 1476 w 2332"/>
                <a:gd name="T49" fmla="*/ 518 h 2312"/>
                <a:gd name="T50" fmla="*/ 1546 w 2332"/>
                <a:gd name="T51" fmla="*/ 966 h 2312"/>
                <a:gd name="T52" fmla="*/ 1658 w 2332"/>
                <a:gd name="T53" fmla="*/ 1141 h 2312"/>
                <a:gd name="T54" fmla="*/ 1577 w 2332"/>
                <a:gd name="T55" fmla="*/ 1212 h 2312"/>
                <a:gd name="T56" fmla="*/ 124 w 2332"/>
                <a:gd name="T57" fmla="*/ 677 h 2312"/>
                <a:gd name="T58" fmla="*/ 1176 w 2332"/>
                <a:gd name="T59" fmla="*/ 0 h 2312"/>
                <a:gd name="T60" fmla="*/ 2332 w 2332"/>
                <a:gd name="T61" fmla="*/ 1156 h 2312"/>
                <a:gd name="T62" fmla="*/ 1176 w 2332"/>
                <a:gd name="T63" fmla="*/ 2312 h 2312"/>
                <a:gd name="T64" fmla="*/ 117 w 2332"/>
                <a:gd name="T65" fmla="*/ 1618 h 2312"/>
                <a:gd name="T66" fmla="*/ 250 w 2332"/>
                <a:gd name="T67" fmla="*/ 906 h 2312"/>
                <a:gd name="T68" fmla="*/ 250 w 2332"/>
                <a:gd name="T69" fmla="*/ 1405 h 2312"/>
                <a:gd name="T70" fmla="*/ 0 w 2332"/>
                <a:gd name="T71" fmla="*/ 1155 h 2312"/>
                <a:gd name="T72" fmla="*/ 500 w 2332"/>
                <a:gd name="T73" fmla="*/ 1155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32" h="2312">
                  <a:moveTo>
                    <a:pt x="1368" y="402"/>
                  </a:moveTo>
                  <a:cubicBezTo>
                    <a:pt x="1368" y="402"/>
                    <a:pt x="1335" y="371"/>
                    <a:pt x="1255" y="348"/>
                  </a:cubicBezTo>
                  <a:cubicBezTo>
                    <a:pt x="1175" y="325"/>
                    <a:pt x="1108" y="342"/>
                    <a:pt x="1108" y="342"/>
                  </a:cubicBezTo>
                  <a:cubicBezTo>
                    <a:pt x="1108" y="342"/>
                    <a:pt x="967" y="357"/>
                    <a:pt x="862" y="519"/>
                  </a:cubicBezTo>
                  <a:cubicBezTo>
                    <a:pt x="791" y="629"/>
                    <a:pt x="824" y="815"/>
                    <a:pt x="792" y="967"/>
                  </a:cubicBezTo>
                  <a:cubicBezTo>
                    <a:pt x="777" y="1038"/>
                    <a:pt x="732" y="1096"/>
                    <a:pt x="680" y="1142"/>
                  </a:cubicBezTo>
                  <a:cubicBezTo>
                    <a:pt x="670" y="1150"/>
                    <a:pt x="728" y="1205"/>
                    <a:pt x="806" y="1232"/>
                  </a:cubicBezTo>
                  <a:cubicBezTo>
                    <a:pt x="884" y="1259"/>
                    <a:pt x="981" y="1259"/>
                    <a:pt x="981" y="1259"/>
                  </a:cubicBezTo>
                  <a:cubicBezTo>
                    <a:pt x="981" y="1259"/>
                    <a:pt x="987" y="1314"/>
                    <a:pt x="981" y="1343"/>
                  </a:cubicBezTo>
                  <a:cubicBezTo>
                    <a:pt x="976" y="1372"/>
                    <a:pt x="947" y="1514"/>
                    <a:pt x="790" y="1555"/>
                  </a:cubicBezTo>
                  <a:cubicBezTo>
                    <a:pt x="632" y="1596"/>
                    <a:pt x="522" y="1613"/>
                    <a:pt x="478" y="1628"/>
                  </a:cubicBezTo>
                  <a:cubicBezTo>
                    <a:pt x="434" y="1643"/>
                    <a:pt x="384" y="1671"/>
                    <a:pt x="355" y="1738"/>
                  </a:cubicBezTo>
                  <a:cubicBezTo>
                    <a:pt x="355" y="1738"/>
                    <a:pt x="311" y="1863"/>
                    <a:pt x="314" y="1914"/>
                  </a:cubicBezTo>
                  <a:moveTo>
                    <a:pt x="1577" y="1212"/>
                  </a:moveTo>
                  <a:cubicBezTo>
                    <a:pt x="1563" y="1219"/>
                    <a:pt x="1548" y="1226"/>
                    <a:pt x="1532" y="1231"/>
                  </a:cubicBezTo>
                  <a:cubicBezTo>
                    <a:pt x="1454" y="1259"/>
                    <a:pt x="1357" y="1258"/>
                    <a:pt x="1357" y="1258"/>
                  </a:cubicBezTo>
                  <a:cubicBezTo>
                    <a:pt x="1357" y="1258"/>
                    <a:pt x="1351" y="1313"/>
                    <a:pt x="1357" y="1342"/>
                  </a:cubicBezTo>
                  <a:cubicBezTo>
                    <a:pt x="1362" y="1372"/>
                    <a:pt x="1391" y="1513"/>
                    <a:pt x="1548" y="1554"/>
                  </a:cubicBezTo>
                  <a:cubicBezTo>
                    <a:pt x="1706" y="1595"/>
                    <a:pt x="1816" y="1613"/>
                    <a:pt x="1860" y="1628"/>
                  </a:cubicBezTo>
                  <a:cubicBezTo>
                    <a:pt x="1904" y="1643"/>
                    <a:pt x="1954" y="1670"/>
                    <a:pt x="1983" y="1738"/>
                  </a:cubicBezTo>
                  <a:cubicBezTo>
                    <a:pt x="1983" y="1738"/>
                    <a:pt x="2034" y="1836"/>
                    <a:pt x="2026" y="1912"/>
                  </a:cubicBezTo>
                  <a:moveTo>
                    <a:pt x="970" y="402"/>
                  </a:moveTo>
                  <a:cubicBezTo>
                    <a:pt x="970" y="402"/>
                    <a:pt x="1003" y="370"/>
                    <a:pt x="1083" y="347"/>
                  </a:cubicBezTo>
                  <a:cubicBezTo>
                    <a:pt x="1163" y="324"/>
                    <a:pt x="1230" y="341"/>
                    <a:pt x="1230" y="341"/>
                  </a:cubicBezTo>
                  <a:cubicBezTo>
                    <a:pt x="1230" y="341"/>
                    <a:pt x="1371" y="356"/>
                    <a:pt x="1476" y="518"/>
                  </a:cubicBezTo>
                  <a:cubicBezTo>
                    <a:pt x="1547" y="628"/>
                    <a:pt x="1514" y="814"/>
                    <a:pt x="1546" y="966"/>
                  </a:cubicBezTo>
                  <a:cubicBezTo>
                    <a:pt x="1561" y="1037"/>
                    <a:pt x="1606" y="1095"/>
                    <a:pt x="1658" y="1141"/>
                  </a:cubicBezTo>
                  <a:cubicBezTo>
                    <a:pt x="1666" y="1148"/>
                    <a:pt x="1631" y="1184"/>
                    <a:pt x="1577" y="1212"/>
                  </a:cubicBezTo>
                  <a:moveTo>
                    <a:pt x="124" y="677"/>
                  </a:moveTo>
                  <a:cubicBezTo>
                    <a:pt x="306" y="278"/>
                    <a:pt x="709" y="0"/>
                    <a:pt x="1176" y="0"/>
                  </a:cubicBezTo>
                  <a:cubicBezTo>
                    <a:pt x="1815" y="0"/>
                    <a:pt x="2332" y="518"/>
                    <a:pt x="2332" y="1156"/>
                  </a:cubicBezTo>
                  <a:cubicBezTo>
                    <a:pt x="2332" y="1794"/>
                    <a:pt x="1815" y="2312"/>
                    <a:pt x="1176" y="2312"/>
                  </a:cubicBezTo>
                  <a:cubicBezTo>
                    <a:pt x="702" y="2312"/>
                    <a:pt x="295" y="2026"/>
                    <a:pt x="117" y="1618"/>
                  </a:cubicBezTo>
                  <a:moveTo>
                    <a:pt x="250" y="906"/>
                  </a:moveTo>
                  <a:cubicBezTo>
                    <a:pt x="250" y="1405"/>
                    <a:pt x="250" y="1405"/>
                    <a:pt x="250" y="1405"/>
                  </a:cubicBezTo>
                  <a:moveTo>
                    <a:pt x="0" y="1155"/>
                  </a:moveTo>
                  <a:cubicBezTo>
                    <a:pt x="500" y="1155"/>
                    <a:pt x="500" y="1155"/>
                    <a:pt x="500" y="115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983038" y="-1401763"/>
              <a:ext cx="379413" cy="76200"/>
            </a:xfrm>
            <a:custGeom>
              <a:avLst/>
              <a:gdLst>
                <a:gd name="T0" fmla="*/ 0 w 239"/>
                <a:gd name="T1" fmla="*/ 4 h 48"/>
                <a:gd name="T2" fmla="*/ 120 w 239"/>
                <a:gd name="T3" fmla="*/ 48 h 48"/>
                <a:gd name="T4" fmla="*/ 239 w 239"/>
                <a:gd name="T5" fmla="*/ 0 h 48"/>
              </a:gdLst>
              <a:ahLst/>
              <a:cxnLst>
                <a:cxn ang="0">
                  <a:pos x="T0" y="T1"/>
                </a:cxn>
                <a:cxn ang="0">
                  <a:pos x="T2" y="T3"/>
                </a:cxn>
                <a:cxn ang="0">
                  <a:pos x="T4" y="T5"/>
                </a:cxn>
              </a:cxnLst>
              <a:rect l="0" t="0" r="r" b="b"/>
              <a:pathLst>
                <a:path w="239" h="48">
                  <a:moveTo>
                    <a:pt x="0" y="4"/>
                  </a:moveTo>
                  <a:lnTo>
                    <a:pt x="120" y="48"/>
                  </a:lnTo>
                  <a:lnTo>
                    <a:pt x="239" y="0"/>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3981451" y="-1390651"/>
              <a:ext cx="377825" cy="171450"/>
            </a:xfrm>
            <a:custGeom>
              <a:avLst/>
              <a:gdLst>
                <a:gd name="T0" fmla="*/ 119 w 238"/>
                <a:gd name="T1" fmla="*/ 41 h 108"/>
                <a:gd name="T2" fmla="*/ 217 w 238"/>
                <a:gd name="T3" fmla="*/ 108 h 108"/>
                <a:gd name="T4" fmla="*/ 238 w 238"/>
                <a:gd name="T5" fmla="*/ 0 h 108"/>
                <a:gd name="T6" fmla="*/ 119 w 238"/>
                <a:gd name="T7" fmla="*/ 41 h 108"/>
                <a:gd name="T8" fmla="*/ 21 w 238"/>
                <a:gd name="T9" fmla="*/ 108 h 108"/>
                <a:gd name="T10" fmla="*/ 0 w 238"/>
                <a:gd name="T11" fmla="*/ 0 h 108"/>
              </a:gdLst>
              <a:ahLst/>
              <a:cxnLst>
                <a:cxn ang="0">
                  <a:pos x="T0" y="T1"/>
                </a:cxn>
                <a:cxn ang="0">
                  <a:pos x="T2" y="T3"/>
                </a:cxn>
                <a:cxn ang="0">
                  <a:pos x="T4" y="T5"/>
                </a:cxn>
                <a:cxn ang="0">
                  <a:pos x="T6" y="T7"/>
                </a:cxn>
                <a:cxn ang="0">
                  <a:pos x="T8" y="T9"/>
                </a:cxn>
                <a:cxn ang="0">
                  <a:pos x="T10" y="T11"/>
                </a:cxn>
              </a:cxnLst>
              <a:rect l="0" t="0" r="r" b="b"/>
              <a:pathLst>
                <a:path w="238" h="108">
                  <a:moveTo>
                    <a:pt x="119" y="41"/>
                  </a:moveTo>
                  <a:lnTo>
                    <a:pt x="217" y="108"/>
                  </a:lnTo>
                  <a:lnTo>
                    <a:pt x="238" y="0"/>
                  </a:lnTo>
                  <a:moveTo>
                    <a:pt x="119" y="41"/>
                  </a:moveTo>
                  <a:lnTo>
                    <a:pt x="21" y="108"/>
                  </a:lnTo>
                  <a:lnTo>
                    <a:pt x="0" y="0"/>
                  </a:ln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a:grpSpLocks noChangeAspect="1"/>
          </p:cNvGrpSpPr>
          <p:nvPr/>
        </p:nvGrpSpPr>
        <p:grpSpPr>
          <a:xfrm>
            <a:off x="6307230" y="2680982"/>
            <a:ext cx="914400" cy="505411"/>
            <a:chOff x="-5829301" y="161925"/>
            <a:chExt cx="1806576" cy="998538"/>
          </a:xfrm>
        </p:grpSpPr>
        <p:sp>
          <p:nvSpPr>
            <p:cNvPr id="15" name="Line 13"/>
            <p:cNvSpPr>
              <a:spLocks noChangeShapeType="1"/>
            </p:cNvSpPr>
            <p:nvPr/>
          </p:nvSpPr>
          <p:spPr bwMode="auto">
            <a:xfrm flipV="1">
              <a:off x="-4549776" y="730250"/>
              <a:ext cx="354013" cy="117475"/>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flipV="1">
              <a:off x="-4708526" y="246063"/>
              <a:ext cx="352425" cy="117475"/>
            </a:xfrm>
            <a:prstGeom prst="line">
              <a:avLst/>
            </a:prstGeom>
            <a:noFill/>
            <a:ln w="127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4816476" y="161925"/>
              <a:ext cx="728663" cy="769938"/>
            </a:xfrm>
            <a:custGeom>
              <a:avLst/>
              <a:gdLst>
                <a:gd name="T0" fmla="*/ 390 w 411"/>
                <a:gd name="T1" fmla="*/ 305 h 435"/>
                <a:gd name="T2" fmla="*/ 374 w 411"/>
                <a:gd name="T3" fmla="*/ 310 h 435"/>
                <a:gd name="T4" fmla="*/ 286 w 411"/>
                <a:gd name="T5" fmla="*/ 42 h 435"/>
                <a:gd name="T6" fmla="*/ 301 w 411"/>
                <a:gd name="T7" fmla="*/ 37 h 435"/>
                <a:gd name="T8" fmla="*/ 307 w 411"/>
                <a:gd name="T9" fmla="*/ 16 h 435"/>
                <a:gd name="T10" fmla="*/ 289 w 411"/>
                <a:gd name="T11" fmla="*/ 3 h 435"/>
                <a:gd name="T12" fmla="*/ 10 w 411"/>
                <a:gd name="T13" fmla="*/ 96 h 435"/>
                <a:gd name="T14" fmla="*/ 3 w 411"/>
                <a:gd name="T15" fmla="*/ 117 h 435"/>
                <a:gd name="T16" fmla="*/ 21 w 411"/>
                <a:gd name="T17" fmla="*/ 130 h 435"/>
                <a:gd name="T18" fmla="*/ 37 w 411"/>
                <a:gd name="T19" fmla="*/ 125 h 435"/>
                <a:gd name="T20" fmla="*/ 126 w 411"/>
                <a:gd name="T21" fmla="*/ 393 h 435"/>
                <a:gd name="T22" fmla="*/ 110 w 411"/>
                <a:gd name="T23" fmla="*/ 398 h 435"/>
                <a:gd name="T24" fmla="*/ 104 w 411"/>
                <a:gd name="T25" fmla="*/ 420 h 435"/>
                <a:gd name="T26" fmla="*/ 122 w 411"/>
                <a:gd name="T27" fmla="*/ 433 h 435"/>
                <a:gd name="T28" fmla="*/ 401 w 411"/>
                <a:gd name="T29" fmla="*/ 339 h 435"/>
                <a:gd name="T30" fmla="*/ 408 w 411"/>
                <a:gd name="T31" fmla="*/ 318 h 435"/>
                <a:gd name="T32" fmla="*/ 390 w 411"/>
                <a:gd name="T33" fmla="*/ 30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35">
                  <a:moveTo>
                    <a:pt x="390" y="305"/>
                  </a:moveTo>
                  <a:cubicBezTo>
                    <a:pt x="374" y="310"/>
                    <a:pt x="374" y="310"/>
                    <a:pt x="374" y="310"/>
                  </a:cubicBezTo>
                  <a:cubicBezTo>
                    <a:pt x="286" y="42"/>
                    <a:pt x="286" y="42"/>
                    <a:pt x="286" y="42"/>
                  </a:cubicBezTo>
                  <a:cubicBezTo>
                    <a:pt x="301" y="37"/>
                    <a:pt x="301" y="37"/>
                    <a:pt x="301" y="37"/>
                  </a:cubicBezTo>
                  <a:cubicBezTo>
                    <a:pt x="308" y="35"/>
                    <a:pt x="311" y="25"/>
                    <a:pt x="307" y="16"/>
                  </a:cubicBezTo>
                  <a:cubicBezTo>
                    <a:pt x="304" y="6"/>
                    <a:pt x="296" y="0"/>
                    <a:pt x="289" y="3"/>
                  </a:cubicBezTo>
                  <a:cubicBezTo>
                    <a:pt x="10" y="96"/>
                    <a:pt x="10" y="96"/>
                    <a:pt x="10" y="96"/>
                  </a:cubicBezTo>
                  <a:cubicBezTo>
                    <a:pt x="3" y="98"/>
                    <a:pt x="0" y="108"/>
                    <a:pt x="3" y="117"/>
                  </a:cubicBezTo>
                  <a:cubicBezTo>
                    <a:pt x="7" y="127"/>
                    <a:pt x="15" y="133"/>
                    <a:pt x="21" y="130"/>
                  </a:cubicBezTo>
                  <a:cubicBezTo>
                    <a:pt x="37" y="125"/>
                    <a:pt x="37" y="125"/>
                    <a:pt x="37" y="125"/>
                  </a:cubicBezTo>
                  <a:cubicBezTo>
                    <a:pt x="126" y="393"/>
                    <a:pt x="126" y="393"/>
                    <a:pt x="126" y="393"/>
                  </a:cubicBezTo>
                  <a:cubicBezTo>
                    <a:pt x="110" y="398"/>
                    <a:pt x="110" y="398"/>
                    <a:pt x="110" y="398"/>
                  </a:cubicBezTo>
                  <a:cubicBezTo>
                    <a:pt x="103" y="401"/>
                    <a:pt x="101" y="410"/>
                    <a:pt x="104" y="420"/>
                  </a:cubicBezTo>
                  <a:cubicBezTo>
                    <a:pt x="107" y="429"/>
                    <a:pt x="115" y="435"/>
                    <a:pt x="122" y="433"/>
                  </a:cubicBezTo>
                  <a:cubicBezTo>
                    <a:pt x="401" y="339"/>
                    <a:pt x="401" y="339"/>
                    <a:pt x="401" y="339"/>
                  </a:cubicBezTo>
                  <a:cubicBezTo>
                    <a:pt x="408" y="337"/>
                    <a:pt x="411" y="328"/>
                    <a:pt x="408" y="318"/>
                  </a:cubicBezTo>
                  <a:cubicBezTo>
                    <a:pt x="405" y="309"/>
                    <a:pt x="397" y="303"/>
                    <a:pt x="390" y="30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5829301" y="609600"/>
              <a:ext cx="1100138" cy="439738"/>
            </a:xfrm>
            <a:custGeom>
              <a:avLst/>
              <a:gdLst>
                <a:gd name="T0" fmla="*/ 616 w 621"/>
                <a:gd name="T1" fmla="*/ 25 h 248"/>
                <a:gd name="T2" fmla="*/ 600 w 621"/>
                <a:gd name="T3" fmla="*/ 63 h 248"/>
                <a:gd name="T4" fmla="*/ 40 w 621"/>
                <a:gd name="T5" fmla="*/ 243 h 248"/>
                <a:gd name="T6" fmla="*/ 5 w 621"/>
                <a:gd name="T7" fmla="*/ 222 h 248"/>
                <a:gd name="T8" fmla="*/ 21 w 621"/>
                <a:gd name="T9" fmla="*/ 185 h 248"/>
                <a:gd name="T10" fmla="*/ 581 w 621"/>
                <a:gd name="T11" fmla="*/ 4 h 248"/>
                <a:gd name="T12" fmla="*/ 616 w 621"/>
                <a:gd name="T13" fmla="*/ 25 h 248"/>
              </a:gdLst>
              <a:ahLst/>
              <a:cxnLst>
                <a:cxn ang="0">
                  <a:pos x="T0" y="T1"/>
                </a:cxn>
                <a:cxn ang="0">
                  <a:pos x="T2" y="T3"/>
                </a:cxn>
                <a:cxn ang="0">
                  <a:pos x="T4" y="T5"/>
                </a:cxn>
                <a:cxn ang="0">
                  <a:pos x="T6" y="T7"/>
                </a:cxn>
                <a:cxn ang="0">
                  <a:pos x="T8" y="T9"/>
                </a:cxn>
                <a:cxn ang="0">
                  <a:pos x="T10" y="T11"/>
                </a:cxn>
                <a:cxn ang="0">
                  <a:pos x="T12" y="T13"/>
                </a:cxn>
              </a:cxnLst>
              <a:rect l="0" t="0" r="r" b="b"/>
              <a:pathLst>
                <a:path w="621" h="248">
                  <a:moveTo>
                    <a:pt x="616" y="25"/>
                  </a:moveTo>
                  <a:cubicBezTo>
                    <a:pt x="621" y="40"/>
                    <a:pt x="614" y="58"/>
                    <a:pt x="600" y="63"/>
                  </a:cubicBezTo>
                  <a:cubicBezTo>
                    <a:pt x="40" y="243"/>
                    <a:pt x="40" y="243"/>
                    <a:pt x="40" y="243"/>
                  </a:cubicBezTo>
                  <a:cubicBezTo>
                    <a:pt x="26" y="248"/>
                    <a:pt x="9" y="237"/>
                    <a:pt x="5" y="222"/>
                  </a:cubicBezTo>
                  <a:cubicBezTo>
                    <a:pt x="0" y="208"/>
                    <a:pt x="7" y="189"/>
                    <a:pt x="21" y="185"/>
                  </a:cubicBezTo>
                  <a:cubicBezTo>
                    <a:pt x="581" y="4"/>
                    <a:pt x="581" y="4"/>
                    <a:pt x="581" y="4"/>
                  </a:cubicBezTo>
                  <a:cubicBezTo>
                    <a:pt x="595" y="0"/>
                    <a:pt x="612" y="11"/>
                    <a:pt x="616" y="2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4652963" y="1081088"/>
              <a:ext cx="630238" cy="79375"/>
            </a:xfrm>
            <a:custGeom>
              <a:avLst/>
              <a:gdLst>
                <a:gd name="T0" fmla="*/ 355 w 355"/>
                <a:gd name="T1" fmla="*/ 23 h 45"/>
                <a:gd name="T2" fmla="*/ 333 w 355"/>
                <a:gd name="T3" fmla="*/ 45 h 45"/>
                <a:gd name="T4" fmla="*/ 22 w 355"/>
                <a:gd name="T5" fmla="*/ 45 h 45"/>
                <a:gd name="T6" fmla="*/ 0 w 355"/>
                <a:gd name="T7" fmla="*/ 23 h 45"/>
                <a:gd name="T8" fmla="*/ 22 w 355"/>
                <a:gd name="T9" fmla="*/ 0 h 45"/>
                <a:gd name="T10" fmla="*/ 333 w 355"/>
                <a:gd name="T11" fmla="*/ 0 h 45"/>
                <a:gd name="T12" fmla="*/ 355 w 355"/>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55" h="45">
                  <a:moveTo>
                    <a:pt x="355" y="23"/>
                  </a:moveTo>
                  <a:cubicBezTo>
                    <a:pt x="355" y="35"/>
                    <a:pt x="345" y="45"/>
                    <a:pt x="333" y="45"/>
                  </a:cubicBezTo>
                  <a:cubicBezTo>
                    <a:pt x="22" y="45"/>
                    <a:pt x="22" y="45"/>
                    <a:pt x="22" y="45"/>
                  </a:cubicBezTo>
                  <a:cubicBezTo>
                    <a:pt x="10" y="45"/>
                    <a:pt x="0" y="35"/>
                    <a:pt x="0" y="23"/>
                  </a:cubicBezTo>
                  <a:cubicBezTo>
                    <a:pt x="0" y="10"/>
                    <a:pt x="10" y="0"/>
                    <a:pt x="22" y="0"/>
                  </a:cubicBezTo>
                  <a:cubicBezTo>
                    <a:pt x="333" y="0"/>
                    <a:pt x="333" y="0"/>
                    <a:pt x="333" y="0"/>
                  </a:cubicBezTo>
                  <a:cubicBezTo>
                    <a:pt x="345" y="0"/>
                    <a:pt x="355" y="10"/>
                    <a:pt x="355" y="23"/>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5" name="Content Placeholder 6"/>
          <p:cNvSpPr txBox="1">
            <a:spLocks/>
          </p:cNvSpPr>
          <p:nvPr/>
        </p:nvSpPr>
        <p:spPr bwMode="auto">
          <a:xfrm>
            <a:off x="3393627" y="3761150"/>
            <a:ext cx="2377440" cy="16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accent2"/>
              </a:buClr>
              <a:buSzPct val="90000"/>
              <a:buFontTx/>
              <a:buNone/>
              <a:defRPr sz="2200" kern="1200" baseline="0">
                <a:solidFill>
                  <a:schemeClr val="tx1"/>
                </a:solidFill>
                <a:latin typeface="Corbel" panose="020B0503020204020204" pitchFamily="34" charset="0"/>
                <a:ea typeface="+mn-ea"/>
                <a:cs typeface="+mn-cs"/>
              </a:defRPr>
            </a:lvl1pPr>
            <a:lvl2pPr marL="0" indent="0" algn="l" rtl="0" eaLnBrk="0" fontAlgn="base" hangingPunct="0">
              <a:spcBef>
                <a:spcPts val="1200"/>
              </a:spcBef>
              <a:spcAft>
                <a:spcPct val="0"/>
              </a:spcAft>
              <a:buClr>
                <a:schemeClr val="accent2"/>
              </a:buClr>
              <a:buFont typeface="Arial" pitchFamily="34" charset="0"/>
              <a:buNone/>
              <a:tabLst/>
              <a:defRPr sz="1600" kern="1200" baseline="0">
                <a:solidFill>
                  <a:schemeClr val="tx1"/>
                </a:solidFill>
                <a:latin typeface="Corbel" panose="020B0503020204020204" pitchFamily="34" charset="0"/>
                <a:ea typeface="+mn-ea"/>
                <a:cs typeface="+mn-cs"/>
              </a:defRPr>
            </a:lvl2pPr>
            <a:lvl3pPr marL="0" indent="0" algn="l" rtl="0" eaLnBrk="0" fontAlgn="base" hangingPunct="0">
              <a:spcBef>
                <a:spcPct val="20000"/>
              </a:spcBef>
              <a:spcAft>
                <a:spcPct val="0"/>
              </a:spcAft>
              <a:buClr>
                <a:schemeClr val="accent2"/>
              </a:buClr>
              <a:buFontTx/>
              <a:buNone/>
              <a:defRPr sz="1600" kern="1200">
                <a:solidFill>
                  <a:schemeClr val="tx1"/>
                </a:solidFill>
                <a:latin typeface="Corbel" panose="020B0503020204020204" pitchFamily="34" charset="0"/>
                <a:ea typeface="+mn-ea"/>
                <a:cs typeface="+mn-cs"/>
              </a:defRPr>
            </a:lvl3pPr>
            <a:lvl4pPr marL="228600" indent="-212725"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4pPr>
            <a:lvl5pPr marL="222250" indent="-203200" algn="l" rtl="0" eaLnBrk="0" fontAlgn="base" hangingPunct="0">
              <a:spcBef>
                <a:spcPct val="20000"/>
              </a:spcBef>
              <a:spcAft>
                <a:spcPct val="0"/>
              </a:spcAft>
              <a:buClr>
                <a:schemeClr val="accent2"/>
              </a:buClr>
              <a:buFont typeface="Arial" pitchFamily="34" charset="0"/>
              <a:buChar char="•"/>
              <a:tabLst/>
              <a:defRPr sz="1600" kern="1200">
                <a:solidFill>
                  <a:schemeClr val="tx1"/>
                </a:solidFill>
                <a:latin typeface="Corbel" panose="020B0503020204020204" pitchFamily="34" charset="0"/>
                <a:ea typeface="+mn-ea"/>
                <a:cs typeface="+mn-cs"/>
              </a:defRPr>
            </a:lvl5pPr>
            <a:lvl6pPr marL="222250" indent="-1968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457200" indent="-222250" algn="l" defTabSz="1018824" rtl="0" eaLnBrk="1" latinLnBrk="0" hangingPunct="1">
              <a:spcBef>
                <a:spcPct val="20000"/>
              </a:spcBef>
              <a:buClr>
                <a:schemeClr val="accent2"/>
              </a:buClr>
              <a:buFont typeface="Arial" panose="020B0604020202020204" pitchFamily="34" charset="0"/>
              <a:buChar char="•"/>
              <a:defRPr sz="1600" kern="1200" baseline="0">
                <a:solidFill>
                  <a:schemeClr val="tx1"/>
                </a:solidFill>
                <a:latin typeface="Corbel" panose="020B0503020204020204" pitchFamily="34" charset="0"/>
                <a:ea typeface="+mn-ea"/>
                <a:cs typeface="+mn-cs"/>
              </a:defRPr>
            </a:lvl7pPr>
            <a:lvl8pPr marL="685800" indent="-234950"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8pPr>
            <a:lvl9pPr marL="906463" indent="-204788" algn="l" defTabSz="1018824" rtl="0" eaLnBrk="1" latinLnBrk="0" hangingPunct="1">
              <a:spcBef>
                <a:spcPct val="20000"/>
              </a:spcBef>
              <a:buClr>
                <a:schemeClr val="accent2"/>
              </a:buClr>
              <a:buFont typeface="Arial" panose="020B0604020202020204" pitchFamily="34" charset="0"/>
              <a:buChar char="•"/>
              <a:defRPr sz="1600" kern="1200">
                <a:solidFill>
                  <a:schemeClr val="tx1"/>
                </a:solidFill>
                <a:latin typeface="Corbel" panose="020B0503020204020204" pitchFamily="34" charset="0"/>
                <a:ea typeface="+mn-ea"/>
                <a:cs typeface="+mn-cs"/>
              </a:defRPr>
            </a:lvl9pPr>
          </a:lstStyle>
          <a:p>
            <a:pPr>
              <a:lnSpc>
                <a:spcPct val="120000"/>
              </a:lnSpc>
              <a:spcAft>
                <a:spcPts val="718"/>
              </a:spcAft>
            </a:pPr>
            <a:r>
              <a:rPr lang="en-US" sz="1400" dirty="0">
                <a:latin typeface="+mj-lt"/>
              </a:rPr>
              <a:t>Survivor benefits are offered to widows and widowers at full retirement age, or a reduced survivor benefit is available as early as age 60.</a:t>
            </a:r>
          </a:p>
        </p:txBody>
      </p:sp>
    </p:spTree>
    <p:extLst>
      <p:ext uri="{BB962C8B-B14F-4D97-AF65-F5344CB8AC3E}">
        <p14:creationId xmlns:p14="http://schemas.microsoft.com/office/powerpoint/2010/main" val="1747584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US" dirty="0" smtClean="0"/>
              <a:t>Family Maximum for Survivor Benefits</a:t>
            </a:r>
            <a:endParaRPr lang="en-US" dirty="0"/>
          </a:p>
        </p:txBody>
      </p:sp>
      <p:pic>
        <p:nvPicPr>
          <p:cNvPr id="4" name="Picture 2" descr="Image result for sample social security benefits statement"/>
          <p:cNvPicPr>
            <a:picLocks noChangeAspect="1" noChangeArrowheads="1"/>
          </p:cNvPicPr>
          <p:nvPr/>
        </p:nvPicPr>
        <p:blipFill rotWithShape="1">
          <a:blip r:embed="rId2">
            <a:extLst>
              <a:ext uri="{28A0092B-C50C-407E-A947-70E740481C1C}">
                <a14:useLocalDpi xmlns:a14="http://schemas.microsoft.com/office/drawing/2010/main" val="0"/>
              </a:ext>
            </a:extLst>
          </a:blip>
          <a:srcRect l="1073" r="723"/>
          <a:stretch/>
        </p:blipFill>
        <p:spPr bwMode="auto">
          <a:xfrm>
            <a:off x="468313" y="1635626"/>
            <a:ext cx="7189787" cy="4317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0" y="6062661"/>
            <a:ext cx="8229600" cy="390544"/>
          </a:xfrm>
          <a:prstGeom prst="rect">
            <a:avLst/>
          </a:prstGeom>
          <a:solidFill>
            <a:schemeClr val="bg2">
              <a:lumMod val="20000"/>
              <a:lumOff val="80000"/>
            </a:schemeClr>
          </a:solidFill>
        </p:spPr>
        <p:txBody>
          <a:bodyPr wrap="square" lIns="45720" rIns="45720" anchor="ctr" anchorCtr="0">
            <a:noAutofit/>
          </a:bodyPr>
          <a:lstStyle/>
          <a:p>
            <a:pPr eaLnBrk="0" fontAlgn="base" hangingPunct="0">
              <a:spcAft>
                <a:spcPts val="600"/>
              </a:spcAft>
              <a:buClr>
                <a:srgbClr val="4CBCEA"/>
              </a:buClr>
              <a:buSzPct val="90000"/>
            </a:pPr>
            <a:r>
              <a:rPr lang="en-GB" sz="1400" b="1" kern="500" dirty="0">
                <a:solidFill>
                  <a:schemeClr val="accent2"/>
                </a:solidFill>
                <a:latin typeface="+mj-lt"/>
                <a:cs typeface="Arial" panose="020B0604020202020204" pitchFamily="34" charset="0"/>
              </a:rPr>
              <a:t>Contact Social Security Administration at 1-800-772-1213 or </a:t>
            </a:r>
            <a:r>
              <a:rPr lang="en-GB" sz="1400" b="1" kern="500" dirty="0">
                <a:solidFill>
                  <a:schemeClr val="accent2"/>
                </a:solidFill>
                <a:latin typeface="+mj-lt"/>
                <a:cs typeface="Arial" panose="020B0604020202020204" pitchFamily="34" charset="0"/>
                <a:hlinkClick r:id="rId3" action="ppaction://hlinkfile"/>
              </a:rPr>
              <a:t>visit www.ssa.gov </a:t>
            </a:r>
            <a:endParaRPr lang="en-GB" sz="1400" b="1" kern="500" dirty="0">
              <a:solidFill>
                <a:schemeClr val="accent2"/>
              </a:solidFill>
              <a:latin typeface="+mj-lt"/>
              <a:cs typeface="Arial" panose="020B0604020202020204" pitchFamily="34" charset="0"/>
            </a:endParaRPr>
          </a:p>
        </p:txBody>
      </p:sp>
      <p:sp>
        <p:nvSpPr>
          <p:cNvPr id="8" name="Rectangle 7"/>
          <p:cNvSpPr/>
          <p:nvPr/>
        </p:nvSpPr>
        <p:spPr>
          <a:xfrm>
            <a:off x="459581" y="1382196"/>
            <a:ext cx="1908536" cy="246221"/>
          </a:xfrm>
          <a:prstGeom prst="rect">
            <a:avLst/>
          </a:prstGeom>
        </p:spPr>
        <p:txBody>
          <a:bodyPr wrap="none" lIns="0">
            <a:spAutoFit/>
          </a:bodyPr>
          <a:lstStyle/>
          <a:p>
            <a:r>
              <a:rPr lang="en-US" sz="1000" b="1" i="1" dirty="0"/>
              <a:t>For Illustrative Purposes Only</a:t>
            </a:r>
          </a:p>
        </p:txBody>
      </p:sp>
      <p:sp>
        <p:nvSpPr>
          <p:cNvPr id="9" name="Rectangle 8"/>
          <p:cNvSpPr/>
          <p:nvPr/>
        </p:nvSpPr>
        <p:spPr>
          <a:xfrm>
            <a:off x="457200" y="3286125"/>
            <a:ext cx="7343775" cy="1066800"/>
          </a:xfrm>
          <a:prstGeom prst="rect">
            <a:avLst/>
          </a:prstGeom>
          <a:noFill/>
          <a:ln>
            <a:solidFill>
              <a:srgbClr val="005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807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47675" y="1104901"/>
            <a:ext cx="7324725" cy="4975860"/>
          </a:xfrm>
        </p:spPr>
        <p:txBody>
          <a:bodyPr/>
          <a:lstStyle/>
          <a:p>
            <a:pPr marL="0" indent="0">
              <a:buNone/>
            </a:pPr>
            <a:r>
              <a:rPr lang="en-US" dirty="0" smtClean="0"/>
              <a:t>Survivor Benefits</a:t>
            </a:r>
          </a:p>
          <a:p>
            <a:pPr marL="0" indent="0">
              <a:buNone/>
            </a:pPr>
            <a:r>
              <a:rPr lang="en-US" dirty="0" smtClean="0"/>
              <a:t>John FRA=66, PIA=$2,000, Life Expectancy:85            Claire FRA=66, Life Expectancy: 94</a:t>
            </a:r>
          </a:p>
          <a:p>
            <a:pPr marL="0" indent="0">
              <a:lnSpc>
                <a:spcPts val="1680"/>
              </a:lnSpc>
              <a:spcBef>
                <a:spcPts val="600"/>
              </a:spcBef>
              <a:buNone/>
            </a:pPr>
            <a:endParaRPr lang="en-US" dirty="0" smtClean="0"/>
          </a:p>
          <a:p>
            <a:pPr marL="0" indent="0">
              <a:lnSpc>
                <a:spcPts val="1680"/>
              </a:lnSpc>
              <a:spcBef>
                <a:spcPts val="600"/>
              </a:spcBef>
              <a:buNone/>
            </a:pPr>
            <a:r>
              <a:rPr lang="en-US" dirty="0" smtClean="0"/>
              <a:t>John Takes 			Claire’s lifetime</a:t>
            </a:r>
          </a:p>
          <a:p>
            <a:pPr marL="0" indent="0">
              <a:lnSpc>
                <a:spcPts val="1680"/>
              </a:lnSpc>
              <a:spcBef>
                <a:spcPts val="600"/>
              </a:spcBef>
              <a:buNone/>
            </a:pPr>
            <a:r>
              <a:rPr lang="en-US" dirty="0" smtClean="0"/>
              <a:t>Social Security at			Benefits			</a:t>
            </a:r>
          </a:p>
          <a:p>
            <a:pPr marL="0" indent="0">
              <a:buNone/>
            </a:pPr>
            <a:r>
              <a:rPr lang="en-US" dirty="0"/>
              <a:t> </a:t>
            </a:r>
            <a:r>
              <a:rPr lang="en-US" dirty="0" smtClean="0"/>
              <a:t>        62				$355,200</a:t>
            </a:r>
          </a:p>
          <a:p>
            <a:pPr marL="0" indent="0">
              <a:buNone/>
            </a:pPr>
            <a:r>
              <a:rPr lang="en-US" dirty="0" smtClean="0"/>
              <a:t>         66				</a:t>
            </a:r>
            <a:r>
              <a:rPr lang="en-US" sz="1800" dirty="0" smtClean="0"/>
              <a:t>$444,000</a:t>
            </a:r>
          </a:p>
          <a:p>
            <a:pPr marL="0" indent="0">
              <a:buNone/>
            </a:pPr>
            <a:r>
              <a:rPr lang="en-US" dirty="0"/>
              <a:t> </a:t>
            </a:r>
            <a:r>
              <a:rPr lang="en-US" dirty="0" smtClean="0"/>
              <a:t>        70				</a:t>
            </a:r>
            <a:r>
              <a:rPr lang="en-US" sz="2400" dirty="0" smtClean="0"/>
              <a:t>$465,120</a:t>
            </a:r>
          </a:p>
          <a:p>
            <a:pPr marL="0" indent="0">
              <a:buNone/>
            </a:pPr>
            <a:r>
              <a:rPr lang="en-US" sz="1200" dirty="0" smtClean="0"/>
              <a:t>Eligibility</a:t>
            </a:r>
          </a:p>
          <a:p>
            <a:r>
              <a:rPr lang="en-US" sz="1200" dirty="0" smtClean="0"/>
              <a:t>Married to spouse for at least 9 months</a:t>
            </a:r>
          </a:p>
          <a:p>
            <a:r>
              <a:rPr lang="en-US" sz="1200" dirty="0" smtClean="0"/>
              <a:t>Married to an ex-spouse for at least 10 years and did not remarry prior to age 60</a:t>
            </a:r>
          </a:p>
          <a:p>
            <a:r>
              <a:rPr lang="en-US" sz="1200" dirty="0" smtClean="0"/>
              <a:t>Received the highest benefit if eligible for multiple survivor benefits</a:t>
            </a:r>
          </a:p>
          <a:p>
            <a:r>
              <a:rPr lang="en-US" sz="1200" dirty="0" smtClean="0"/>
              <a:t>If eligible for own benefit and a survivor benefit, one may be activated early without reducing the other</a:t>
            </a:r>
          </a:p>
          <a:p>
            <a:endParaRPr lang="en-US" dirty="0" smtClean="0"/>
          </a:p>
        </p:txBody>
      </p:sp>
      <p:sp>
        <p:nvSpPr>
          <p:cNvPr id="3" name="Title 2"/>
          <p:cNvSpPr>
            <a:spLocks noGrp="1"/>
          </p:cNvSpPr>
          <p:nvPr>
            <p:ph type="title"/>
          </p:nvPr>
        </p:nvSpPr>
        <p:spPr/>
        <p:txBody>
          <a:bodyPr/>
          <a:lstStyle/>
          <a:p>
            <a:r>
              <a:rPr lang="en-US" dirty="0" smtClean="0"/>
              <a:t>Maximize Benefits	</a:t>
            </a:r>
            <a:endParaRPr lang="en-US" dirty="0"/>
          </a:p>
        </p:txBody>
      </p:sp>
    </p:spTree>
    <p:extLst>
      <p:ext uri="{BB962C8B-B14F-4D97-AF65-F5344CB8AC3E}">
        <p14:creationId xmlns:p14="http://schemas.microsoft.com/office/powerpoint/2010/main" val="886413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5460" y="1438275"/>
            <a:ext cx="2903231" cy="615553"/>
          </a:xfrm>
          <a:prstGeom prst="rect">
            <a:avLst/>
          </a:prstGeom>
          <a:noFill/>
        </p:spPr>
        <p:txBody>
          <a:bodyPr wrap="none" lIns="0" tIns="0" rIns="0" bIns="0" rtlCol="0">
            <a:spAutoFit/>
          </a:bodyPr>
          <a:lstStyle/>
          <a:p>
            <a:pPr algn="ctr"/>
            <a:r>
              <a:rPr lang="en-US" sz="2000" dirty="0" smtClean="0"/>
              <a:t>Women Are Collecting </a:t>
            </a:r>
          </a:p>
          <a:p>
            <a:pPr algn="ctr"/>
            <a:r>
              <a:rPr lang="en-US" sz="2000" dirty="0" smtClean="0"/>
              <a:t>Their Husband’s benefits </a:t>
            </a:r>
          </a:p>
        </p:txBody>
      </p:sp>
      <p:graphicFrame>
        <p:nvGraphicFramePr>
          <p:cNvPr id="7" name="Chart 6"/>
          <p:cNvGraphicFramePr>
            <a:graphicFrameLocks/>
          </p:cNvGraphicFramePr>
          <p:nvPr>
            <p:extLst>
              <p:ext uri="{D42A27DB-BD31-4B8C-83A1-F6EECF244321}">
                <p14:modId xmlns:p14="http://schemas.microsoft.com/office/powerpoint/2010/main" val="2869985656"/>
              </p:ext>
            </p:extLst>
          </p:nvPr>
        </p:nvGraphicFramePr>
        <p:xfrm>
          <a:off x="866775" y="1979057"/>
          <a:ext cx="3895725" cy="39597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238750" y="1266825"/>
            <a:ext cx="1346522" cy="615553"/>
          </a:xfrm>
          <a:prstGeom prst="rect">
            <a:avLst/>
          </a:prstGeom>
          <a:noFill/>
        </p:spPr>
        <p:txBody>
          <a:bodyPr wrap="none" lIns="0" tIns="0" rIns="0" bIns="0" rtlCol="0">
            <a:spAutoFit/>
          </a:bodyPr>
          <a:lstStyle/>
          <a:p>
            <a:r>
              <a:rPr lang="en-US" sz="2000" dirty="0" smtClean="0"/>
              <a:t>John</a:t>
            </a:r>
          </a:p>
          <a:p>
            <a:r>
              <a:rPr lang="en-US" sz="2000" dirty="0" smtClean="0"/>
              <a:t>PIA=$2,200</a:t>
            </a:r>
          </a:p>
        </p:txBody>
      </p:sp>
      <p:sp>
        <p:nvSpPr>
          <p:cNvPr id="9" name="TextBox 8"/>
          <p:cNvSpPr txBox="1"/>
          <p:nvPr/>
        </p:nvSpPr>
        <p:spPr>
          <a:xfrm>
            <a:off x="7296149" y="1266824"/>
            <a:ext cx="1203856" cy="615553"/>
          </a:xfrm>
          <a:prstGeom prst="rect">
            <a:avLst/>
          </a:prstGeom>
          <a:noFill/>
        </p:spPr>
        <p:txBody>
          <a:bodyPr wrap="none" lIns="0" tIns="0" rIns="0" bIns="0" rtlCol="0">
            <a:spAutoFit/>
          </a:bodyPr>
          <a:lstStyle/>
          <a:p>
            <a:r>
              <a:rPr lang="en-US" sz="2000" dirty="0" smtClean="0"/>
              <a:t>Jane</a:t>
            </a:r>
          </a:p>
          <a:p>
            <a:r>
              <a:rPr lang="en-US" sz="2000" dirty="0" smtClean="0"/>
              <a:t>PIA= $600</a:t>
            </a:r>
          </a:p>
        </p:txBody>
      </p:sp>
      <p:sp>
        <p:nvSpPr>
          <p:cNvPr id="10" name="TextBox 9"/>
          <p:cNvSpPr txBox="1"/>
          <p:nvPr/>
        </p:nvSpPr>
        <p:spPr>
          <a:xfrm>
            <a:off x="5024908" y="2673608"/>
            <a:ext cx="1560364" cy="830997"/>
          </a:xfrm>
          <a:prstGeom prst="rect">
            <a:avLst/>
          </a:prstGeom>
          <a:noFill/>
        </p:spPr>
        <p:txBody>
          <a:bodyPr wrap="none" lIns="0" tIns="0" rIns="0" bIns="0" rtlCol="0">
            <a:spAutoFit/>
          </a:bodyPr>
          <a:lstStyle/>
          <a:p>
            <a:pPr algn="ctr"/>
            <a:r>
              <a:rPr lang="en-US" dirty="0" smtClean="0"/>
              <a:t>John’s Benefits</a:t>
            </a:r>
          </a:p>
          <a:p>
            <a:pPr algn="ctr"/>
            <a:r>
              <a:rPr lang="en-US" dirty="0" smtClean="0"/>
              <a:t>63 and 6 mos.</a:t>
            </a:r>
          </a:p>
          <a:p>
            <a:pPr algn="ctr"/>
            <a:r>
              <a:rPr lang="en-US" dirty="0" smtClean="0"/>
              <a:t>$1,833</a:t>
            </a:r>
          </a:p>
        </p:txBody>
      </p:sp>
      <p:sp>
        <p:nvSpPr>
          <p:cNvPr id="11" name="TextBox 10"/>
          <p:cNvSpPr txBox="1"/>
          <p:nvPr/>
        </p:nvSpPr>
        <p:spPr>
          <a:xfrm>
            <a:off x="7296149" y="2627441"/>
            <a:ext cx="940963" cy="923330"/>
          </a:xfrm>
          <a:prstGeom prst="rect">
            <a:avLst/>
          </a:prstGeom>
          <a:noFill/>
        </p:spPr>
        <p:txBody>
          <a:bodyPr wrap="none" lIns="0" tIns="0" rIns="0" bIns="0" rtlCol="0">
            <a:spAutoFit/>
          </a:bodyPr>
          <a:lstStyle/>
          <a:p>
            <a:pPr algn="ctr"/>
            <a:r>
              <a:rPr lang="en-US" sz="2000" dirty="0" smtClean="0"/>
              <a:t>Survivor</a:t>
            </a:r>
          </a:p>
          <a:p>
            <a:pPr algn="ctr"/>
            <a:r>
              <a:rPr lang="en-US" sz="2000" dirty="0" smtClean="0"/>
              <a:t>Benefits</a:t>
            </a:r>
          </a:p>
          <a:p>
            <a:pPr algn="ctr"/>
            <a:r>
              <a:rPr lang="en-US" sz="2000" dirty="0" smtClean="0"/>
              <a:t>$1,833</a:t>
            </a:r>
          </a:p>
        </p:txBody>
      </p:sp>
      <p:sp>
        <p:nvSpPr>
          <p:cNvPr id="12" name="TextBox 11"/>
          <p:cNvSpPr txBox="1"/>
          <p:nvPr/>
        </p:nvSpPr>
        <p:spPr>
          <a:xfrm>
            <a:off x="4937769" y="4600575"/>
            <a:ext cx="1734642" cy="923330"/>
          </a:xfrm>
          <a:prstGeom prst="rect">
            <a:avLst/>
          </a:prstGeom>
          <a:noFill/>
        </p:spPr>
        <p:txBody>
          <a:bodyPr wrap="none" lIns="0" tIns="0" rIns="0" bIns="0" rtlCol="0">
            <a:spAutoFit/>
          </a:bodyPr>
          <a:lstStyle/>
          <a:p>
            <a:pPr algn="ctr"/>
            <a:r>
              <a:rPr lang="en-US" sz="2000" dirty="0" smtClean="0"/>
              <a:t>John’s Benefits</a:t>
            </a:r>
          </a:p>
          <a:p>
            <a:pPr algn="ctr"/>
            <a:r>
              <a:rPr lang="en-US" sz="2000" dirty="0" smtClean="0"/>
              <a:t>(70)</a:t>
            </a:r>
          </a:p>
          <a:p>
            <a:pPr algn="ctr"/>
            <a:r>
              <a:rPr lang="en-US" sz="2000" dirty="0" smtClean="0"/>
              <a:t>$2,904</a:t>
            </a:r>
          </a:p>
        </p:txBody>
      </p:sp>
      <p:sp>
        <p:nvSpPr>
          <p:cNvPr id="13" name="TextBox 12"/>
          <p:cNvSpPr txBox="1"/>
          <p:nvPr/>
        </p:nvSpPr>
        <p:spPr>
          <a:xfrm>
            <a:off x="7225618" y="4600575"/>
            <a:ext cx="1011494" cy="923330"/>
          </a:xfrm>
          <a:prstGeom prst="rect">
            <a:avLst/>
          </a:prstGeom>
          <a:noFill/>
        </p:spPr>
        <p:txBody>
          <a:bodyPr wrap="none" lIns="0" tIns="0" rIns="0" bIns="0" rtlCol="0">
            <a:spAutoFit/>
          </a:bodyPr>
          <a:lstStyle/>
          <a:p>
            <a:pPr algn="ctr"/>
            <a:r>
              <a:rPr lang="en-US" sz="2000" dirty="0" smtClean="0"/>
              <a:t>Survivor </a:t>
            </a:r>
          </a:p>
          <a:p>
            <a:pPr algn="ctr"/>
            <a:r>
              <a:rPr lang="en-US" sz="2000" dirty="0" smtClean="0"/>
              <a:t>Benefits</a:t>
            </a:r>
          </a:p>
          <a:p>
            <a:pPr algn="ctr"/>
            <a:r>
              <a:rPr lang="en-US" sz="2000" dirty="0" smtClean="0"/>
              <a:t>$2,904 </a:t>
            </a:r>
          </a:p>
        </p:txBody>
      </p:sp>
    </p:spTree>
    <p:extLst>
      <p:ext uri="{BB962C8B-B14F-4D97-AF65-F5344CB8AC3E}">
        <p14:creationId xmlns:p14="http://schemas.microsoft.com/office/powerpoint/2010/main" val="369194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r>
              <a:rPr lang="en-US" dirty="0" smtClean="0"/>
              <a:t>Divorced Benefits</a:t>
            </a:r>
          </a:p>
          <a:p>
            <a:pPr lvl="1"/>
            <a:r>
              <a:rPr lang="en-US" dirty="0" smtClean="0"/>
              <a:t>The ex-spouse may be entitled to 50% of an ex-spouse’s benefits if:</a:t>
            </a:r>
          </a:p>
          <a:p>
            <a:pPr lvl="2"/>
            <a:r>
              <a:rPr lang="en-US" dirty="0" smtClean="0"/>
              <a:t>Marriage lasted at least 10 years</a:t>
            </a:r>
          </a:p>
          <a:p>
            <a:pPr lvl="2"/>
            <a:r>
              <a:rPr lang="en-US" dirty="0" smtClean="0"/>
              <a:t>The couple has been divorced for at least 2 years</a:t>
            </a:r>
          </a:p>
          <a:p>
            <a:pPr lvl="2"/>
            <a:r>
              <a:rPr lang="en-US" dirty="0" smtClean="0"/>
              <a:t>The ex-spouse is currently unmarried</a:t>
            </a:r>
          </a:p>
          <a:p>
            <a:pPr marL="461963" lvl="2" indent="0">
              <a:buNone/>
            </a:pPr>
            <a:endParaRPr lang="en-US" dirty="0" smtClean="0"/>
          </a:p>
          <a:p>
            <a:r>
              <a:rPr lang="en-US" dirty="0" smtClean="0"/>
              <a:t>Divorced Survivor Benefits</a:t>
            </a:r>
          </a:p>
          <a:p>
            <a:pPr lvl="1"/>
            <a:r>
              <a:rPr lang="en-US" dirty="0" smtClean="0"/>
              <a:t>If client dies, ex-spouse may be eligible for benefits if:</a:t>
            </a:r>
          </a:p>
          <a:p>
            <a:pPr lvl="2"/>
            <a:r>
              <a:rPr lang="en-US" dirty="0" smtClean="0"/>
              <a:t>Ex-spouse was collecting Social Security or disability insurance at time of death</a:t>
            </a:r>
          </a:p>
          <a:p>
            <a:pPr lvl="2"/>
            <a:r>
              <a:rPr lang="en-US" dirty="0" smtClean="0"/>
              <a:t>Marriage lasted at least 10 years</a:t>
            </a:r>
          </a:p>
          <a:p>
            <a:pPr lvl="2"/>
            <a:r>
              <a:rPr lang="en-US" dirty="0" smtClean="0"/>
              <a:t>Ex-spouse has not remarried prior to age 60</a:t>
            </a:r>
            <a:endParaRPr lang="en-US" dirty="0"/>
          </a:p>
        </p:txBody>
      </p:sp>
      <p:sp>
        <p:nvSpPr>
          <p:cNvPr id="3" name="Title 2"/>
          <p:cNvSpPr>
            <a:spLocks noGrp="1"/>
          </p:cNvSpPr>
          <p:nvPr>
            <p:ph type="title"/>
          </p:nvPr>
        </p:nvSpPr>
        <p:spPr/>
        <p:txBody>
          <a:bodyPr/>
          <a:lstStyle/>
          <a:p>
            <a:r>
              <a:rPr lang="en-US" dirty="0" smtClean="0"/>
              <a:t>Eligibility if Divorced</a:t>
            </a:r>
            <a:endParaRPr lang="en-US" dirty="0"/>
          </a:p>
        </p:txBody>
      </p:sp>
    </p:spTree>
    <p:extLst>
      <p:ext uri="{BB962C8B-B14F-4D97-AF65-F5344CB8AC3E}">
        <p14:creationId xmlns:p14="http://schemas.microsoft.com/office/powerpoint/2010/main" val="1685066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
          </p:nvPr>
        </p:nvSpPr>
        <p:spPr>
          <a:xfrm>
            <a:off x="457199" y="1554163"/>
            <a:ext cx="8229601" cy="4526597"/>
          </a:xfrm>
        </p:spPr>
        <p:txBody>
          <a:bodyPr/>
          <a:lstStyle/>
          <a:p>
            <a:pPr marL="0" indent="0">
              <a:buNone/>
            </a:pPr>
            <a:endParaRPr lang="en-US" sz="1800" dirty="0" smtClean="0"/>
          </a:p>
          <a:p>
            <a:pPr marL="0" indent="0">
              <a:buNone/>
            </a:pPr>
            <a:endParaRPr lang="en-US" sz="1800" dirty="0" smtClean="0"/>
          </a:p>
          <a:p>
            <a:pPr marL="0" indent="0">
              <a:buNone/>
            </a:pPr>
            <a:r>
              <a:rPr lang="en-US" sz="1800" dirty="0" smtClean="0"/>
              <a:t>You </a:t>
            </a:r>
            <a:r>
              <a:rPr lang="en-US" sz="1800" dirty="0"/>
              <a:t>are eligible if:</a:t>
            </a:r>
          </a:p>
          <a:p>
            <a:pPr marL="307718" indent="-307718">
              <a:spcBef>
                <a:spcPts val="600"/>
              </a:spcBef>
              <a:buFont typeface="Arial" panose="020B0604020202020204" pitchFamily="34" charset="0"/>
              <a:buChar char="•"/>
            </a:pPr>
            <a:r>
              <a:rPr lang="en-US" sz="1800" dirty="0"/>
              <a:t>Your disability prevents you from performing any substantial gainful </a:t>
            </a:r>
            <a:r>
              <a:rPr lang="en-US" sz="1800" dirty="0" smtClean="0"/>
              <a:t>work</a:t>
            </a:r>
          </a:p>
          <a:p>
            <a:pPr marL="0" indent="0">
              <a:spcBef>
                <a:spcPts val="600"/>
              </a:spcBef>
              <a:buNone/>
            </a:pPr>
            <a:r>
              <a:rPr lang="en-US" sz="1800" b="1" dirty="0" smtClean="0">
                <a:solidFill>
                  <a:schemeClr val="accent2"/>
                </a:solidFill>
              </a:rPr>
              <a:t>AND</a:t>
            </a:r>
            <a:endParaRPr lang="en-US" sz="1800" b="1" dirty="0">
              <a:solidFill>
                <a:schemeClr val="accent2"/>
              </a:solidFill>
            </a:endParaRPr>
          </a:p>
          <a:p>
            <a:pPr marL="307718" indent="-307718">
              <a:spcBef>
                <a:spcPts val="600"/>
              </a:spcBef>
              <a:buFont typeface="Arial" panose="020B0604020202020204" pitchFamily="34" charset="0"/>
              <a:buChar char="•"/>
            </a:pPr>
            <a:r>
              <a:rPr lang="en-US" sz="1800" dirty="0" smtClean="0"/>
              <a:t>Your </a:t>
            </a:r>
            <a:r>
              <a:rPr lang="en-US" sz="1800" dirty="0"/>
              <a:t>disability is expected to last for at least 12 months or the rest of your life</a:t>
            </a:r>
          </a:p>
          <a:p>
            <a:pPr marL="307718" indent="-307718">
              <a:buFont typeface="Arial" panose="020B0604020202020204" pitchFamily="34" charset="0"/>
              <a:buChar char="•"/>
            </a:pPr>
            <a:endParaRPr lang="en-US" sz="1800" dirty="0"/>
          </a:p>
          <a:p>
            <a:pPr marL="0" indent="0">
              <a:buNone/>
            </a:pPr>
            <a:r>
              <a:rPr lang="en-US" sz="1800" dirty="0"/>
              <a:t>When you reach Full Retirement Age, disability benefits cease and your normal retirement benefits begin.</a:t>
            </a:r>
          </a:p>
        </p:txBody>
      </p:sp>
      <p:sp>
        <p:nvSpPr>
          <p:cNvPr id="2" name="Title 1"/>
          <p:cNvSpPr>
            <a:spLocks noGrp="1"/>
          </p:cNvSpPr>
          <p:nvPr>
            <p:ph type="title"/>
          </p:nvPr>
        </p:nvSpPr>
        <p:spPr/>
        <p:txBody>
          <a:bodyPr/>
          <a:lstStyle/>
          <a:p>
            <a:r>
              <a:rPr lang="en-US" dirty="0"/>
              <a:t>Disability Benefits</a:t>
            </a:r>
          </a:p>
        </p:txBody>
      </p:sp>
    </p:spTree>
    <p:extLst>
      <p:ext uri="{BB962C8B-B14F-4D97-AF65-F5344CB8AC3E}">
        <p14:creationId xmlns:p14="http://schemas.microsoft.com/office/powerpoint/2010/main" val="2580937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pPr marL="342900" indent="-342900">
              <a:buFont typeface="+mj-lt"/>
              <a:buAutoNum type="arabicParenR" startAt="7"/>
            </a:pPr>
            <a:r>
              <a:rPr lang="en-US" sz="2000" dirty="0" smtClean="0"/>
              <a:t>Most people get back more than they put in</a:t>
            </a:r>
          </a:p>
          <a:p>
            <a:pPr marL="342900" indent="-342900">
              <a:buFont typeface="+mj-lt"/>
              <a:buAutoNum type="arabicParenR" startAt="7"/>
            </a:pPr>
            <a:r>
              <a:rPr lang="en-US" sz="2000" dirty="0" smtClean="0"/>
              <a:t>Social Security is not just a retirement program</a:t>
            </a:r>
          </a:p>
          <a:p>
            <a:pPr marL="342900" indent="-342900">
              <a:buFont typeface="+mj-lt"/>
              <a:buAutoNum type="arabicParenR" startAt="7"/>
            </a:pPr>
            <a:r>
              <a:rPr lang="en-US" sz="2000" dirty="0" smtClean="0"/>
              <a:t>Social Security has gone digital – </a:t>
            </a:r>
            <a:r>
              <a:rPr lang="en-US" sz="2000" dirty="0" smtClean="0">
                <a:solidFill>
                  <a:srgbClr val="0070C0"/>
                </a:solidFill>
                <a:hlinkClick r:id="rId2"/>
              </a:rPr>
              <a:t>https://www.ssa.gov/myaccount</a:t>
            </a:r>
            <a:r>
              <a:rPr lang="en-US" sz="2000" dirty="0" smtClean="0">
                <a:solidFill>
                  <a:srgbClr val="0070C0"/>
                </a:solidFill>
              </a:rPr>
              <a:t> </a:t>
            </a:r>
          </a:p>
          <a:p>
            <a:pPr marL="342900" indent="-342900">
              <a:buFont typeface="+mj-lt"/>
              <a:buAutoNum type="arabicParenR" startAt="7"/>
            </a:pPr>
            <a:r>
              <a:rPr lang="en-US" sz="2000" dirty="0" smtClean="0"/>
              <a:t>You can work and get Social Security</a:t>
            </a:r>
          </a:p>
          <a:p>
            <a:pPr marL="342900" indent="-342900">
              <a:buFont typeface="+mj-lt"/>
              <a:buAutoNum type="arabicParenR" startAt="7"/>
            </a:pPr>
            <a:r>
              <a:rPr lang="en-US" sz="2000" dirty="0" smtClean="0"/>
              <a:t>The purchasing power of Social Security is diminishing</a:t>
            </a:r>
          </a:p>
          <a:p>
            <a:pPr marL="342900" indent="-342900">
              <a:buFont typeface="+mj-lt"/>
              <a:buAutoNum type="arabicParenR" startAt="7"/>
            </a:pPr>
            <a:r>
              <a:rPr lang="en-US" sz="2000" dirty="0" smtClean="0"/>
              <a:t>Social Security is not meant to be the sole source of income.</a:t>
            </a:r>
          </a:p>
          <a:p>
            <a:pPr marL="342900" indent="-342900">
              <a:buFont typeface="+mj-lt"/>
              <a:buAutoNum type="arabicParenR" startAt="7"/>
            </a:pPr>
            <a:endParaRPr lang="en-US" sz="2000" dirty="0"/>
          </a:p>
          <a:p>
            <a:pPr marL="0" indent="0">
              <a:buNone/>
            </a:pPr>
            <a:r>
              <a:rPr lang="en-US" sz="1000" dirty="0" smtClean="0"/>
              <a:t>AARP Bulletin November 2018</a:t>
            </a:r>
            <a:r>
              <a:rPr lang="en-US" sz="2000" dirty="0" smtClean="0"/>
              <a:t> </a:t>
            </a:r>
            <a:endParaRPr lang="en-US" sz="2000" dirty="0"/>
          </a:p>
        </p:txBody>
      </p:sp>
      <p:sp>
        <p:nvSpPr>
          <p:cNvPr id="3" name="Title 2"/>
          <p:cNvSpPr>
            <a:spLocks noGrp="1"/>
          </p:cNvSpPr>
          <p:nvPr>
            <p:ph type="title"/>
          </p:nvPr>
        </p:nvSpPr>
        <p:spPr/>
        <p:txBody>
          <a:bodyPr/>
          <a:lstStyle/>
          <a:p>
            <a:r>
              <a:rPr lang="en-US" dirty="0" smtClean="0"/>
              <a:t>Top 12 Things to Know About Social Security</a:t>
            </a:r>
            <a:endParaRPr lang="en-US" dirty="0"/>
          </a:p>
        </p:txBody>
      </p:sp>
    </p:spTree>
    <p:extLst>
      <p:ext uri="{BB962C8B-B14F-4D97-AF65-F5344CB8AC3E}">
        <p14:creationId xmlns:p14="http://schemas.microsoft.com/office/powerpoint/2010/main" val="491462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90507" y="3376670"/>
            <a:ext cx="4762987" cy="307777"/>
          </a:xfrm>
        </p:spPr>
        <p:txBody>
          <a:bodyPr/>
          <a:lstStyle/>
          <a:p>
            <a:r>
              <a:rPr lang="en-GB" dirty="0"/>
              <a:t>Planning Your Retirement Strategy</a:t>
            </a:r>
          </a:p>
        </p:txBody>
      </p:sp>
      <p:sp>
        <p:nvSpPr>
          <p:cNvPr id="3" name="Text Placeholder 2"/>
          <p:cNvSpPr>
            <a:spLocks noGrp="1"/>
          </p:cNvSpPr>
          <p:nvPr>
            <p:ph type="body" sz="quarter" idx="10"/>
            <p:custDataLst>
              <p:tags r:id="rId2"/>
            </p:custDataLst>
          </p:nvPr>
        </p:nvSpPr>
        <p:spPr/>
        <p:txBody>
          <a:bodyPr/>
          <a:lstStyle/>
          <a:p>
            <a:pPr algn="ctr"/>
            <a:r>
              <a:rPr lang="en-US" dirty="0" smtClean="0"/>
              <a:t>SECTION 4</a:t>
            </a:r>
            <a:endParaRPr lang="en-GB" dirty="0"/>
          </a:p>
        </p:txBody>
      </p:sp>
    </p:spTree>
    <p:extLst>
      <p:ext uri="{BB962C8B-B14F-4D97-AF65-F5344CB8AC3E}">
        <p14:creationId xmlns:p14="http://schemas.microsoft.com/office/powerpoint/2010/main" val="3210420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Planning Now</a:t>
            </a:r>
          </a:p>
        </p:txBody>
      </p:sp>
      <p:sp>
        <p:nvSpPr>
          <p:cNvPr id="16" name="Chevron 4"/>
          <p:cNvSpPr/>
          <p:nvPr/>
        </p:nvSpPr>
        <p:spPr>
          <a:xfrm>
            <a:off x="5350762" y="2003548"/>
            <a:ext cx="2743200" cy="466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890" rIns="0" bIns="8890" numCol="1" spcCol="1270" anchor="ctr" anchorCtr="0">
            <a:noAutofit/>
          </a:bodyPr>
          <a:lstStyle/>
          <a:p>
            <a:pPr lvl="0" defTabSz="622300">
              <a:lnSpc>
                <a:spcPct val="110000"/>
              </a:lnSpc>
              <a:spcBef>
                <a:spcPct val="0"/>
              </a:spcBef>
              <a:spcAft>
                <a:spcPct val="35000"/>
              </a:spcAft>
            </a:pPr>
            <a:r>
              <a:rPr lang="en-US" sz="1400" kern="1200" dirty="0" smtClean="0"/>
              <a:t>Converting assets to income</a:t>
            </a:r>
            <a:endParaRPr lang="en-US" sz="1400" kern="1200" dirty="0"/>
          </a:p>
        </p:txBody>
      </p:sp>
      <p:sp>
        <p:nvSpPr>
          <p:cNvPr id="14" name="Chevron 6"/>
          <p:cNvSpPr/>
          <p:nvPr/>
        </p:nvSpPr>
        <p:spPr>
          <a:xfrm>
            <a:off x="5350762" y="3029088"/>
            <a:ext cx="2743200" cy="466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890" rIns="0" bIns="8890" numCol="1" spcCol="1270" anchor="ctr" anchorCtr="0">
            <a:noAutofit/>
          </a:bodyPr>
          <a:lstStyle/>
          <a:p>
            <a:pPr lvl="0" defTabSz="622300">
              <a:lnSpc>
                <a:spcPct val="110000"/>
              </a:lnSpc>
              <a:spcBef>
                <a:spcPct val="0"/>
              </a:spcBef>
              <a:spcAft>
                <a:spcPct val="35000"/>
              </a:spcAft>
            </a:pPr>
            <a:r>
              <a:rPr lang="en-US" sz="1400" kern="1200" dirty="0" smtClean="0"/>
              <a:t>Managing new risks – longevity, inflation, unforeseen expenses</a:t>
            </a:r>
            <a:endParaRPr lang="en-US" sz="1400" kern="1200" dirty="0"/>
          </a:p>
        </p:txBody>
      </p:sp>
      <p:sp>
        <p:nvSpPr>
          <p:cNvPr id="12" name="Chevron 8"/>
          <p:cNvSpPr/>
          <p:nvPr/>
        </p:nvSpPr>
        <p:spPr>
          <a:xfrm>
            <a:off x="5350762" y="4054628"/>
            <a:ext cx="2743200" cy="466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890" rIns="0" bIns="8890" numCol="1" spcCol="1270" anchor="ctr" anchorCtr="0">
            <a:noAutofit/>
          </a:bodyPr>
          <a:lstStyle/>
          <a:p>
            <a:pPr lvl="0" defTabSz="622300">
              <a:lnSpc>
                <a:spcPct val="110000"/>
              </a:lnSpc>
              <a:spcBef>
                <a:spcPct val="0"/>
              </a:spcBef>
              <a:spcAft>
                <a:spcPct val="35000"/>
              </a:spcAft>
            </a:pPr>
            <a:r>
              <a:rPr lang="en-US" sz="1400" kern="1200" dirty="0" smtClean="0"/>
              <a:t>Making the most of what you have</a:t>
            </a:r>
            <a:endParaRPr lang="en-US" sz="1400" kern="1200" dirty="0"/>
          </a:p>
        </p:txBody>
      </p:sp>
      <p:sp>
        <p:nvSpPr>
          <p:cNvPr id="3" name="Rectangle 2"/>
          <p:cNvSpPr/>
          <p:nvPr/>
        </p:nvSpPr>
        <p:spPr>
          <a:xfrm>
            <a:off x="697441" y="2036474"/>
            <a:ext cx="2783262" cy="400110"/>
          </a:xfrm>
          <a:prstGeom prst="rect">
            <a:avLst/>
          </a:prstGeom>
        </p:spPr>
        <p:txBody>
          <a:bodyPr wrap="none">
            <a:spAutoFit/>
          </a:bodyPr>
          <a:lstStyle/>
          <a:p>
            <a:pPr lvl="0"/>
            <a:r>
              <a:rPr lang="en-US" sz="2000" b="1" dirty="0">
                <a:solidFill>
                  <a:schemeClr val="accent2"/>
                </a:solidFill>
              </a:rPr>
              <a:t>Accumulating Assets</a:t>
            </a:r>
          </a:p>
        </p:txBody>
      </p:sp>
      <p:sp>
        <p:nvSpPr>
          <p:cNvPr id="17" name="Chevron 16"/>
          <p:cNvSpPr/>
          <p:nvPr/>
        </p:nvSpPr>
        <p:spPr>
          <a:xfrm>
            <a:off x="4514782" y="2003167"/>
            <a:ext cx="322262" cy="46672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697441" y="3062014"/>
            <a:ext cx="3417923" cy="400110"/>
          </a:xfrm>
          <a:prstGeom prst="rect">
            <a:avLst/>
          </a:prstGeom>
        </p:spPr>
        <p:txBody>
          <a:bodyPr wrap="none">
            <a:spAutoFit/>
          </a:bodyPr>
          <a:lstStyle/>
          <a:p>
            <a:pPr lvl="0"/>
            <a:r>
              <a:rPr lang="en-US" sz="2000" b="1" dirty="0">
                <a:solidFill>
                  <a:schemeClr val="accent2"/>
                </a:solidFill>
              </a:rPr>
              <a:t>Managing Investment Risk</a:t>
            </a:r>
          </a:p>
        </p:txBody>
      </p:sp>
      <p:sp>
        <p:nvSpPr>
          <p:cNvPr id="18" name="Chevron 17"/>
          <p:cNvSpPr/>
          <p:nvPr/>
        </p:nvSpPr>
        <p:spPr>
          <a:xfrm>
            <a:off x="4514782" y="3028707"/>
            <a:ext cx="322262" cy="46672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697441" y="4087554"/>
            <a:ext cx="3113545" cy="400110"/>
          </a:xfrm>
          <a:prstGeom prst="rect">
            <a:avLst/>
          </a:prstGeom>
        </p:spPr>
        <p:txBody>
          <a:bodyPr wrap="none">
            <a:spAutoFit/>
          </a:bodyPr>
          <a:lstStyle/>
          <a:p>
            <a:pPr lvl="0"/>
            <a:r>
              <a:rPr lang="en-US" sz="2000" b="1" dirty="0">
                <a:solidFill>
                  <a:schemeClr val="accent2"/>
                </a:solidFill>
              </a:rPr>
              <a:t>Earning Income at Work</a:t>
            </a:r>
          </a:p>
        </p:txBody>
      </p:sp>
      <p:sp>
        <p:nvSpPr>
          <p:cNvPr id="19" name="Chevron 18"/>
          <p:cNvSpPr/>
          <p:nvPr/>
        </p:nvSpPr>
        <p:spPr>
          <a:xfrm>
            <a:off x="4514782" y="4054247"/>
            <a:ext cx="322262" cy="466725"/>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6211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the Income Gap		</a:t>
            </a:r>
            <a:endParaRPr lang="en-US" dirty="0"/>
          </a:p>
        </p:txBody>
      </p:sp>
      <p:sp>
        <p:nvSpPr>
          <p:cNvPr id="3" name="Text Placeholder 2"/>
          <p:cNvSpPr>
            <a:spLocks noGrp="1"/>
          </p:cNvSpPr>
          <p:nvPr>
            <p:ph type="body" sz="quarter" idx="1"/>
          </p:nvPr>
        </p:nvSpPr>
        <p:spPr>
          <a:xfrm>
            <a:off x="457200" y="1554164"/>
            <a:ext cx="2657475" cy="2551112"/>
          </a:xfrm>
        </p:spPr>
        <p:txBody>
          <a:bodyPr/>
          <a:lstStyle/>
          <a:p>
            <a:pPr marL="0" indent="0">
              <a:buNone/>
            </a:pPr>
            <a:r>
              <a:rPr lang="en-US" dirty="0" smtClean="0"/>
              <a:t>Essential expenses such as health care and  mortgages should be covered by “guaranteed” income sources:</a:t>
            </a:r>
          </a:p>
          <a:p>
            <a:r>
              <a:rPr lang="en-US" dirty="0" smtClean="0"/>
              <a:t>Social Security</a:t>
            </a:r>
          </a:p>
          <a:p>
            <a:r>
              <a:rPr lang="en-US" dirty="0" smtClean="0"/>
              <a:t>Annuities</a:t>
            </a:r>
          </a:p>
          <a:p>
            <a:r>
              <a:rPr lang="en-US" dirty="0" smtClean="0"/>
              <a:t>Pensions</a:t>
            </a:r>
          </a:p>
        </p:txBody>
      </p:sp>
      <p:graphicFrame>
        <p:nvGraphicFramePr>
          <p:cNvPr id="5" name="Chart 4"/>
          <p:cNvGraphicFramePr>
            <a:graphicFrameLocks/>
          </p:cNvGraphicFramePr>
          <p:nvPr>
            <p:extLst>
              <p:ext uri="{D42A27DB-BD31-4B8C-83A1-F6EECF244321}">
                <p14:modId xmlns:p14="http://schemas.microsoft.com/office/powerpoint/2010/main" val="3746281493"/>
              </p:ext>
            </p:extLst>
          </p:nvPr>
        </p:nvGraphicFramePr>
        <p:xfrm>
          <a:off x="3352798" y="1609725"/>
          <a:ext cx="5391151" cy="40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619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a:t>Setting Goals According to Your Needs</a:t>
            </a:r>
            <a:endParaRPr lang="en-US" baseline="30000" dirty="0"/>
          </a:p>
        </p:txBody>
      </p:sp>
      <p:sp>
        <p:nvSpPr>
          <p:cNvPr id="4" name="Text Placeholder 3"/>
          <p:cNvSpPr>
            <a:spLocks noGrp="1"/>
          </p:cNvSpPr>
          <p:nvPr>
            <p:ph type="body" sz="quarter" idx="4294967295"/>
          </p:nvPr>
        </p:nvSpPr>
        <p:spPr>
          <a:xfrm>
            <a:off x="457200" y="1097280"/>
            <a:ext cx="8239125" cy="636587"/>
          </a:xfrm>
          <a:noFill/>
          <a:ln w="17463" cap="rnd">
            <a:noFill/>
            <a:prstDash val="solid"/>
            <a:round/>
            <a:headEnd/>
            <a:tailEnd/>
          </a:ln>
          <a:extLst>
            <a:ext uri="{909E8E84-426E-40DD-AFC4-6F175D3DCCD1}">
              <a14:hiddenFill xmlns:a14="http://schemas.microsoft.com/office/drawing/2010/main">
                <a:solidFill>
                  <a:srgbClr val="FFFFFF"/>
                </a:solidFill>
              </a14:hiddenFill>
            </a:ext>
          </a:extLst>
        </p:spPr>
        <p:txBody>
          <a:bodyPr/>
          <a:lstStyle/>
          <a:p>
            <a:r>
              <a:rPr lang="en-US" dirty="0"/>
              <a:t>As your life stage changes, so do your goals – our platform allows you to look across you assets and liabilities to help you adapt your strategy to meet those changing demands</a:t>
            </a:r>
          </a:p>
        </p:txBody>
      </p:sp>
      <p:grpSp>
        <p:nvGrpSpPr>
          <p:cNvPr id="6" name="Group 5"/>
          <p:cNvGrpSpPr/>
          <p:nvPr/>
        </p:nvGrpSpPr>
        <p:grpSpPr>
          <a:xfrm>
            <a:off x="458788" y="5411098"/>
            <a:ext cx="8237537" cy="932551"/>
            <a:chOff x="458788" y="5322198"/>
            <a:chExt cx="8237537" cy="932551"/>
          </a:xfrm>
        </p:grpSpPr>
        <p:sp>
          <p:nvSpPr>
            <p:cNvPr id="55" name="Rectangle 54"/>
            <p:cNvSpPr/>
            <p:nvPr/>
          </p:nvSpPr>
          <p:spPr>
            <a:xfrm>
              <a:off x="458788" y="5322198"/>
              <a:ext cx="8237537" cy="93255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208" tIns="45602" rIns="91208" bIns="45602" rtlCol="0" anchor="ctr">
              <a:noAutofit/>
            </a:bodyPr>
            <a:lstStyle/>
            <a:p>
              <a:pPr algn="ctr" defTabSz="912797">
                <a:defRPr/>
              </a:pPr>
              <a:endParaRPr lang="en-US" dirty="0">
                <a:solidFill>
                  <a:prstClr val="white"/>
                </a:solidFill>
              </a:endParaRPr>
            </a:p>
          </p:txBody>
        </p:sp>
        <p:grpSp>
          <p:nvGrpSpPr>
            <p:cNvPr id="3" name="Group 2"/>
            <p:cNvGrpSpPr/>
            <p:nvPr/>
          </p:nvGrpSpPr>
          <p:grpSpPr>
            <a:xfrm>
              <a:off x="499400" y="5721191"/>
              <a:ext cx="3873730" cy="258532"/>
              <a:chOff x="499400" y="5738481"/>
              <a:chExt cx="3873730" cy="258532"/>
            </a:xfrm>
          </p:grpSpPr>
          <p:cxnSp>
            <p:nvCxnSpPr>
              <p:cNvPr id="56" name="Straight Connector 55"/>
              <p:cNvCxnSpPr/>
              <p:nvPr/>
            </p:nvCxnSpPr>
            <p:spPr>
              <a:xfrm>
                <a:off x="499400" y="5738481"/>
                <a:ext cx="3873730" cy="8467"/>
              </a:xfrm>
              <a:prstGeom prst="line">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61418" y="5738481"/>
                <a:ext cx="695701" cy="258532"/>
              </a:xfrm>
              <a:prstGeom prst="rect">
                <a:avLst/>
              </a:prstGeom>
              <a:noFill/>
            </p:spPr>
            <p:txBody>
              <a:bodyPr wrap="none" lIns="18255" tIns="73152" rIns="18255" bIns="0" rtlCol="0">
                <a:spAutoFit/>
              </a:bodyPr>
              <a:lstStyle/>
              <a:p>
                <a:pPr defTabSz="912797">
                  <a:defRPr/>
                </a:pPr>
                <a:r>
                  <a:rPr lang="en-US" sz="1200" b="1" dirty="0" smtClean="0">
                    <a:solidFill>
                      <a:srgbClr val="00A1E2"/>
                    </a:solidFill>
                    <a:cs typeface="Calibri" panose="020F0502020204030204" pitchFamily="34" charset="0"/>
                  </a:rPr>
                  <a:t>ASSETS </a:t>
                </a:r>
                <a:endParaRPr lang="en-US" sz="1200" b="1" dirty="0">
                  <a:solidFill>
                    <a:srgbClr val="00A1E2"/>
                  </a:solidFill>
                  <a:cs typeface="Calibri" panose="020F0502020204030204" pitchFamily="34" charset="0"/>
                </a:endParaRPr>
              </a:p>
            </p:txBody>
          </p:sp>
        </p:grpSp>
        <p:grpSp>
          <p:nvGrpSpPr>
            <p:cNvPr id="5" name="Group 4"/>
            <p:cNvGrpSpPr/>
            <p:nvPr/>
          </p:nvGrpSpPr>
          <p:grpSpPr>
            <a:xfrm>
              <a:off x="474426" y="5526088"/>
              <a:ext cx="8177875" cy="258532"/>
              <a:chOff x="474426" y="5551488"/>
              <a:chExt cx="8177875" cy="258532"/>
            </a:xfrm>
          </p:grpSpPr>
          <p:cxnSp>
            <p:nvCxnSpPr>
              <p:cNvPr id="58" name="Straight Connector 57"/>
              <p:cNvCxnSpPr/>
              <p:nvPr/>
            </p:nvCxnSpPr>
            <p:spPr>
              <a:xfrm>
                <a:off x="474426" y="5551488"/>
                <a:ext cx="8177875" cy="8467"/>
              </a:xfrm>
              <a:prstGeom prst="line">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618666" y="5551488"/>
                <a:ext cx="585094" cy="258532"/>
              </a:xfrm>
              <a:prstGeom prst="rect">
                <a:avLst/>
              </a:prstGeom>
              <a:noFill/>
            </p:spPr>
            <p:txBody>
              <a:bodyPr wrap="none" lIns="18255" tIns="73152" rIns="18255" bIns="0" rtlCol="0">
                <a:spAutoFit/>
              </a:bodyPr>
              <a:lstStyle/>
              <a:p>
                <a:pPr defTabSz="912797">
                  <a:defRPr/>
                </a:pPr>
                <a:r>
                  <a:rPr lang="en-US" sz="1200" b="1" dirty="0" smtClean="0">
                    <a:solidFill>
                      <a:srgbClr val="005AA4"/>
                    </a:solidFill>
                    <a:cs typeface="Calibri" panose="020F0502020204030204" pitchFamily="34" charset="0"/>
                  </a:rPr>
                  <a:t>GOALS</a:t>
                </a:r>
                <a:endParaRPr lang="en-US" sz="1200" b="1" dirty="0">
                  <a:solidFill>
                    <a:srgbClr val="005AA4"/>
                  </a:solidFill>
                  <a:cs typeface="Calibri" panose="020F0502020204030204" pitchFamily="34" charset="0"/>
                </a:endParaRPr>
              </a:p>
            </p:txBody>
          </p:sp>
        </p:grpSp>
        <p:grpSp>
          <p:nvGrpSpPr>
            <p:cNvPr id="2" name="Group 1"/>
            <p:cNvGrpSpPr/>
            <p:nvPr/>
          </p:nvGrpSpPr>
          <p:grpSpPr>
            <a:xfrm>
              <a:off x="3031250" y="5916295"/>
              <a:ext cx="5646025" cy="258532"/>
              <a:chOff x="3031250" y="5916295"/>
              <a:chExt cx="5646025" cy="258532"/>
            </a:xfrm>
          </p:grpSpPr>
          <p:cxnSp>
            <p:nvCxnSpPr>
              <p:cNvPr id="57" name="Straight Connector 56"/>
              <p:cNvCxnSpPr/>
              <p:nvPr/>
            </p:nvCxnSpPr>
            <p:spPr>
              <a:xfrm>
                <a:off x="3031250" y="5916295"/>
                <a:ext cx="5646025" cy="1"/>
              </a:xfrm>
              <a:prstGeom prst="line">
                <a:avLst/>
              </a:prstGeom>
              <a:ln w="28575">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394201" y="5916295"/>
                <a:ext cx="920122" cy="258532"/>
              </a:xfrm>
              <a:prstGeom prst="rect">
                <a:avLst/>
              </a:prstGeom>
              <a:noFill/>
            </p:spPr>
            <p:txBody>
              <a:bodyPr wrap="none" lIns="18255" tIns="73152" rIns="18255" bIns="0" rtlCol="0">
                <a:spAutoFit/>
              </a:bodyPr>
              <a:lstStyle/>
              <a:p>
                <a:pPr defTabSz="912797">
                  <a:defRPr/>
                </a:pPr>
                <a:r>
                  <a:rPr lang="en-US" sz="1200" b="1" dirty="0" smtClean="0">
                    <a:solidFill>
                      <a:srgbClr val="3BC3A3"/>
                    </a:solidFill>
                    <a:cs typeface="Calibri" panose="020F0502020204030204" pitchFamily="34" charset="0"/>
                  </a:rPr>
                  <a:t>LIABILITIES</a:t>
                </a:r>
                <a:endParaRPr lang="en-US" sz="1200" b="1" dirty="0">
                  <a:solidFill>
                    <a:srgbClr val="3BC3A3"/>
                  </a:solidFill>
                  <a:cs typeface="Calibri" panose="020F0502020204030204" pitchFamily="34" charset="0"/>
                </a:endParaRPr>
              </a:p>
            </p:txBody>
          </p:sp>
        </p:grpSp>
      </p:grpSp>
      <p:grpSp>
        <p:nvGrpSpPr>
          <p:cNvPr id="134" name="Group 133"/>
          <p:cNvGrpSpPr/>
          <p:nvPr/>
        </p:nvGrpSpPr>
        <p:grpSpPr>
          <a:xfrm>
            <a:off x="465614" y="2141220"/>
            <a:ext cx="8195499" cy="1427016"/>
            <a:chOff x="472440" y="2331720"/>
            <a:chExt cx="8195499" cy="1427016"/>
          </a:xfrm>
        </p:grpSpPr>
        <p:grpSp>
          <p:nvGrpSpPr>
            <p:cNvPr id="135" name="Group 134"/>
            <p:cNvGrpSpPr/>
            <p:nvPr/>
          </p:nvGrpSpPr>
          <p:grpSpPr>
            <a:xfrm>
              <a:off x="1552555" y="2385643"/>
              <a:ext cx="652287" cy="475378"/>
              <a:chOff x="1184276" y="4159250"/>
              <a:chExt cx="533400" cy="490537"/>
            </a:xfrm>
          </p:grpSpPr>
          <p:sp>
            <p:nvSpPr>
              <p:cNvPr id="166" name="Freeform 7"/>
              <p:cNvSpPr>
                <a:spLocks/>
              </p:cNvSpPr>
              <p:nvPr/>
            </p:nvSpPr>
            <p:spPr bwMode="auto">
              <a:xfrm>
                <a:off x="1184276" y="4238625"/>
                <a:ext cx="533400" cy="411162"/>
              </a:xfrm>
              <a:custGeom>
                <a:avLst/>
                <a:gdLst>
                  <a:gd name="T0" fmla="*/ 796 w 840"/>
                  <a:gd name="T1" fmla="*/ 275 h 646"/>
                  <a:gd name="T2" fmla="*/ 796 w 840"/>
                  <a:gd name="T3" fmla="*/ 607 h 646"/>
                  <a:gd name="T4" fmla="*/ 757 w 840"/>
                  <a:gd name="T5" fmla="*/ 646 h 646"/>
                  <a:gd name="T6" fmla="*/ 83 w 840"/>
                  <a:gd name="T7" fmla="*/ 646 h 646"/>
                  <a:gd name="T8" fmla="*/ 45 w 840"/>
                  <a:gd name="T9" fmla="*/ 607 h 646"/>
                  <a:gd name="T10" fmla="*/ 45 w 840"/>
                  <a:gd name="T11" fmla="*/ 274 h 646"/>
                  <a:gd name="T12" fmla="*/ 0 w 840"/>
                  <a:gd name="T13" fmla="*/ 257 h 646"/>
                  <a:gd name="T14" fmla="*/ 0 w 840"/>
                  <a:gd name="T15" fmla="*/ 39 h 646"/>
                  <a:gd name="T16" fmla="*/ 43 w 840"/>
                  <a:gd name="T17" fmla="*/ 0 h 646"/>
                  <a:gd name="T18" fmla="*/ 798 w 840"/>
                  <a:gd name="T19" fmla="*/ 0 h 646"/>
                  <a:gd name="T20" fmla="*/ 840 w 840"/>
                  <a:gd name="T21" fmla="*/ 39 h 646"/>
                  <a:gd name="T22" fmla="*/ 840 w 840"/>
                  <a:gd name="T23" fmla="*/ 257 h 646"/>
                  <a:gd name="T24" fmla="*/ 796 w 840"/>
                  <a:gd name="T25" fmla="*/ 27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0" h="646">
                    <a:moveTo>
                      <a:pt x="796" y="275"/>
                    </a:moveTo>
                    <a:cubicBezTo>
                      <a:pt x="796" y="607"/>
                      <a:pt x="796" y="607"/>
                      <a:pt x="796" y="607"/>
                    </a:cubicBezTo>
                    <a:cubicBezTo>
                      <a:pt x="796" y="629"/>
                      <a:pt x="778" y="646"/>
                      <a:pt x="757" y="646"/>
                    </a:cubicBezTo>
                    <a:cubicBezTo>
                      <a:pt x="83" y="646"/>
                      <a:pt x="83" y="646"/>
                      <a:pt x="83" y="646"/>
                    </a:cubicBezTo>
                    <a:cubicBezTo>
                      <a:pt x="62" y="646"/>
                      <a:pt x="45" y="629"/>
                      <a:pt x="45" y="607"/>
                    </a:cubicBezTo>
                    <a:cubicBezTo>
                      <a:pt x="45" y="274"/>
                      <a:pt x="45" y="274"/>
                      <a:pt x="45" y="274"/>
                    </a:cubicBezTo>
                    <a:cubicBezTo>
                      <a:pt x="0" y="257"/>
                      <a:pt x="0" y="257"/>
                      <a:pt x="0" y="257"/>
                    </a:cubicBezTo>
                    <a:cubicBezTo>
                      <a:pt x="0" y="39"/>
                      <a:pt x="0" y="39"/>
                      <a:pt x="0" y="39"/>
                    </a:cubicBezTo>
                    <a:cubicBezTo>
                      <a:pt x="0" y="17"/>
                      <a:pt x="19" y="0"/>
                      <a:pt x="43" y="0"/>
                    </a:cubicBezTo>
                    <a:cubicBezTo>
                      <a:pt x="798" y="0"/>
                      <a:pt x="798" y="0"/>
                      <a:pt x="798" y="0"/>
                    </a:cubicBezTo>
                    <a:cubicBezTo>
                      <a:pt x="821" y="0"/>
                      <a:pt x="840" y="17"/>
                      <a:pt x="840" y="39"/>
                    </a:cubicBezTo>
                    <a:cubicBezTo>
                      <a:pt x="840" y="257"/>
                      <a:pt x="840" y="257"/>
                      <a:pt x="840" y="257"/>
                    </a:cubicBezTo>
                    <a:lnTo>
                      <a:pt x="796" y="275"/>
                    </a:lnTo>
                    <a:close/>
                  </a:path>
                </a:pathLst>
              </a:custGeom>
              <a:solidFill>
                <a:srgbClr val="FFFFFF"/>
              </a:solid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7" name="Freeform 8"/>
              <p:cNvSpPr>
                <a:spLocks/>
              </p:cNvSpPr>
              <p:nvPr/>
            </p:nvSpPr>
            <p:spPr bwMode="auto">
              <a:xfrm>
                <a:off x="1398588" y="4416425"/>
                <a:ext cx="101600" cy="95250"/>
              </a:xfrm>
              <a:custGeom>
                <a:avLst/>
                <a:gdLst>
                  <a:gd name="T0" fmla="*/ 161 w 161"/>
                  <a:gd name="T1" fmla="*/ 124 h 150"/>
                  <a:gd name="T2" fmla="*/ 136 w 161"/>
                  <a:gd name="T3" fmla="*/ 150 h 150"/>
                  <a:gd name="T4" fmla="*/ 25 w 161"/>
                  <a:gd name="T5" fmla="*/ 150 h 150"/>
                  <a:gd name="T6" fmla="*/ 0 w 161"/>
                  <a:gd name="T7" fmla="*/ 124 h 150"/>
                  <a:gd name="T8" fmla="*/ 0 w 161"/>
                  <a:gd name="T9" fmla="*/ 26 h 150"/>
                  <a:gd name="T10" fmla="*/ 25 w 161"/>
                  <a:gd name="T11" fmla="*/ 0 h 150"/>
                  <a:gd name="T12" fmla="*/ 136 w 161"/>
                  <a:gd name="T13" fmla="*/ 0 h 150"/>
                  <a:gd name="T14" fmla="*/ 161 w 161"/>
                  <a:gd name="T15" fmla="*/ 26 h 150"/>
                  <a:gd name="T16" fmla="*/ 161 w 161"/>
                  <a:gd name="T17" fmla="*/ 1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50">
                    <a:moveTo>
                      <a:pt x="161" y="124"/>
                    </a:moveTo>
                    <a:cubicBezTo>
                      <a:pt x="161" y="138"/>
                      <a:pt x="150" y="150"/>
                      <a:pt x="136" y="150"/>
                    </a:cubicBezTo>
                    <a:cubicBezTo>
                      <a:pt x="25" y="150"/>
                      <a:pt x="25" y="150"/>
                      <a:pt x="25" y="150"/>
                    </a:cubicBezTo>
                    <a:cubicBezTo>
                      <a:pt x="11" y="150"/>
                      <a:pt x="0" y="138"/>
                      <a:pt x="0" y="124"/>
                    </a:cubicBezTo>
                    <a:cubicBezTo>
                      <a:pt x="0" y="26"/>
                      <a:pt x="0" y="26"/>
                      <a:pt x="0" y="26"/>
                    </a:cubicBezTo>
                    <a:cubicBezTo>
                      <a:pt x="0" y="11"/>
                      <a:pt x="11" y="0"/>
                      <a:pt x="25" y="0"/>
                    </a:cubicBezTo>
                    <a:cubicBezTo>
                      <a:pt x="136" y="0"/>
                      <a:pt x="136" y="0"/>
                      <a:pt x="136" y="0"/>
                    </a:cubicBezTo>
                    <a:cubicBezTo>
                      <a:pt x="150" y="0"/>
                      <a:pt x="161" y="11"/>
                      <a:pt x="161" y="26"/>
                    </a:cubicBezTo>
                    <a:lnTo>
                      <a:pt x="161" y="124"/>
                    </a:lnTo>
                    <a:close/>
                  </a:path>
                </a:pathLst>
              </a:custGeom>
              <a:solidFill>
                <a:srgbClr val="FFFFFF"/>
              </a:solid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8" name="Freeform 9"/>
              <p:cNvSpPr>
                <a:spLocks/>
              </p:cNvSpPr>
              <p:nvPr/>
            </p:nvSpPr>
            <p:spPr bwMode="auto">
              <a:xfrm>
                <a:off x="1373188" y="4159250"/>
                <a:ext cx="152400" cy="77787"/>
              </a:xfrm>
              <a:custGeom>
                <a:avLst/>
                <a:gdLst>
                  <a:gd name="T0" fmla="*/ 0 w 241"/>
                  <a:gd name="T1" fmla="*/ 122 h 122"/>
                  <a:gd name="T2" fmla="*/ 0 w 241"/>
                  <a:gd name="T3" fmla="*/ 63 h 122"/>
                  <a:gd name="T4" fmla="*/ 62 w 241"/>
                  <a:gd name="T5" fmla="*/ 0 h 122"/>
                  <a:gd name="T6" fmla="*/ 179 w 241"/>
                  <a:gd name="T7" fmla="*/ 0 h 122"/>
                  <a:gd name="T8" fmla="*/ 241 w 241"/>
                  <a:gd name="T9" fmla="*/ 63 h 122"/>
                  <a:gd name="T10" fmla="*/ 241 w 241"/>
                  <a:gd name="T11" fmla="*/ 121 h 122"/>
                </a:gdLst>
                <a:ahLst/>
                <a:cxnLst>
                  <a:cxn ang="0">
                    <a:pos x="T0" y="T1"/>
                  </a:cxn>
                  <a:cxn ang="0">
                    <a:pos x="T2" y="T3"/>
                  </a:cxn>
                  <a:cxn ang="0">
                    <a:pos x="T4" y="T5"/>
                  </a:cxn>
                  <a:cxn ang="0">
                    <a:pos x="T6" y="T7"/>
                  </a:cxn>
                  <a:cxn ang="0">
                    <a:pos x="T8" y="T9"/>
                  </a:cxn>
                  <a:cxn ang="0">
                    <a:pos x="T10" y="T11"/>
                  </a:cxn>
                </a:cxnLst>
                <a:rect l="0" t="0" r="r" b="b"/>
                <a:pathLst>
                  <a:path w="241" h="122">
                    <a:moveTo>
                      <a:pt x="0" y="122"/>
                    </a:moveTo>
                    <a:cubicBezTo>
                      <a:pt x="0" y="63"/>
                      <a:pt x="0" y="63"/>
                      <a:pt x="0" y="63"/>
                    </a:cubicBezTo>
                    <a:cubicBezTo>
                      <a:pt x="0" y="28"/>
                      <a:pt x="28" y="0"/>
                      <a:pt x="62" y="0"/>
                    </a:cubicBezTo>
                    <a:cubicBezTo>
                      <a:pt x="179" y="0"/>
                      <a:pt x="179" y="0"/>
                      <a:pt x="179" y="0"/>
                    </a:cubicBezTo>
                    <a:cubicBezTo>
                      <a:pt x="213" y="0"/>
                      <a:pt x="241" y="28"/>
                      <a:pt x="241" y="63"/>
                    </a:cubicBezTo>
                    <a:cubicBezTo>
                      <a:pt x="241" y="121"/>
                      <a:pt x="241" y="121"/>
                      <a:pt x="241" y="121"/>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9" name="Freeform 5"/>
              <p:cNvSpPr>
                <a:spLocks/>
              </p:cNvSpPr>
              <p:nvPr/>
            </p:nvSpPr>
            <p:spPr bwMode="auto">
              <a:xfrm>
                <a:off x="1216025" y="4414359"/>
                <a:ext cx="182563" cy="36512"/>
              </a:xfrm>
              <a:custGeom>
                <a:avLst/>
                <a:gdLst>
                  <a:gd name="T0" fmla="*/ 0 w 289"/>
                  <a:gd name="T1" fmla="*/ 0 h 58"/>
                  <a:gd name="T2" fmla="*/ 289 w 289"/>
                  <a:gd name="T3" fmla="*/ 58 h 58"/>
                </a:gdLst>
                <a:ahLst/>
                <a:cxnLst>
                  <a:cxn ang="0">
                    <a:pos x="T0" y="T1"/>
                  </a:cxn>
                  <a:cxn ang="0">
                    <a:pos x="T2" y="T3"/>
                  </a:cxn>
                </a:cxnLst>
                <a:rect l="0" t="0" r="r" b="b"/>
                <a:pathLst>
                  <a:path w="289" h="58">
                    <a:moveTo>
                      <a:pt x="0" y="0"/>
                    </a:moveTo>
                    <a:cubicBezTo>
                      <a:pt x="0" y="0"/>
                      <a:pt x="115" y="45"/>
                      <a:pt x="289" y="58"/>
                    </a:cubicBezTo>
                  </a:path>
                </a:pathLst>
              </a:custGeom>
              <a:solidFill>
                <a:srgbClr val="FFFFFF"/>
              </a:solid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0" name="Freeform 6"/>
              <p:cNvSpPr>
                <a:spLocks/>
              </p:cNvSpPr>
              <p:nvPr/>
            </p:nvSpPr>
            <p:spPr bwMode="auto">
              <a:xfrm>
                <a:off x="1501850" y="4414359"/>
                <a:ext cx="185738" cy="36512"/>
              </a:xfrm>
              <a:custGeom>
                <a:avLst/>
                <a:gdLst>
                  <a:gd name="T0" fmla="*/ 0 w 293"/>
                  <a:gd name="T1" fmla="*/ 57 h 57"/>
                  <a:gd name="T2" fmla="*/ 293 w 293"/>
                  <a:gd name="T3" fmla="*/ 0 h 57"/>
                </a:gdLst>
                <a:ahLst/>
                <a:cxnLst>
                  <a:cxn ang="0">
                    <a:pos x="T0" y="T1"/>
                  </a:cxn>
                  <a:cxn ang="0">
                    <a:pos x="T2" y="T3"/>
                  </a:cxn>
                </a:cxnLst>
                <a:rect l="0" t="0" r="r" b="b"/>
                <a:pathLst>
                  <a:path w="293" h="57">
                    <a:moveTo>
                      <a:pt x="0" y="57"/>
                    </a:moveTo>
                    <a:cubicBezTo>
                      <a:pt x="91" y="52"/>
                      <a:pt x="190" y="35"/>
                      <a:pt x="293" y="0"/>
                    </a:cubicBezTo>
                  </a:path>
                </a:pathLst>
              </a:custGeom>
              <a:solidFill>
                <a:srgbClr val="FFFFFF"/>
              </a:solid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cxnSp>
          <p:nvCxnSpPr>
            <p:cNvPr id="136" name="Straight Connector 135"/>
            <p:cNvCxnSpPr/>
            <p:nvPr/>
          </p:nvCxnSpPr>
          <p:spPr>
            <a:xfrm>
              <a:off x="472440" y="3036349"/>
              <a:ext cx="81954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7" name="Text Box 39"/>
            <p:cNvSpPr txBox="1">
              <a:spLocks noChangeArrowheads="1"/>
            </p:cNvSpPr>
            <p:nvPr>
              <p:custDataLst>
                <p:tags r:id="rId1"/>
              </p:custDataLst>
            </p:nvPr>
          </p:nvSpPr>
          <p:spPr bwMode="auto">
            <a:xfrm>
              <a:off x="1689115" y="3127553"/>
              <a:ext cx="375103"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CAREER</a:t>
              </a:r>
              <a:br>
                <a:rPr lang="en-US" sz="900" b="1" dirty="0">
                  <a:solidFill>
                    <a:srgbClr val="005A8B"/>
                  </a:solidFill>
                  <a:latin typeface="Calibri" panose="020F0502020204030204" pitchFamily="34" charset="0"/>
                  <a:cs typeface="Calibri" panose="020F0502020204030204" pitchFamily="34" charset="0"/>
                </a:rPr>
              </a:br>
              <a:r>
                <a:rPr lang="en-US" sz="900" b="1" dirty="0">
                  <a:solidFill>
                    <a:srgbClr val="005A8B"/>
                  </a:solidFill>
                  <a:latin typeface="Calibri" panose="020F0502020204030204" pitchFamily="34" charset="0"/>
                  <a:cs typeface="Calibri" panose="020F0502020204030204" pitchFamily="34" charset="0"/>
                </a:rPr>
                <a:t>PATH</a:t>
              </a:r>
            </a:p>
          </p:txBody>
        </p:sp>
        <p:sp>
          <p:nvSpPr>
            <p:cNvPr id="138" name="Oval 137"/>
            <p:cNvSpPr/>
            <p:nvPr/>
          </p:nvSpPr>
          <p:spPr>
            <a:xfrm>
              <a:off x="1830140"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39" name="Text Box 39"/>
            <p:cNvSpPr txBox="1">
              <a:spLocks noChangeArrowheads="1"/>
            </p:cNvSpPr>
            <p:nvPr>
              <p:custDataLst>
                <p:tags r:id="rId2"/>
              </p:custDataLst>
            </p:nvPr>
          </p:nvSpPr>
          <p:spPr bwMode="auto">
            <a:xfrm>
              <a:off x="3016702" y="2635841"/>
              <a:ext cx="463268"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LIFESTYLE</a:t>
              </a:r>
              <a:br>
                <a:rPr lang="en-US" sz="900" b="1" dirty="0">
                  <a:solidFill>
                    <a:srgbClr val="005A8B"/>
                  </a:solidFill>
                  <a:latin typeface="Calibri" panose="020F0502020204030204" pitchFamily="34" charset="0"/>
                  <a:cs typeface="Calibri" panose="020F0502020204030204" pitchFamily="34" charset="0"/>
                </a:rPr>
              </a:br>
              <a:r>
                <a:rPr lang="en-US" sz="900" b="1" dirty="0">
                  <a:solidFill>
                    <a:srgbClr val="005A8B"/>
                  </a:solidFill>
                  <a:latin typeface="Calibri" panose="020F0502020204030204" pitchFamily="34" charset="0"/>
                  <a:cs typeface="Calibri" panose="020F0502020204030204" pitchFamily="34" charset="0"/>
                </a:rPr>
                <a:t>CHOICES</a:t>
              </a:r>
            </a:p>
          </p:txBody>
        </p:sp>
        <p:sp>
          <p:nvSpPr>
            <p:cNvPr id="140" name="Oval 139"/>
            <p:cNvSpPr/>
            <p:nvPr/>
          </p:nvSpPr>
          <p:spPr>
            <a:xfrm>
              <a:off x="3177145"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41" name="Text Box 39"/>
            <p:cNvSpPr txBox="1">
              <a:spLocks noChangeArrowheads="1"/>
            </p:cNvSpPr>
            <p:nvPr>
              <p:custDataLst>
                <p:tags r:id="rId3"/>
              </p:custDataLst>
            </p:nvPr>
          </p:nvSpPr>
          <p:spPr bwMode="auto">
            <a:xfrm>
              <a:off x="4152765" y="3124452"/>
              <a:ext cx="524181"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FAMILY</a:t>
              </a:r>
              <a:br>
                <a:rPr lang="en-US" sz="900" b="1" dirty="0">
                  <a:solidFill>
                    <a:srgbClr val="005A8B"/>
                  </a:solidFill>
                  <a:latin typeface="Calibri" panose="020F0502020204030204" pitchFamily="34" charset="0"/>
                  <a:cs typeface="Calibri" panose="020F0502020204030204" pitchFamily="34" charset="0"/>
                </a:rPr>
              </a:br>
              <a:r>
                <a:rPr lang="en-US" sz="900" b="1" dirty="0">
                  <a:solidFill>
                    <a:srgbClr val="005A8B"/>
                  </a:solidFill>
                  <a:latin typeface="Calibri" panose="020F0502020204030204" pitchFamily="34" charset="0"/>
                  <a:cs typeface="Calibri" panose="020F0502020204030204" pitchFamily="34" charset="0"/>
                </a:rPr>
                <a:t>DYNAMICS</a:t>
              </a:r>
            </a:p>
          </p:txBody>
        </p:sp>
        <p:sp>
          <p:nvSpPr>
            <p:cNvPr id="142" name="Oval 141"/>
            <p:cNvSpPr/>
            <p:nvPr/>
          </p:nvSpPr>
          <p:spPr>
            <a:xfrm>
              <a:off x="4363405"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43" name="Text Box 39"/>
            <p:cNvSpPr txBox="1">
              <a:spLocks noChangeArrowheads="1"/>
            </p:cNvSpPr>
            <p:nvPr>
              <p:custDataLst>
                <p:tags r:id="rId4"/>
              </p:custDataLst>
            </p:nvPr>
          </p:nvSpPr>
          <p:spPr bwMode="auto">
            <a:xfrm>
              <a:off x="6538158" y="2635841"/>
              <a:ext cx="621965"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spcBef>
                  <a:spcPts val="669"/>
                </a:spcBef>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LENGTH OF</a:t>
              </a:r>
              <a:br>
                <a:rPr lang="en-US" sz="900" b="1" dirty="0">
                  <a:solidFill>
                    <a:srgbClr val="005A8B"/>
                  </a:solidFill>
                  <a:latin typeface="Calibri" panose="020F0502020204030204" pitchFamily="34" charset="0"/>
                  <a:cs typeface="Calibri" panose="020F0502020204030204" pitchFamily="34" charset="0"/>
                </a:rPr>
              </a:br>
              <a:r>
                <a:rPr lang="en-US" sz="900" b="1" dirty="0">
                  <a:solidFill>
                    <a:srgbClr val="005A8B"/>
                  </a:solidFill>
                  <a:latin typeface="Calibri" panose="020F0502020204030204" pitchFamily="34" charset="0"/>
                  <a:cs typeface="Calibri" panose="020F0502020204030204" pitchFamily="34" charset="0"/>
                </a:rPr>
                <a:t>RETIREMENT</a:t>
              </a:r>
            </a:p>
          </p:txBody>
        </p:sp>
        <p:sp>
          <p:nvSpPr>
            <p:cNvPr id="144" name="Oval 143"/>
            <p:cNvSpPr/>
            <p:nvPr/>
          </p:nvSpPr>
          <p:spPr>
            <a:xfrm>
              <a:off x="6775575"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45" name="Text Box 39"/>
            <p:cNvSpPr txBox="1">
              <a:spLocks noChangeArrowheads="1"/>
            </p:cNvSpPr>
            <p:nvPr>
              <p:custDataLst>
                <p:tags r:id="rId5"/>
              </p:custDataLst>
            </p:nvPr>
          </p:nvSpPr>
          <p:spPr bwMode="auto">
            <a:xfrm>
              <a:off x="7851493" y="3132461"/>
              <a:ext cx="368691"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LEGACY</a:t>
              </a:r>
              <a:br>
                <a:rPr lang="en-US" sz="900" b="1" dirty="0">
                  <a:solidFill>
                    <a:srgbClr val="005A8B"/>
                  </a:solidFill>
                  <a:latin typeface="Calibri" panose="020F0502020204030204" pitchFamily="34" charset="0"/>
                  <a:cs typeface="Calibri" panose="020F0502020204030204" pitchFamily="34" charset="0"/>
                </a:rPr>
              </a:br>
              <a:r>
                <a:rPr lang="en-US" sz="900" b="1" dirty="0">
                  <a:solidFill>
                    <a:srgbClr val="005A8B"/>
                  </a:solidFill>
                  <a:latin typeface="Calibri" panose="020F0502020204030204" pitchFamily="34" charset="0"/>
                  <a:cs typeface="Calibri" panose="020F0502020204030204" pitchFamily="34" charset="0"/>
                </a:rPr>
                <a:t>PLAN</a:t>
              </a:r>
            </a:p>
          </p:txBody>
        </p:sp>
        <p:sp>
          <p:nvSpPr>
            <p:cNvPr id="146" name="Oval 145"/>
            <p:cNvSpPr/>
            <p:nvPr/>
          </p:nvSpPr>
          <p:spPr>
            <a:xfrm>
              <a:off x="7957926"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47" name="Oval 146"/>
            <p:cNvSpPr/>
            <p:nvPr/>
          </p:nvSpPr>
          <p:spPr>
            <a:xfrm>
              <a:off x="5575273" y="2969175"/>
              <a:ext cx="125843" cy="115311"/>
            </a:xfrm>
            <a:prstGeom prst="ellipse">
              <a:avLst/>
            </a:prstGeom>
            <a:solidFill>
              <a:schemeClr val="accent2"/>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sp>
          <p:nvSpPr>
            <p:cNvPr id="148" name="Text Box 39"/>
            <p:cNvSpPr txBox="1">
              <a:spLocks noChangeArrowheads="1"/>
            </p:cNvSpPr>
            <p:nvPr>
              <p:custDataLst>
                <p:tags r:id="rId6"/>
              </p:custDataLst>
            </p:nvPr>
          </p:nvSpPr>
          <p:spPr bwMode="auto">
            <a:xfrm>
              <a:off x="5385283" y="3123761"/>
              <a:ext cx="516167" cy="2769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PURCHASE</a:t>
              </a:r>
            </a:p>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DECISIONS</a:t>
              </a:r>
            </a:p>
          </p:txBody>
        </p:sp>
        <p:grpSp>
          <p:nvGrpSpPr>
            <p:cNvPr id="149" name="Group 148"/>
            <p:cNvGrpSpPr/>
            <p:nvPr/>
          </p:nvGrpSpPr>
          <p:grpSpPr>
            <a:xfrm>
              <a:off x="5293962" y="2331720"/>
              <a:ext cx="674254" cy="540282"/>
              <a:chOff x="4119563" y="3136901"/>
              <a:chExt cx="911225" cy="877887"/>
            </a:xfrm>
            <a:noFill/>
          </p:grpSpPr>
          <p:sp>
            <p:nvSpPr>
              <p:cNvPr id="159" name="Freeform 7"/>
              <p:cNvSpPr>
                <a:spLocks/>
              </p:cNvSpPr>
              <p:nvPr/>
            </p:nvSpPr>
            <p:spPr bwMode="auto">
              <a:xfrm>
                <a:off x="4119563" y="3162301"/>
                <a:ext cx="911225" cy="409575"/>
              </a:xfrm>
              <a:custGeom>
                <a:avLst/>
                <a:gdLst>
                  <a:gd name="T0" fmla="*/ 0 w 574"/>
                  <a:gd name="T1" fmla="*/ 258 h 258"/>
                  <a:gd name="T2" fmla="*/ 288 w 574"/>
                  <a:gd name="T3" fmla="*/ 0 h 258"/>
                  <a:gd name="T4" fmla="*/ 574 w 574"/>
                  <a:gd name="T5" fmla="*/ 258 h 258"/>
                </a:gdLst>
                <a:ahLst/>
                <a:cxnLst>
                  <a:cxn ang="0">
                    <a:pos x="T0" y="T1"/>
                  </a:cxn>
                  <a:cxn ang="0">
                    <a:pos x="T2" y="T3"/>
                  </a:cxn>
                  <a:cxn ang="0">
                    <a:pos x="T4" y="T5"/>
                  </a:cxn>
                </a:cxnLst>
                <a:rect l="0" t="0" r="r" b="b"/>
                <a:pathLst>
                  <a:path w="574" h="258">
                    <a:moveTo>
                      <a:pt x="0" y="258"/>
                    </a:moveTo>
                    <a:lnTo>
                      <a:pt x="288" y="0"/>
                    </a:lnTo>
                    <a:lnTo>
                      <a:pt x="574" y="258"/>
                    </a:lnTo>
                  </a:path>
                </a:pathLst>
              </a:custGeom>
              <a:grp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0" name="Line 8"/>
              <p:cNvSpPr>
                <a:spLocks noChangeShapeType="1"/>
              </p:cNvSpPr>
              <p:nvPr/>
            </p:nvSpPr>
            <p:spPr bwMode="auto">
              <a:xfrm>
                <a:off x="4232275" y="3470276"/>
                <a:ext cx="0" cy="503238"/>
              </a:xfrm>
              <a:prstGeom prst="line">
                <a:avLst/>
              </a:prstGeom>
              <a:grp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1" name="Line 9"/>
              <p:cNvSpPr>
                <a:spLocks noChangeShapeType="1"/>
              </p:cNvSpPr>
              <p:nvPr/>
            </p:nvSpPr>
            <p:spPr bwMode="auto">
              <a:xfrm>
                <a:off x="4918075" y="3470276"/>
                <a:ext cx="0" cy="503238"/>
              </a:xfrm>
              <a:prstGeom prst="line">
                <a:avLst/>
              </a:prstGeom>
              <a:grp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2" name="Freeform 10"/>
              <p:cNvSpPr>
                <a:spLocks/>
              </p:cNvSpPr>
              <p:nvPr/>
            </p:nvSpPr>
            <p:spPr bwMode="auto">
              <a:xfrm>
                <a:off x="4130675" y="3973513"/>
                <a:ext cx="895350" cy="41275"/>
              </a:xfrm>
              <a:custGeom>
                <a:avLst/>
                <a:gdLst>
                  <a:gd name="T0" fmla="*/ 239 w 239"/>
                  <a:gd name="T1" fmla="*/ 6 h 11"/>
                  <a:gd name="T2" fmla="*/ 233 w 239"/>
                  <a:gd name="T3" fmla="*/ 11 h 11"/>
                  <a:gd name="T4" fmla="*/ 5 w 239"/>
                  <a:gd name="T5" fmla="*/ 11 h 11"/>
                  <a:gd name="T6" fmla="*/ 0 w 239"/>
                  <a:gd name="T7" fmla="*/ 6 h 11"/>
                  <a:gd name="T8" fmla="*/ 5 w 239"/>
                  <a:gd name="T9" fmla="*/ 0 h 11"/>
                  <a:gd name="T10" fmla="*/ 233 w 239"/>
                  <a:gd name="T11" fmla="*/ 0 h 11"/>
                  <a:gd name="T12" fmla="*/ 239 w 239"/>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239" h="11">
                    <a:moveTo>
                      <a:pt x="239" y="6"/>
                    </a:moveTo>
                    <a:cubicBezTo>
                      <a:pt x="239" y="9"/>
                      <a:pt x="236" y="11"/>
                      <a:pt x="233" y="11"/>
                    </a:cubicBezTo>
                    <a:cubicBezTo>
                      <a:pt x="5" y="11"/>
                      <a:pt x="5" y="11"/>
                      <a:pt x="5" y="11"/>
                    </a:cubicBezTo>
                    <a:cubicBezTo>
                      <a:pt x="2" y="11"/>
                      <a:pt x="0" y="9"/>
                      <a:pt x="0" y="6"/>
                    </a:cubicBezTo>
                    <a:cubicBezTo>
                      <a:pt x="0" y="3"/>
                      <a:pt x="2" y="0"/>
                      <a:pt x="5" y="0"/>
                    </a:cubicBezTo>
                    <a:cubicBezTo>
                      <a:pt x="233" y="0"/>
                      <a:pt x="233" y="0"/>
                      <a:pt x="233" y="0"/>
                    </a:cubicBezTo>
                    <a:cubicBezTo>
                      <a:pt x="236" y="0"/>
                      <a:pt x="239" y="3"/>
                      <a:pt x="239" y="6"/>
                    </a:cubicBezTo>
                    <a:close/>
                  </a:path>
                </a:pathLst>
              </a:custGeom>
              <a:grp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3" name="Freeform 11"/>
              <p:cNvSpPr>
                <a:spLocks noEditPoints="1"/>
              </p:cNvSpPr>
              <p:nvPr/>
            </p:nvSpPr>
            <p:spPr bwMode="auto">
              <a:xfrm>
                <a:off x="4232275" y="3613151"/>
                <a:ext cx="685800" cy="360363"/>
              </a:xfrm>
              <a:custGeom>
                <a:avLst/>
                <a:gdLst>
                  <a:gd name="T0" fmla="*/ 124 w 183"/>
                  <a:gd name="T1" fmla="*/ 76 h 96"/>
                  <a:gd name="T2" fmla="*/ 183 w 183"/>
                  <a:gd name="T3" fmla="*/ 76 h 96"/>
                  <a:gd name="T4" fmla="*/ 0 w 183"/>
                  <a:gd name="T5" fmla="*/ 76 h 96"/>
                  <a:gd name="T6" fmla="*/ 60 w 183"/>
                  <a:gd name="T7" fmla="*/ 76 h 96"/>
                  <a:gd name="T8" fmla="*/ 60 w 183"/>
                  <a:gd name="T9" fmla="*/ 96 h 96"/>
                  <a:gd name="T10" fmla="*/ 60 w 183"/>
                  <a:gd name="T11" fmla="*/ 4 h 96"/>
                  <a:gd name="T12" fmla="*/ 64 w 183"/>
                  <a:gd name="T13" fmla="*/ 0 h 96"/>
                  <a:gd name="T14" fmla="*/ 120 w 183"/>
                  <a:gd name="T15" fmla="*/ 0 h 96"/>
                  <a:gd name="T16" fmla="*/ 124 w 183"/>
                  <a:gd name="T17" fmla="*/ 4 h 96"/>
                  <a:gd name="T18" fmla="*/ 124 w 183"/>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96">
                    <a:moveTo>
                      <a:pt x="124" y="76"/>
                    </a:moveTo>
                    <a:cubicBezTo>
                      <a:pt x="183" y="76"/>
                      <a:pt x="183" y="76"/>
                      <a:pt x="183" y="76"/>
                    </a:cubicBezTo>
                    <a:moveTo>
                      <a:pt x="0" y="76"/>
                    </a:moveTo>
                    <a:cubicBezTo>
                      <a:pt x="60" y="76"/>
                      <a:pt x="60" y="76"/>
                      <a:pt x="60" y="76"/>
                    </a:cubicBezTo>
                    <a:moveTo>
                      <a:pt x="60" y="96"/>
                    </a:moveTo>
                    <a:cubicBezTo>
                      <a:pt x="60" y="4"/>
                      <a:pt x="60" y="4"/>
                      <a:pt x="60" y="4"/>
                    </a:cubicBezTo>
                    <a:cubicBezTo>
                      <a:pt x="60" y="2"/>
                      <a:pt x="62" y="0"/>
                      <a:pt x="64" y="0"/>
                    </a:cubicBezTo>
                    <a:cubicBezTo>
                      <a:pt x="120" y="0"/>
                      <a:pt x="120" y="0"/>
                      <a:pt x="120" y="0"/>
                    </a:cubicBezTo>
                    <a:cubicBezTo>
                      <a:pt x="122" y="0"/>
                      <a:pt x="124" y="2"/>
                      <a:pt x="124" y="4"/>
                    </a:cubicBezTo>
                    <a:cubicBezTo>
                      <a:pt x="124" y="96"/>
                      <a:pt x="124" y="96"/>
                      <a:pt x="124" y="96"/>
                    </a:cubicBezTo>
                  </a:path>
                </a:pathLst>
              </a:custGeom>
              <a:grp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4" name="Oval 12"/>
              <p:cNvSpPr>
                <a:spLocks noChangeArrowheads="1"/>
              </p:cNvSpPr>
              <p:nvPr/>
            </p:nvSpPr>
            <p:spPr bwMode="auto">
              <a:xfrm>
                <a:off x="4486275" y="3778251"/>
                <a:ext cx="30163" cy="30163"/>
              </a:xfrm>
              <a:prstGeom prst="ellipse">
                <a:avLst/>
              </a:prstGeom>
              <a:grpFill/>
              <a:ln w="9525">
                <a:solidFill>
                  <a:schemeClr val="accent2"/>
                </a:solid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5" name="Freeform 13"/>
              <p:cNvSpPr>
                <a:spLocks noEditPoints="1"/>
              </p:cNvSpPr>
              <p:nvPr/>
            </p:nvSpPr>
            <p:spPr bwMode="auto">
              <a:xfrm>
                <a:off x="4733925" y="3136901"/>
                <a:ext cx="153988" cy="307975"/>
              </a:xfrm>
              <a:custGeom>
                <a:avLst/>
                <a:gdLst>
                  <a:gd name="T0" fmla="*/ 41 w 41"/>
                  <a:gd name="T1" fmla="*/ 49 h 82"/>
                  <a:gd name="T2" fmla="*/ 6 w 41"/>
                  <a:gd name="T3" fmla="*/ 49 h 82"/>
                  <a:gd name="T4" fmla="*/ 0 w 41"/>
                  <a:gd name="T5" fmla="*/ 37 h 82"/>
                  <a:gd name="T6" fmla="*/ 41 w 41"/>
                  <a:gd name="T7" fmla="*/ 37 h 82"/>
                  <a:gd name="T8" fmla="*/ 0 w 41"/>
                  <a:gd name="T9" fmla="*/ 25 h 82"/>
                  <a:gd name="T10" fmla="*/ 41 w 41"/>
                  <a:gd name="T11" fmla="*/ 25 h 82"/>
                  <a:gd name="T12" fmla="*/ 0 w 41"/>
                  <a:gd name="T13" fmla="*/ 45 h 82"/>
                  <a:gd name="T14" fmla="*/ 0 w 41"/>
                  <a:gd name="T15" fmla="*/ 4 h 82"/>
                  <a:gd name="T16" fmla="*/ 4 w 41"/>
                  <a:gd name="T17" fmla="*/ 0 h 82"/>
                  <a:gd name="T18" fmla="*/ 37 w 41"/>
                  <a:gd name="T19" fmla="*/ 0 h 82"/>
                  <a:gd name="T20" fmla="*/ 41 w 41"/>
                  <a:gd name="T21" fmla="*/ 4 h 82"/>
                  <a:gd name="T22" fmla="*/ 41 w 41"/>
                  <a:gd name="T2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82">
                    <a:moveTo>
                      <a:pt x="41" y="49"/>
                    </a:moveTo>
                    <a:cubicBezTo>
                      <a:pt x="6" y="49"/>
                      <a:pt x="6" y="49"/>
                      <a:pt x="6" y="49"/>
                    </a:cubicBezTo>
                    <a:moveTo>
                      <a:pt x="0" y="37"/>
                    </a:moveTo>
                    <a:cubicBezTo>
                      <a:pt x="41" y="37"/>
                      <a:pt x="41" y="37"/>
                      <a:pt x="41" y="37"/>
                    </a:cubicBezTo>
                    <a:moveTo>
                      <a:pt x="0" y="25"/>
                    </a:moveTo>
                    <a:cubicBezTo>
                      <a:pt x="41" y="25"/>
                      <a:pt x="41" y="25"/>
                      <a:pt x="41" y="25"/>
                    </a:cubicBezTo>
                    <a:moveTo>
                      <a:pt x="0" y="45"/>
                    </a:moveTo>
                    <a:cubicBezTo>
                      <a:pt x="0" y="4"/>
                      <a:pt x="0" y="4"/>
                      <a:pt x="0" y="4"/>
                    </a:cubicBezTo>
                    <a:cubicBezTo>
                      <a:pt x="0" y="2"/>
                      <a:pt x="2" y="0"/>
                      <a:pt x="4" y="0"/>
                    </a:cubicBezTo>
                    <a:cubicBezTo>
                      <a:pt x="37" y="0"/>
                      <a:pt x="37" y="0"/>
                      <a:pt x="37" y="0"/>
                    </a:cubicBezTo>
                    <a:cubicBezTo>
                      <a:pt x="40" y="0"/>
                      <a:pt x="41" y="2"/>
                      <a:pt x="41" y="4"/>
                    </a:cubicBezTo>
                    <a:cubicBezTo>
                      <a:pt x="41" y="82"/>
                      <a:pt x="41" y="82"/>
                      <a:pt x="41" y="82"/>
                    </a:cubicBezTo>
                  </a:path>
                </a:pathLst>
              </a:custGeom>
              <a:grpFill/>
              <a:ln w="9525"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50" name="Group 149"/>
            <p:cNvGrpSpPr/>
            <p:nvPr/>
          </p:nvGrpSpPr>
          <p:grpSpPr>
            <a:xfrm>
              <a:off x="6584007" y="3142758"/>
              <a:ext cx="675466" cy="607133"/>
              <a:chOff x="1039548" y="238126"/>
              <a:chExt cx="582613" cy="776289"/>
            </a:xfrm>
            <a:noFill/>
          </p:grpSpPr>
          <p:sp>
            <p:nvSpPr>
              <p:cNvPr id="157" name="Freeform 98"/>
              <p:cNvSpPr>
                <a:spLocks noEditPoints="1"/>
              </p:cNvSpPr>
              <p:nvPr/>
            </p:nvSpPr>
            <p:spPr bwMode="auto">
              <a:xfrm>
                <a:off x="1039548" y="238126"/>
                <a:ext cx="582613" cy="776289"/>
              </a:xfrm>
              <a:custGeom>
                <a:avLst/>
                <a:gdLst>
                  <a:gd name="T0" fmla="*/ 315 w 367"/>
                  <a:gd name="T1" fmla="*/ 427 h 489"/>
                  <a:gd name="T2" fmla="*/ 166 w 367"/>
                  <a:gd name="T3" fmla="*/ 427 h 489"/>
                  <a:gd name="T4" fmla="*/ 166 w 367"/>
                  <a:gd name="T5" fmla="*/ 0 h 489"/>
                  <a:gd name="T6" fmla="*/ 315 w 367"/>
                  <a:gd name="T7" fmla="*/ 427 h 489"/>
                  <a:gd name="T8" fmla="*/ 337 w 367"/>
                  <a:gd name="T9" fmla="*/ 489 h 489"/>
                  <a:gd name="T10" fmla="*/ 60 w 367"/>
                  <a:gd name="T11" fmla="*/ 489 h 489"/>
                  <a:gd name="T12" fmla="*/ 0 w 367"/>
                  <a:gd name="T13" fmla="*/ 433 h 489"/>
                  <a:gd name="T14" fmla="*/ 248 w 367"/>
                  <a:gd name="T15" fmla="*/ 441 h 489"/>
                  <a:gd name="T16" fmla="*/ 258 w 367"/>
                  <a:gd name="T17" fmla="*/ 449 h 489"/>
                  <a:gd name="T18" fmla="*/ 367 w 367"/>
                  <a:gd name="T19" fmla="*/ 453 h 489"/>
                  <a:gd name="T20" fmla="*/ 337 w 367"/>
                  <a:gd name="T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489">
                    <a:moveTo>
                      <a:pt x="315" y="427"/>
                    </a:moveTo>
                    <a:lnTo>
                      <a:pt x="166" y="427"/>
                    </a:lnTo>
                    <a:lnTo>
                      <a:pt x="166" y="0"/>
                    </a:lnTo>
                    <a:lnTo>
                      <a:pt x="315" y="427"/>
                    </a:lnTo>
                    <a:close/>
                    <a:moveTo>
                      <a:pt x="337" y="489"/>
                    </a:moveTo>
                    <a:lnTo>
                      <a:pt x="60" y="489"/>
                    </a:lnTo>
                    <a:lnTo>
                      <a:pt x="0" y="433"/>
                    </a:lnTo>
                    <a:lnTo>
                      <a:pt x="248" y="441"/>
                    </a:lnTo>
                    <a:lnTo>
                      <a:pt x="258" y="449"/>
                    </a:lnTo>
                    <a:lnTo>
                      <a:pt x="367" y="453"/>
                    </a:lnTo>
                    <a:lnTo>
                      <a:pt x="337" y="489"/>
                    </a:lnTo>
                    <a:close/>
                  </a:path>
                </a:pathLst>
              </a:custGeom>
              <a:grp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8" name="Freeform 99"/>
              <p:cNvSpPr>
                <a:spLocks noEditPoints="1"/>
              </p:cNvSpPr>
              <p:nvPr/>
            </p:nvSpPr>
            <p:spPr bwMode="auto">
              <a:xfrm>
                <a:off x="1091247" y="476250"/>
                <a:ext cx="203200" cy="458788"/>
              </a:xfrm>
              <a:custGeom>
                <a:avLst/>
                <a:gdLst>
                  <a:gd name="T0" fmla="*/ 64 w 64"/>
                  <a:gd name="T1" fmla="*/ 134 h 144"/>
                  <a:gd name="T2" fmla="*/ 64 w 64"/>
                  <a:gd name="T3" fmla="*/ 144 h 144"/>
                  <a:gd name="T4" fmla="*/ 0 w 64"/>
                  <a:gd name="T5" fmla="*/ 137 h 144"/>
                  <a:gd name="T6" fmla="*/ 58 w 64"/>
                  <a:gd name="T7" fmla="*/ 137 h 144"/>
                  <a:gd name="T8" fmla="*/ 56 w 64"/>
                  <a:gd name="T9" fmla="*/ 0 h 144"/>
                  <a:gd name="T10" fmla="*/ 0 w 64"/>
                  <a:gd name="T11" fmla="*/ 137 h 144"/>
                </a:gdLst>
                <a:ahLst/>
                <a:cxnLst>
                  <a:cxn ang="0">
                    <a:pos x="T0" y="T1"/>
                  </a:cxn>
                  <a:cxn ang="0">
                    <a:pos x="T2" y="T3"/>
                  </a:cxn>
                  <a:cxn ang="0">
                    <a:pos x="T4" y="T5"/>
                  </a:cxn>
                  <a:cxn ang="0">
                    <a:pos x="T6" y="T7"/>
                  </a:cxn>
                  <a:cxn ang="0">
                    <a:pos x="T8" y="T9"/>
                  </a:cxn>
                  <a:cxn ang="0">
                    <a:pos x="T10" y="T11"/>
                  </a:cxn>
                </a:cxnLst>
                <a:rect l="0" t="0" r="r" b="b"/>
                <a:pathLst>
                  <a:path w="64" h="144">
                    <a:moveTo>
                      <a:pt x="64" y="134"/>
                    </a:moveTo>
                    <a:cubicBezTo>
                      <a:pt x="64" y="144"/>
                      <a:pt x="64" y="144"/>
                      <a:pt x="64" y="144"/>
                    </a:cubicBezTo>
                    <a:moveTo>
                      <a:pt x="0" y="137"/>
                    </a:moveTo>
                    <a:cubicBezTo>
                      <a:pt x="58" y="137"/>
                      <a:pt x="58" y="137"/>
                      <a:pt x="58" y="137"/>
                    </a:cubicBezTo>
                    <a:cubicBezTo>
                      <a:pt x="45" y="91"/>
                      <a:pt x="49" y="47"/>
                      <a:pt x="56" y="0"/>
                    </a:cubicBezTo>
                    <a:lnTo>
                      <a:pt x="0" y="137"/>
                    </a:lnTo>
                    <a:close/>
                  </a:path>
                </a:pathLst>
              </a:custGeom>
              <a:grpFill/>
              <a:ln w="9525"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51" name="Freeform 78"/>
            <p:cNvSpPr>
              <a:spLocks noEditPoints="1"/>
            </p:cNvSpPr>
            <p:nvPr/>
          </p:nvSpPr>
          <p:spPr bwMode="auto">
            <a:xfrm>
              <a:off x="4232323" y="2368392"/>
              <a:ext cx="386723" cy="506210"/>
            </a:xfrm>
            <a:custGeom>
              <a:avLst/>
              <a:gdLst>
                <a:gd name="T0" fmla="*/ 139 w 193"/>
                <a:gd name="T1" fmla="*/ 190 h 249"/>
                <a:gd name="T2" fmla="*/ 146 w 193"/>
                <a:gd name="T3" fmla="*/ 235 h 249"/>
                <a:gd name="T4" fmla="*/ 153 w 193"/>
                <a:gd name="T5" fmla="*/ 249 h 249"/>
                <a:gd name="T6" fmla="*/ 172 w 193"/>
                <a:gd name="T7" fmla="*/ 249 h 249"/>
                <a:gd name="T8" fmla="*/ 179 w 193"/>
                <a:gd name="T9" fmla="*/ 235 h 249"/>
                <a:gd name="T10" fmla="*/ 185 w 193"/>
                <a:gd name="T11" fmla="*/ 188 h 249"/>
                <a:gd name="T12" fmla="*/ 193 w 193"/>
                <a:gd name="T13" fmla="*/ 176 h 249"/>
                <a:gd name="T14" fmla="*/ 193 w 193"/>
                <a:gd name="T15" fmla="*/ 113 h 249"/>
                <a:gd name="T16" fmla="*/ 180 w 193"/>
                <a:gd name="T17" fmla="*/ 101 h 249"/>
                <a:gd name="T18" fmla="*/ 150 w 193"/>
                <a:gd name="T19" fmla="*/ 101 h 249"/>
                <a:gd name="T20" fmla="*/ 143 w 193"/>
                <a:gd name="T21" fmla="*/ 114 h 249"/>
                <a:gd name="T22" fmla="*/ 142 w 193"/>
                <a:gd name="T23" fmla="*/ 170 h 249"/>
                <a:gd name="T24" fmla="*/ 137 w 193"/>
                <a:gd name="T25" fmla="*/ 190 h 249"/>
                <a:gd name="T26" fmla="*/ 54 w 193"/>
                <a:gd name="T27" fmla="*/ 190 h 249"/>
                <a:gd name="T28" fmla="*/ 47 w 193"/>
                <a:gd name="T29" fmla="*/ 235 h 249"/>
                <a:gd name="T30" fmla="*/ 40 w 193"/>
                <a:gd name="T31" fmla="*/ 249 h 249"/>
                <a:gd name="T32" fmla="*/ 21 w 193"/>
                <a:gd name="T33" fmla="*/ 249 h 249"/>
                <a:gd name="T34" fmla="*/ 14 w 193"/>
                <a:gd name="T35" fmla="*/ 235 h 249"/>
                <a:gd name="T36" fmla="*/ 8 w 193"/>
                <a:gd name="T37" fmla="*/ 188 h 249"/>
                <a:gd name="T38" fmla="*/ 0 w 193"/>
                <a:gd name="T39" fmla="*/ 176 h 249"/>
                <a:gd name="T40" fmla="*/ 0 w 193"/>
                <a:gd name="T41" fmla="*/ 113 h 249"/>
                <a:gd name="T42" fmla="*/ 13 w 193"/>
                <a:gd name="T43" fmla="*/ 101 h 249"/>
                <a:gd name="T44" fmla="*/ 43 w 193"/>
                <a:gd name="T45" fmla="*/ 101 h 249"/>
                <a:gd name="T46" fmla="*/ 50 w 193"/>
                <a:gd name="T47" fmla="*/ 114 h 249"/>
                <a:gd name="T48" fmla="*/ 51 w 193"/>
                <a:gd name="T49" fmla="*/ 170 h 249"/>
                <a:gd name="T50" fmla="*/ 56 w 193"/>
                <a:gd name="T51" fmla="*/ 190 h 249"/>
                <a:gd name="T52" fmla="*/ 126 w 193"/>
                <a:gd name="T53" fmla="*/ 176 h 249"/>
                <a:gd name="T54" fmla="*/ 116 w 193"/>
                <a:gd name="T55" fmla="*/ 233 h 249"/>
                <a:gd name="T56" fmla="*/ 108 w 193"/>
                <a:gd name="T57" fmla="*/ 249 h 249"/>
                <a:gd name="T58" fmla="*/ 85 w 193"/>
                <a:gd name="T59" fmla="*/ 249 h 249"/>
                <a:gd name="T60" fmla="*/ 77 w 193"/>
                <a:gd name="T61" fmla="*/ 233 h 249"/>
                <a:gd name="T62" fmla="*/ 70 w 193"/>
                <a:gd name="T63" fmla="*/ 177 h 249"/>
                <a:gd name="T64" fmla="*/ 60 w 193"/>
                <a:gd name="T65" fmla="*/ 163 h 249"/>
                <a:gd name="T66" fmla="*/ 60 w 193"/>
                <a:gd name="T67" fmla="*/ 87 h 249"/>
                <a:gd name="T68" fmla="*/ 76 w 193"/>
                <a:gd name="T69" fmla="*/ 73 h 249"/>
                <a:gd name="T70" fmla="*/ 118 w 193"/>
                <a:gd name="T71" fmla="*/ 73 h 249"/>
                <a:gd name="T72" fmla="*/ 134 w 193"/>
                <a:gd name="T73" fmla="*/ 87 h 249"/>
                <a:gd name="T74" fmla="*/ 134 w 193"/>
                <a:gd name="T75" fmla="*/ 163 h 249"/>
                <a:gd name="T76" fmla="*/ 125 w 193"/>
                <a:gd name="T77" fmla="*/ 178 h 249"/>
                <a:gd name="T78" fmla="*/ 52 w 193"/>
                <a:gd name="T79" fmla="*/ 65 h 249"/>
                <a:gd name="T80" fmla="*/ 26 w 193"/>
                <a:gd name="T81" fmla="*/ 91 h 249"/>
                <a:gd name="T82" fmla="*/ 1 w 193"/>
                <a:gd name="T83" fmla="*/ 65 h 249"/>
                <a:gd name="T84" fmla="*/ 26 w 193"/>
                <a:gd name="T85" fmla="*/ 40 h 249"/>
                <a:gd name="T86" fmla="*/ 52 w 193"/>
                <a:gd name="T87" fmla="*/ 65 h 249"/>
                <a:gd name="T88" fmla="*/ 193 w 193"/>
                <a:gd name="T89" fmla="*/ 65 h 249"/>
                <a:gd name="T90" fmla="*/ 167 w 193"/>
                <a:gd name="T91" fmla="*/ 91 h 249"/>
                <a:gd name="T92" fmla="*/ 142 w 193"/>
                <a:gd name="T93" fmla="*/ 65 h 249"/>
                <a:gd name="T94" fmla="*/ 167 w 193"/>
                <a:gd name="T95" fmla="*/ 40 h 249"/>
                <a:gd name="T96" fmla="*/ 193 w 193"/>
                <a:gd name="T97" fmla="*/ 65 h 249"/>
                <a:gd name="T98" fmla="*/ 127 w 193"/>
                <a:gd name="T99" fmla="*/ 30 h 249"/>
                <a:gd name="T100" fmla="*/ 97 w 193"/>
                <a:gd name="T101" fmla="*/ 61 h 249"/>
                <a:gd name="T102" fmla="*/ 67 w 193"/>
                <a:gd name="T103" fmla="*/ 30 h 249"/>
                <a:gd name="T104" fmla="*/ 97 w 193"/>
                <a:gd name="T105" fmla="*/ 0 h 249"/>
                <a:gd name="T106" fmla="*/ 127 w 193"/>
                <a:gd name="T107" fmla="*/ 3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3" h="249">
                  <a:moveTo>
                    <a:pt x="139" y="190"/>
                  </a:moveTo>
                  <a:cubicBezTo>
                    <a:pt x="146" y="235"/>
                    <a:pt x="146" y="235"/>
                    <a:pt x="146" y="235"/>
                  </a:cubicBezTo>
                  <a:cubicBezTo>
                    <a:pt x="147" y="243"/>
                    <a:pt x="149" y="249"/>
                    <a:pt x="153" y="249"/>
                  </a:cubicBezTo>
                  <a:cubicBezTo>
                    <a:pt x="172" y="249"/>
                    <a:pt x="172" y="249"/>
                    <a:pt x="172" y="249"/>
                  </a:cubicBezTo>
                  <a:cubicBezTo>
                    <a:pt x="176" y="249"/>
                    <a:pt x="178" y="243"/>
                    <a:pt x="179" y="235"/>
                  </a:cubicBezTo>
                  <a:cubicBezTo>
                    <a:pt x="185" y="188"/>
                    <a:pt x="185" y="188"/>
                    <a:pt x="185" y="188"/>
                  </a:cubicBezTo>
                  <a:cubicBezTo>
                    <a:pt x="190" y="187"/>
                    <a:pt x="193" y="182"/>
                    <a:pt x="193" y="176"/>
                  </a:cubicBezTo>
                  <a:cubicBezTo>
                    <a:pt x="193" y="113"/>
                    <a:pt x="193" y="113"/>
                    <a:pt x="193" y="113"/>
                  </a:cubicBezTo>
                  <a:cubicBezTo>
                    <a:pt x="193" y="106"/>
                    <a:pt x="187" y="101"/>
                    <a:pt x="180" y="101"/>
                  </a:cubicBezTo>
                  <a:cubicBezTo>
                    <a:pt x="150" y="101"/>
                    <a:pt x="150" y="101"/>
                    <a:pt x="150" y="101"/>
                  </a:cubicBezTo>
                  <a:cubicBezTo>
                    <a:pt x="142" y="101"/>
                    <a:pt x="143" y="114"/>
                    <a:pt x="143" y="114"/>
                  </a:cubicBezTo>
                  <a:cubicBezTo>
                    <a:pt x="142" y="170"/>
                    <a:pt x="142" y="170"/>
                    <a:pt x="142" y="170"/>
                  </a:cubicBezTo>
                  <a:cubicBezTo>
                    <a:pt x="144" y="177"/>
                    <a:pt x="145" y="188"/>
                    <a:pt x="137" y="190"/>
                  </a:cubicBezTo>
                  <a:moveTo>
                    <a:pt x="54" y="190"/>
                  </a:moveTo>
                  <a:cubicBezTo>
                    <a:pt x="47" y="235"/>
                    <a:pt x="47" y="235"/>
                    <a:pt x="47" y="235"/>
                  </a:cubicBezTo>
                  <a:cubicBezTo>
                    <a:pt x="46" y="243"/>
                    <a:pt x="44" y="249"/>
                    <a:pt x="40" y="249"/>
                  </a:cubicBezTo>
                  <a:cubicBezTo>
                    <a:pt x="21" y="249"/>
                    <a:pt x="21" y="249"/>
                    <a:pt x="21" y="249"/>
                  </a:cubicBezTo>
                  <a:cubicBezTo>
                    <a:pt x="17" y="249"/>
                    <a:pt x="15" y="243"/>
                    <a:pt x="14" y="235"/>
                  </a:cubicBezTo>
                  <a:cubicBezTo>
                    <a:pt x="8" y="188"/>
                    <a:pt x="8" y="188"/>
                    <a:pt x="8" y="188"/>
                  </a:cubicBezTo>
                  <a:cubicBezTo>
                    <a:pt x="3" y="187"/>
                    <a:pt x="0" y="182"/>
                    <a:pt x="0" y="176"/>
                  </a:cubicBezTo>
                  <a:cubicBezTo>
                    <a:pt x="0" y="113"/>
                    <a:pt x="0" y="113"/>
                    <a:pt x="0" y="113"/>
                  </a:cubicBezTo>
                  <a:cubicBezTo>
                    <a:pt x="0" y="106"/>
                    <a:pt x="6" y="101"/>
                    <a:pt x="13" y="101"/>
                  </a:cubicBezTo>
                  <a:cubicBezTo>
                    <a:pt x="43" y="101"/>
                    <a:pt x="43" y="101"/>
                    <a:pt x="43" y="101"/>
                  </a:cubicBezTo>
                  <a:cubicBezTo>
                    <a:pt x="51" y="101"/>
                    <a:pt x="50" y="114"/>
                    <a:pt x="50" y="114"/>
                  </a:cubicBezTo>
                  <a:cubicBezTo>
                    <a:pt x="51" y="170"/>
                    <a:pt x="51" y="170"/>
                    <a:pt x="51" y="170"/>
                  </a:cubicBezTo>
                  <a:cubicBezTo>
                    <a:pt x="49" y="177"/>
                    <a:pt x="48" y="188"/>
                    <a:pt x="56" y="190"/>
                  </a:cubicBezTo>
                  <a:moveTo>
                    <a:pt x="126" y="176"/>
                  </a:moveTo>
                  <a:cubicBezTo>
                    <a:pt x="116" y="233"/>
                    <a:pt x="116" y="233"/>
                    <a:pt x="116" y="233"/>
                  </a:cubicBezTo>
                  <a:cubicBezTo>
                    <a:pt x="115" y="242"/>
                    <a:pt x="113" y="249"/>
                    <a:pt x="108" y="249"/>
                  </a:cubicBezTo>
                  <a:cubicBezTo>
                    <a:pt x="85" y="249"/>
                    <a:pt x="85" y="249"/>
                    <a:pt x="85" y="249"/>
                  </a:cubicBezTo>
                  <a:cubicBezTo>
                    <a:pt x="81" y="249"/>
                    <a:pt x="78" y="242"/>
                    <a:pt x="77" y="233"/>
                  </a:cubicBezTo>
                  <a:cubicBezTo>
                    <a:pt x="70" y="177"/>
                    <a:pt x="70" y="177"/>
                    <a:pt x="70" y="177"/>
                  </a:cubicBezTo>
                  <a:cubicBezTo>
                    <a:pt x="64" y="175"/>
                    <a:pt x="60" y="169"/>
                    <a:pt x="60" y="163"/>
                  </a:cubicBezTo>
                  <a:cubicBezTo>
                    <a:pt x="60" y="87"/>
                    <a:pt x="60" y="87"/>
                    <a:pt x="60" y="87"/>
                  </a:cubicBezTo>
                  <a:cubicBezTo>
                    <a:pt x="60" y="79"/>
                    <a:pt x="67" y="73"/>
                    <a:pt x="76" y="73"/>
                  </a:cubicBezTo>
                  <a:cubicBezTo>
                    <a:pt x="118" y="73"/>
                    <a:pt x="118" y="73"/>
                    <a:pt x="118" y="73"/>
                  </a:cubicBezTo>
                  <a:cubicBezTo>
                    <a:pt x="127" y="73"/>
                    <a:pt x="134" y="79"/>
                    <a:pt x="134" y="87"/>
                  </a:cubicBezTo>
                  <a:cubicBezTo>
                    <a:pt x="134" y="163"/>
                    <a:pt x="134" y="163"/>
                    <a:pt x="134" y="163"/>
                  </a:cubicBezTo>
                  <a:cubicBezTo>
                    <a:pt x="134" y="170"/>
                    <a:pt x="132" y="176"/>
                    <a:pt x="125" y="178"/>
                  </a:cubicBezTo>
                  <a:moveTo>
                    <a:pt x="52" y="65"/>
                  </a:moveTo>
                  <a:cubicBezTo>
                    <a:pt x="52" y="79"/>
                    <a:pt x="40" y="91"/>
                    <a:pt x="26" y="91"/>
                  </a:cubicBezTo>
                  <a:cubicBezTo>
                    <a:pt x="12" y="91"/>
                    <a:pt x="1" y="79"/>
                    <a:pt x="1" y="65"/>
                  </a:cubicBezTo>
                  <a:cubicBezTo>
                    <a:pt x="1" y="51"/>
                    <a:pt x="12" y="40"/>
                    <a:pt x="26" y="40"/>
                  </a:cubicBezTo>
                  <a:cubicBezTo>
                    <a:pt x="40" y="40"/>
                    <a:pt x="52" y="51"/>
                    <a:pt x="52" y="65"/>
                  </a:cubicBezTo>
                  <a:close/>
                  <a:moveTo>
                    <a:pt x="193" y="65"/>
                  </a:moveTo>
                  <a:cubicBezTo>
                    <a:pt x="193" y="79"/>
                    <a:pt x="181" y="91"/>
                    <a:pt x="167" y="91"/>
                  </a:cubicBezTo>
                  <a:cubicBezTo>
                    <a:pt x="153" y="91"/>
                    <a:pt x="142" y="79"/>
                    <a:pt x="142" y="65"/>
                  </a:cubicBezTo>
                  <a:cubicBezTo>
                    <a:pt x="142" y="51"/>
                    <a:pt x="153" y="40"/>
                    <a:pt x="167" y="40"/>
                  </a:cubicBezTo>
                  <a:cubicBezTo>
                    <a:pt x="181" y="40"/>
                    <a:pt x="193" y="51"/>
                    <a:pt x="193" y="65"/>
                  </a:cubicBezTo>
                  <a:close/>
                  <a:moveTo>
                    <a:pt x="127" y="30"/>
                  </a:moveTo>
                  <a:cubicBezTo>
                    <a:pt x="127" y="47"/>
                    <a:pt x="114" y="61"/>
                    <a:pt x="97" y="61"/>
                  </a:cubicBezTo>
                  <a:cubicBezTo>
                    <a:pt x="80" y="61"/>
                    <a:pt x="67" y="47"/>
                    <a:pt x="67" y="30"/>
                  </a:cubicBezTo>
                  <a:cubicBezTo>
                    <a:pt x="67" y="14"/>
                    <a:pt x="80" y="0"/>
                    <a:pt x="97" y="0"/>
                  </a:cubicBezTo>
                  <a:cubicBezTo>
                    <a:pt x="114" y="0"/>
                    <a:pt x="127" y="14"/>
                    <a:pt x="127" y="30"/>
                  </a:cubicBezTo>
                  <a:close/>
                </a:path>
              </a:pathLst>
            </a:custGeom>
            <a:solidFill>
              <a:srgbClr val="FFFFFF"/>
            </a:solidFill>
            <a:ln w="9525" cap="flat">
              <a:solidFill>
                <a:schemeClr val="accent2"/>
              </a:solidFill>
              <a:prstDash val="solid"/>
              <a:miter lim="800000"/>
              <a:headEnd/>
              <a:tailEnd/>
            </a:ln>
            <a:extLst/>
          </p:spPr>
          <p:txBody>
            <a:bodyPr vert="horz" wrap="square" lIns="91368" tIns="45682" rIns="91368" bIns="45682" numCol="1" anchor="t" anchorCtr="0" compatLnSpc="1">
              <a:prstTxWarp prst="textNoShape">
                <a:avLst/>
              </a:prstTxWarp>
            </a:bodyPr>
            <a:lstStyle/>
            <a:p>
              <a:endParaRPr lang="en-US" dirty="0">
                <a:solidFill>
                  <a:srgbClr val="000000"/>
                </a:solidFill>
              </a:endParaRPr>
            </a:p>
          </p:txBody>
        </p:sp>
        <p:sp>
          <p:nvSpPr>
            <p:cNvPr id="152" name="Oval 151"/>
            <p:cNvSpPr/>
            <p:nvPr/>
          </p:nvSpPr>
          <p:spPr>
            <a:xfrm>
              <a:off x="749665" y="2969175"/>
              <a:ext cx="125843" cy="115311"/>
            </a:xfrm>
            <a:prstGeom prst="ellipse">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09" tIns="45657" rIns="91309" bIns="45657" rtlCol="0" anchor="ctr"/>
            <a:lstStyle/>
            <a:p>
              <a:pPr algn="ctr"/>
              <a:endParaRPr lang="en-US" sz="1600" dirty="0">
                <a:solidFill>
                  <a:srgbClr val="004176"/>
                </a:solidFill>
              </a:endParaRPr>
            </a:p>
          </p:txBody>
        </p:sp>
        <p:pic>
          <p:nvPicPr>
            <p:cNvPr id="153" name="Picture 152"/>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491634" y="3155055"/>
              <a:ext cx="753022" cy="577781"/>
            </a:xfrm>
            <a:prstGeom prst="rect">
              <a:avLst/>
            </a:prstGeom>
          </p:spPr>
        </p:pic>
        <p:pic>
          <p:nvPicPr>
            <p:cNvPr id="154" name="Picture 153"/>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7758601" y="2366144"/>
              <a:ext cx="500267" cy="517291"/>
            </a:xfrm>
            <a:prstGeom prst="rect">
              <a:avLst/>
            </a:prstGeom>
          </p:spPr>
        </p:pic>
        <p:sp>
          <p:nvSpPr>
            <p:cNvPr id="155" name="Text Box 39"/>
            <p:cNvSpPr txBox="1">
              <a:spLocks noChangeArrowheads="1"/>
            </p:cNvSpPr>
            <p:nvPr>
              <p:custDataLst>
                <p:tags r:id="rId9"/>
              </p:custDataLst>
            </p:nvPr>
          </p:nvSpPr>
          <p:spPr bwMode="auto">
            <a:xfrm>
              <a:off x="528344" y="2774343"/>
              <a:ext cx="577081" cy="138499"/>
            </a:xfrm>
            <a:prstGeom prst="rect">
              <a:avLst/>
            </a:prstGeom>
            <a:noFill/>
            <a:ln>
              <a:noFill/>
            </a:ln>
            <a:effectLst/>
            <a:extLst>
              <a:ext uri="{909E8E84-426E-40DD-AFC4-6F175D3DCCD1}">
                <a14:hiddenFill xmlns:a14="http://schemas.microsoft.com/office/drawing/2010/main">
                  <a:solidFill>
                    <a:srgbClr val="F6C54C"/>
                  </a:solidFill>
                </a14:hiddenFill>
              </a:ext>
              <a:ext uri="{91240B29-F687-4F45-9708-019B960494DF}">
                <a14:hiddenLine xmlns:a14="http://schemas.microsoft.com/office/drawing/2010/main" w="22225" algn="ctr">
                  <a:solidFill>
                    <a:srgbClr val="0083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marL="236538" indent="-236538">
                <a:defRPr>
                  <a:solidFill>
                    <a:schemeClr val="tx1"/>
                  </a:solidFill>
                  <a:latin typeface="Arial" pitchFamily="34" charset="0"/>
                  <a:cs typeface="Arial" pitchFamily="34" charset="0"/>
                </a:defRPr>
              </a:lvl1pPr>
              <a:lvl2pPr marL="520700" indent="-169863">
                <a:defRPr>
                  <a:solidFill>
                    <a:schemeClr val="tx1"/>
                  </a:solidFill>
                  <a:latin typeface="Arial" pitchFamily="34" charset="0"/>
                  <a:cs typeface="Arial" pitchFamily="34" charset="0"/>
                </a:defRPr>
              </a:lvl2pPr>
              <a:lvl3pPr marL="922338" indent="-227013">
                <a:defRPr>
                  <a:solidFill>
                    <a:schemeClr val="tx1"/>
                  </a:solidFill>
                  <a:latin typeface="Arial" pitchFamily="34" charset="0"/>
                  <a:cs typeface="Arial" pitchFamily="34" charset="0"/>
                </a:defRPr>
              </a:lvl3pPr>
              <a:lvl4pPr marL="1263650" indent="-227013">
                <a:defRPr>
                  <a:solidFill>
                    <a:schemeClr val="tx1"/>
                  </a:solidFill>
                  <a:latin typeface="Arial" pitchFamily="34" charset="0"/>
                  <a:cs typeface="Arial" pitchFamily="34" charset="0"/>
                </a:defRPr>
              </a:lvl4pPr>
              <a:lvl5pPr marL="1604963" indent="-227013">
                <a:defRPr>
                  <a:solidFill>
                    <a:schemeClr val="tx1"/>
                  </a:solidFill>
                  <a:latin typeface="Arial" pitchFamily="34" charset="0"/>
                  <a:cs typeface="Arial" pitchFamily="34" charset="0"/>
                </a:defRPr>
              </a:lvl5pPr>
              <a:lvl6pPr marL="2062163" indent="-227013" fontAlgn="base">
                <a:spcBef>
                  <a:spcPct val="0"/>
                </a:spcBef>
                <a:spcAft>
                  <a:spcPct val="0"/>
                </a:spcAft>
                <a:defRPr>
                  <a:solidFill>
                    <a:schemeClr val="tx1"/>
                  </a:solidFill>
                  <a:latin typeface="Arial" pitchFamily="34" charset="0"/>
                  <a:cs typeface="Arial" pitchFamily="34" charset="0"/>
                </a:defRPr>
              </a:lvl6pPr>
              <a:lvl7pPr marL="2519363" indent="-227013" fontAlgn="base">
                <a:spcBef>
                  <a:spcPct val="0"/>
                </a:spcBef>
                <a:spcAft>
                  <a:spcPct val="0"/>
                </a:spcAft>
                <a:defRPr>
                  <a:solidFill>
                    <a:schemeClr val="tx1"/>
                  </a:solidFill>
                  <a:latin typeface="Arial" pitchFamily="34" charset="0"/>
                  <a:cs typeface="Arial" pitchFamily="34" charset="0"/>
                </a:defRPr>
              </a:lvl7pPr>
              <a:lvl8pPr marL="2976563" indent="-227013" fontAlgn="base">
                <a:spcBef>
                  <a:spcPct val="0"/>
                </a:spcBef>
                <a:spcAft>
                  <a:spcPct val="0"/>
                </a:spcAft>
                <a:defRPr>
                  <a:solidFill>
                    <a:schemeClr val="tx1"/>
                  </a:solidFill>
                  <a:latin typeface="Arial" pitchFamily="34" charset="0"/>
                  <a:cs typeface="Arial" pitchFamily="34" charset="0"/>
                </a:defRPr>
              </a:lvl8pPr>
              <a:lvl9pPr marL="3433763" indent="-227013" fontAlgn="base">
                <a:spcBef>
                  <a:spcPct val="0"/>
                </a:spcBef>
                <a:spcAft>
                  <a:spcPct val="0"/>
                </a:spcAft>
                <a:defRPr>
                  <a:solidFill>
                    <a:schemeClr val="tx1"/>
                  </a:solidFill>
                  <a:latin typeface="Arial" pitchFamily="34" charset="0"/>
                  <a:cs typeface="Arial" pitchFamily="34" charset="0"/>
                </a:defRPr>
              </a:lvl9pPr>
            </a:lstStyle>
            <a:p>
              <a:pPr marL="0" indent="0" algn="ctr">
                <a:buClr>
                  <a:srgbClr val="6F6F6F"/>
                </a:buClr>
                <a:buSzPct val="100000"/>
              </a:pPr>
              <a:r>
                <a:rPr lang="en-US" sz="900" b="1" dirty="0">
                  <a:solidFill>
                    <a:srgbClr val="005A8B"/>
                  </a:solidFill>
                  <a:latin typeface="Calibri" panose="020F0502020204030204" pitchFamily="34" charset="0"/>
                  <a:cs typeface="Calibri" panose="020F0502020204030204" pitchFamily="34" charset="0"/>
                </a:rPr>
                <a:t>EDUCATION</a:t>
              </a:r>
            </a:p>
          </p:txBody>
        </p:sp>
        <p:pic>
          <p:nvPicPr>
            <p:cNvPr id="156" name="Picture 155"/>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2922997" y="3148717"/>
              <a:ext cx="603874" cy="610019"/>
            </a:xfrm>
            <a:prstGeom prst="rect">
              <a:avLst/>
            </a:prstGeom>
          </p:spPr>
        </p:pic>
      </p:grpSp>
      <p:sp>
        <p:nvSpPr>
          <p:cNvPr id="171" name="TextBox 170"/>
          <p:cNvSpPr txBox="1"/>
          <p:nvPr/>
        </p:nvSpPr>
        <p:spPr>
          <a:xfrm>
            <a:off x="3531903" y="3749040"/>
            <a:ext cx="2123547" cy="1375111"/>
          </a:xfrm>
          <a:prstGeom prst="rect">
            <a:avLst/>
          </a:prstGeom>
          <a:noFill/>
          <a:ln>
            <a:noFill/>
          </a:ln>
          <a:effectLst/>
        </p:spPr>
        <p:txBody>
          <a:bodyPr wrap="square" lIns="91300" tIns="45652" rIns="91300" bIns="45652" rtlCol="0">
            <a:spAutoFit/>
          </a:bodyPr>
          <a:lstStyle/>
          <a:p>
            <a:pPr>
              <a:lnSpc>
                <a:spcPct val="110000"/>
              </a:lnSpc>
            </a:pPr>
            <a:r>
              <a:rPr lang="en-US" sz="1200" b="1" dirty="0">
                <a:solidFill>
                  <a:srgbClr val="4CBCEA"/>
                </a:solidFill>
                <a:cs typeface="Calibri" panose="020F0502020204030204" pitchFamily="34" charset="0"/>
              </a:rPr>
              <a:t>Late Career</a:t>
            </a:r>
          </a:p>
          <a:p>
            <a:pPr>
              <a:lnSpc>
                <a:spcPct val="110000"/>
              </a:lnSpc>
              <a:spcBef>
                <a:spcPts val="599"/>
              </a:spcBef>
            </a:pPr>
            <a:r>
              <a:rPr lang="en-US" sz="1000" b="1" dirty="0">
                <a:solidFill>
                  <a:srgbClr val="000000"/>
                </a:solidFill>
              </a:rPr>
              <a:t>Goals </a:t>
            </a:r>
          </a:p>
          <a:p>
            <a:pPr marL="111034" indent="-111034">
              <a:spcBef>
                <a:spcPts val="100"/>
              </a:spcBef>
              <a:buClr>
                <a:srgbClr val="4CBCEA"/>
              </a:buClr>
              <a:buFont typeface="Arial" panose="020B0604020202020204" pitchFamily="34" charset="0"/>
              <a:buChar char="•"/>
            </a:pPr>
            <a:r>
              <a:rPr lang="en-US" sz="1000" dirty="0">
                <a:solidFill>
                  <a:srgbClr val="000000"/>
                </a:solidFill>
              </a:rPr>
              <a:t>Buy a larger home</a:t>
            </a:r>
          </a:p>
          <a:p>
            <a:pPr marL="111034" indent="-111034">
              <a:spcBef>
                <a:spcPts val="100"/>
              </a:spcBef>
              <a:buClr>
                <a:srgbClr val="4CBCEA"/>
              </a:buClr>
              <a:buFont typeface="Arial" panose="020B0604020202020204" pitchFamily="34" charset="0"/>
              <a:buChar char="•"/>
            </a:pPr>
            <a:r>
              <a:rPr lang="en-US" sz="1000" dirty="0">
                <a:solidFill>
                  <a:srgbClr val="000000"/>
                </a:solidFill>
              </a:rPr>
              <a:t>Send children to college</a:t>
            </a:r>
          </a:p>
          <a:p>
            <a:pPr marL="111034" indent="-111034">
              <a:spcBef>
                <a:spcPts val="100"/>
              </a:spcBef>
              <a:buClr>
                <a:srgbClr val="4CBCEA"/>
              </a:buClr>
              <a:buFont typeface="Arial" panose="020B0604020202020204" pitchFamily="34" charset="0"/>
              <a:buChar char="•"/>
            </a:pPr>
            <a:r>
              <a:rPr lang="en-US" sz="1000" dirty="0">
                <a:solidFill>
                  <a:srgbClr val="000000"/>
                </a:solidFill>
              </a:rPr>
              <a:t>Assist aging parents</a:t>
            </a:r>
          </a:p>
          <a:p>
            <a:pPr marL="111034" indent="-111034">
              <a:spcBef>
                <a:spcPts val="100"/>
              </a:spcBef>
              <a:buClr>
                <a:srgbClr val="4CBCEA"/>
              </a:buClr>
              <a:buFont typeface="Arial" panose="020B0604020202020204" pitchFamily="34" charset="0"/>
              <a:buChar char="•"/>
            </a:pPr>
            <a:r>
              <a:rPr lang="en-US" sz="1000" dirty="0">
                <a:solidFill>
                  <a:srgbClr val="000000"/>
                </a:solidFill>
              </a:rPr>
              <a:t>Plan for future </a:t>
            </a:r>
            <a:r>
              <a:rPr lang="en-US" sz="1000" dirty="0" smtClean="0">
                <a:solidFill>
                  <a:srgbClr val="000000"/>
                </a:solidFill>
              </a:rPr>
              <a:t>health care</a:t>
            </a:r>
            <a:endParaRPr lang="en-US" sz="1000" dirty="0">
              <a:solidFill>
                <a:srgbClr val="000000"/>
              </a:solidFill>
            </a:endParaRPr>
          </a:p>
          <a:p>
            <a:pPr marL="111034" indent="-111034">
              <a:spcBef>
                <a:spcPts val="100"/>
              </a:spcBef>
              <a:buClr>
                <a:srgbClr val="4CBCEA"/>
              </a:buClr>
              <a:buFont typeface="Arial" panose="020B0604020202020204" pitchFamily="34" charset="0"/>
              <a:buChar char="•"/>
            </a:pPr>
            <a:r>
              <a:rPr lang="en-US" sz="1000" dirty="0">
                <a:solidFill>
                  <a:srgbClr val="000000"/>
                </a:solidFill>
              </a:rPr>
              <a:t>Plan for </a:t>
            </a:r>
            <a:r>
              <a:rPr lang="en-US" sz="1000" dirty="0" smtClean="0">
                <a:solidFill>
                  <a:srgbClr val="000000"/>
                </a:solidFill>
              </a:rPr>
              <a:t>retirement</a:t>
            </a:r>
            <a:endParaRPr lang="en-US" sz="1000" dirty="0">
              <a:solidFill>
                <a:srgbClr val="000000"/>
              </a:solidFill>
            </a:endParaRPr>
          </a:p>
        </p:txBody>
      </p:sp>
      <p:sp>
        <p:nvSpPr>
          <p:cNvPr id="172" name="TextBox 171"/>
          <p:cNvSpPr txBox="1"/>
          <p:nvPr/>
        </p:nvSpPr>
        <p:spPr>
          <a:xfrm>
            <a:off x="464820" y="3749040"/>
            <a:ext cx="1973319" cy="1208399"/>
          </a:xfrm>
          <a:prstGeom prst="rect">
            <a:avLst/>
          </a:prstGeom>
          <a:noFill/>
          <a:ln>
            <a:noFill/>
          </a:ln>
          <a:effectLst/>
        </p:spPr>
        <p:txBody>
          <a:bodyPr wrap="square" lIns="91300" tIns="45652" rIns="91300" bIns="45652" rtlCol="0">
            <a:spAutoFit/>
          </a:bodyPr>
          <a:lstStyle/>
          <a:p>
            <a:pPr>
              <a:lnSpc>
                <a:spcPct val="110000"/>
              </a:lnSpc>
            </a:pPr>
            <a:r>
              <a:rPr lang="en-US" sz="1200" b="1" dirty="0">
                <a:solidFill>
                  <a:srgbClr val="4CBCEA"/>
                </a:solidFill>
                <a:cs typeface="Calibri" panose="020F0502020204030204" pitchFamily="34" charset="0"/>
              </a:rPr>
              <a:t>Early / Mid-Career </a:t>
            </a:r>
          </a:p>
          <a:p>
            <a:pPr>
              <a:lnSpc>
                <a:spcPct val="110000"/>
              </a:lnSpc>
              <a:spcBef>
                <a:spcPts val="599"/>
              </a:spcBef>
            </a:pPr>
            <a:r>
              <a:rPr lang="en-US" sz="1000" b="1" dirty="0">
                <a:solidFill>
                  <a:srgbClr val="000000"/>
                </a:solidFill>
              </a:rPr>
              <a:t>Goals</a:t>
            </a:r>
          </a:p>
          <a:p>
            <a:pPr marL="111034" indent="-111034">
              <a:spcBef>
                <a:spcPts val="100"/>
              </a:spcBef>
              <a:buClr>
                <a:srgbClr val="4CBCEA"/>
              </a:buClr>
              <a:buFont typeface="Arial" panose="020B0604020202020204" pitchFamily="34" charset="0"/>
              <a:buChar char="•"/>
            </a:pPr>
            <a:r>
              <a:rPr lang="en-US" sz="1000" dirty="0">
                <a:solidFill>
                  <a:srgbClr val="000000"/>
                </a:solidFill>
              </a:rPr>
              <a:t>Buy a home</a:t>
            </a:r>
          </a:p>
          <a:p>
            <a:pPr marL="111034" indent="-111034">
              <a:spcBef>
                <a:spcPts val="100"/>
              </a:spcBef>
              <a:buClr>
                <a:srgbClr val="4CBCEA"/>
              </a:buClr>
              <a:buFont typeface="Arial" panose="020B0604020202020204" pitchFamily="34" charset="0"/>
              <a:buChar char="•"/>
            </a:pPr>
            <a:r>
              <a:rPr lang="en-US" sz="1000" dirty="0">
                <a:solidFill>
                  <a:srgbClr val="000000"/>
                </a:solidFill>
              </a:rPr>
              <a:t>Have a child</a:t>
            </a:r>
          </a:p>
          <a:p>
            <a:pPr marL="111034" indent="-111034">
              <a:spcBef>
                <a:spcPts val="100"/>
              </a:spcBef>
              <a:buClr>
                <a:srgbClr val="4CBCEA"/>
              </a:buClr>
              <a:buFont typeface="Arial" panose="020B0604020202020204" pitchFamily="34" charset="0"/>
              <a:buChar char="•"/>
            </a:pPr>
            <a:r>
              <a:rPr lang="en-US" sz="1000" dirty="0">
                <a:solidFill>
                  <a:srgbClr val="000000"/>
                </a:solidFill>
              </a:rPr>
              <a:t>Build an emergency fund</a:t>
            </a:r>
          </a:p>
          <a:p>
            <a:pPr marL="111034" indent="-111034">
              <a:spcBef>
                <a:spcPts val="100"/>
              </a:spcBef>
              <a:buClr>
                <a:srgbClr val="4CBCEA"/>
              </a:buClr>
              <a:buFont typeface="Arial" panose="020B0604020202020204" pitchFamily="34" charset="0"/>
              <a:buChar char="•"/>
            </a:pPr>
            <a:r>
              <a:rPr lang="en-US" sz="1000" dirty="0">
                <a:solidFill>
                  <a:srgbClr val="000000"/>
                </a:solidFill>
              </a:rPr>
              <a:t>Protect family</a:t>
            </a:r>
          </a:p>
        </p:txBody>
      </p:sp>
      <p:sp>
        <p:nvSpPr>
          <p:cNvPr id="173" name="TextBox 172"/>
          <p:cNvSpPr txBox="1"/>
          <p:nvPr/>
        </p:nvSpPr>
        <p:spPr>
          <a:xfrm>
            <a:off x="6596054" y="3749040"/>
            <a:ext cx="2095403" cy="1516175"/>
          </a:xfrm>
          <a:prstGeom prst="rect">
            <a:avLst/>
          </a:prstGeom>
          <a:noFill/>
          <a:ln>
            <a:noFill/>
          </a:ln>
          <a:effectLst/>
        </p:spPr>
        <p:txBody>
          <a:bodyPr wrap="square" lIns="91300" tIns="45652" rIns="91300" bIns="45652" rtlCol="0">
            <a:spAutoFit/>
          </a:bodyPr>
          <a:lstStyle/>
          <a:p>
            <a:pPr>
              <a:lnSpc>
                <a:spcPct val="110000"/>
              </a:lnSpc>
            </a:pPr>
            <a:r>
              <a:rPr lang="en-US" sz="1200" b="1" dirty="0">
                <a:solidFill>
                  <a:srgbClr val="4CBCEA"/>
                </a:solidFill>
                <a:cs typeface="Calibri" panose="020F0502020204030204" pitchFamily="34" charset="0"/>
              </a:rPr>
              <a:t>Retired</a:t>
            </a:r>
          </a:p>
          <a:p>
            <a:pPr>
              <a:lnSpc>
                <a:spcPct val="110000"/>
              </a:lnSpc>
              <a:spcBef>
                <a:spcPts val="599"/>
              </a:spcBef>
            </a:pPr>
            <a:r>
              <a:rPr lang="en-US" sz="1000" b="1" dirty="0">
                <a:solidFill>
                  <a:srgbClr val="000000"/>
                </a:solidFill>
              </a:rPr>
              <a:t>Goals</a:t>
            </a:r>
            <a:r>
              <a:rPr lang="en-US" sz="1000" b="1" dirty="0">
                <a:solidFill>
                  <a:srgbClr val="4CBCEA"/>
                </a:solidFill>
              </a:rPr>
              <a:t> </a:t>
            </a:r>
          </a:p>
          <a:p>
            <a:pPr marL="111034" indent="-111034">
              <a:spcBef>
                <a:spcPts val="100"/>
              </a:spcBef>
              <a:buClr>
                <a:srgbClr val="4CBCEA"/>
              </a:buClr>
              <a:buFont typeface="Arial" panose="020B0604020202020204" pitchFamily="34" charset="0"/>
              <a:buChar char="•"/>
            </a:pPr>
            <a:r>
              <a:rPr lang="en-US" sz="1000" dirty="0">
                <a:solidFill>
                  <a:srgbClr val="000000"/>
                </a:solidFill>
              </a:rPr>
              <a:t>Maintain lifestyle and </a:t>
            </a:r>
            <a:br>
              <a:rPr lang="en-US" sz="1000" dirty="0">
                <a:solidFill>
                  <a:srgbClr val="000000"/>
                </a:solidFill>
              </a:rPr>
            </a:br>
            <a:r>
              <a:rPr lang="en-US" sz="1000" dirty="0">
                <a:solidFill>
                  <a:srgbClr val="000000"/>
                </a:solidFill>
              </a:rPr>
              <a:t>sufficient income</a:t>
            </a:r>
          </a:p>
          <a:p>
            <a:pPr marL="111034" indent="-111034">
              <a:spcBef>
                <a:spcPts val="100"/>
              </a:spcBef>
              <a:buClr>
                <a:srgbClr val="4CBCEA"/>
              </a:buClr>
              <a:buFont typeface="Arial" panose="020B0604020202020204" pitchFamily="34" charset="0"/>
              <a:buChar char="•"/>
            </a:pPr>
            <a:r>
              <a:rPr lang="en-US" sz="1000" dirty="0">
                <a:solidFill>
                  <a:srgbClr val="000000"/>
                </a:solidFill>
              </a:rPr>
              <a:t>Meet </a:t>
            </a:r>
            <a:r>
              <a:rPr lang="en-US" sz="1000" dirty="0" smtClean="0">
                <a:solidFill>
                  <a:srgbClr val="000000"/>
                </a:solidFill>
              </a:rPr>
              <a:t>health care </a:t>
            </a:r>
            <a:r>
              <a:rPr lang="en-US" sz="1000" dirty="0">
                <a:solidFill>
                  <a:srgbClr val="000000"/>
                </a:solidFill>
              </a:rPr>
              <a:t>and other unforeseen expenses</a:t>
            </a:r>
          </a:p>
          <a:p>
            <a:pPr marL="111034" indent="-111034">
              <a:spcBef>
                <a:spcPts val="100"/>
              </a:spcBef>
              <a:buClr>
                <a:srgbClr val="4CBCEA"/>
              </a:buClr>
              <a:buFont typeface="Arial" panose="020B0604020202020204" pitchFamily="34" charset="0"/>
              <a:buChar char="•"/>
            </a:pPr>
            <a:r>
              <a:rPr lang="en-US" sz="1000" dirty="0">
                <a:solidFill>
                  <a:srgbClr val="000000"/>
                </a:solidFill>
              </a:rPr>
              <a:t>Buy a vacation home</a:t>
            </a:r>
          </a:p>
          <a:p>
            <a:pPr marL="111034" indent="-111034">
              <a:spcBef>
                <a:spcPts val="100"/>
              </a:spcBef>
              <a:buClr>
                <a:srgbClr val="4CBCEA"/>
              </a:buClr>
              <a:buFont typeface="Arial" panose="020B0604020202020204" pitchFamily="34" charset="0"/>
              <a:buChar char="•"/>
            </a:pPr>
            <a:r>
              <a:rPr lang="en-US" sz="1000" dirty="0">
                <a:solidFill>
                  <a:srgbClr val="000000"/>
                </a:solidFill>
              </a:rPr>
              <a:t>Legacy </a:t>
            </a:r>
            <a:r>
              <a:rPr lang="en-US" sz="1000" dirty="0" smtClean="0">
                <a:solidFill>
                  <a:srgbClr val="000000"/>
                </a:solidFill>
              </a:rPr>
              <a:t>planning</a:t>
            </a:r>
            <a:endParaRPr lang="en-US" sz="1000" dirty="0">
              <a:solidFill>
                <a:srgbClr val="000000"/>
              </a:solidFill>
            </a:endParaRPr>
          </a:p>
        </p:txBody>
      </p:sp>
    </p:spTree>
    <p:extLst>
      <p:ext uri="{BB962C8B-B14F-4D97-AF65-F5344CB8AC3E}">
        <p14:creationId xmlns:p14="http://schemas.microsoft.com/office/powerpoint/2010/main" val="2962506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Financial Advisory Team at Morgan Stanley</a:t>
            </a:r>
          </a:p>
        </p:txBody>
      </p:sp>
      <p:sp>
        <p:nvSpPr>
          <p:cNvPr id="5" name="Text Placeholder 1"/>
          <p:cNvSpPr txBox="1">
            <a:spLocks/>
          </p:cNvSpPr>
          <p:nvPr/>
        </p:nvSpPr>
        <p:spPr>
          <a:xfrm>
            <a:off x="457200" y="1554163"/>
            <a:ext cx="7962900" cy="1727139"/>
          </a:xfrm>
          <a:prstGeom prst="rect">
            <a:avLst/>
          </a:prstGeom>
        </p:spPr>
        <p:txBody>
          <a:bodyPr vert="horz" wrap="square" lIns="0" tIns="0" rIns="0" bIns="0" rtlCol="0">
            <a:spAutoFit/>
          </a:bodyPr>
          <a:lstStyle>
            <a:lvl1pPr marL="227013" indent="-227013"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0" kern="1200" baseline="0">
                <a:solidFill>
                  <a:schemeClr val="tx1"/>
                </a:solidFill>
                <a:latin typeface="+mn-lt"/>
                <a:ea typeface="+mn-ea"/>
                <a:cs typeface="+mn-cs"/>
              </a:defRPr>
            </a:lvl1pPr>
            <a:lvl2pPr marL="461963" indent="-23495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914400"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11414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820583">
              <a:spcBef>
                <a:spcPts val="1256"/>
              </a:spcBef>
              <a:buClr>
                <a:srgbClr val="00A1E2"/>
              </a:buClr>
              <a:buNone/>
              <a:defRPr/>
            </a:pPr>
            <a:r>
              <a:rPr lang="en-GB" sz="1800" b="1" dirty="0">
                <a:latin typeface="+mj-lt"/>
              </a:rPr>
              <a:t>Our Financial Advisors Can Provide:</a:t>
            </a:r>
          </a:p>
          <a:p>
            <a:pPr marL="203721" indent="-203721" defTabSz="820583">
              <a:spcBef>
                <a:spcPts val="538"/>
              </a:spcBef>
              <a:buClr>
                <a:srgbClr val="00A1E2"/>
              </a:buClr>
              <a:defRPr/>
            </a:pPr>
            <a:r>
              <a:rPr lang="en-GB" sz="1800" dirty="0">
                <a:solidFill>
                  <a:srgbClr val="000000"/>
                </a:solidFill>
                <a:latin typeface="+mj-lt"/>
              </a:rPr>
              <a:t>Answers to your questions about Social Security and retirement </a:t>
            </a:r>
          </a:p>
          <a:p>
            <a:pPr marL="203721" indent="-203721" defTabSz="820583">
              <a:spcBef>
                <a:spcPts val="1256"/>
              </a:spcBef>
              <a:buClr>
                <a:srgbClr val="00A1E2"/>
              </a:buClr>
              <a:defRPr/>
            </a:pPr>
            <a:r>
              <a:rPr lang="en-GB" sz="1800" dirty="0">
                <a:solidFill>
                  <a:srgbClr val="000000"/>
                </a:solidFill>
                <a:latin typeface="+mj-lt"/>
              </a:rPr>
              <a:t>Access to the global resources of Morgan Stanley </a:t>
            </a:r>
          </a:p>
          <a:p>
            <a:pPr marL="203721" indent="-203721" defTabSz="820583">
              <a:spcBef>
                <a:spcPts val="1256"/>
              </a:spcBef>
              <a:buClr>
                <a:srgbClr val="00A1E2"/>
              </a:buClr>
              <a:defRPr/>
            </a:pPr>
            <a:r>
              <a:rPr lang="en-GB" sz="1800" dirty="0">
                <a:solidFill>
                  <a:srgbClr val="000000"/>
                </a:solidFill>
                <a:latin typeface="+mj-lt"/>
              </a:rPr>
              <a:t>Financial solutions that address your specific needs and goals</a:t>
            </a:r>
          </a:p>
        </p:txBody>
      </p:sp>
      <p:sp>
        <p:nvSpPr>
          <p:cNvPr id="6" name="AutoShape 8"/>
          <p:cNvSpPr>
            <a:spLocks noChangeArrowheads="1"/>
          </p:cNvSpPr>
          <p:nvPr/>
        </p:nvSpPr>
        <p:spPr bwMode="auto">
          <a:xfrm>
            <a:off x="1981200" y="3691675"/>
            <a:ext cx="5915892" cy="1300356"/>
          </a:xfrm>
          <a:prstGeom prst="rect">
            <a:avLst/>
          </a:prstGeom>
          <a:noFill/>
          <a:ln w="9525">
            <a:noFill/>
            <a:round/>
            <a:headEnd/>
            <a:tailEnd/>
          </a:ln>
          <a:effectLst/>
        </p:spPr>
        <p:txBody>
          <a:bodyPr wrap="square" lIns="0" tIns="0" rIns="0" bIns="0" anchor="t" anchorCtr="0">
            <a:spAutoFit/>
          </a:bodyPr>
          <a:lstStyle/>
          <a:p>
            <a:pPr>
              <a:spcBef>
                <a:spcPts val="538"/>
              </a:spcBef>
            </a:pPr>
            <a:r>
              <a:rPr lang="en-GB" b="1" dirty="0" smtClean="0">
                <a:solidFill>
                  <a:srgbClr val="00A1E2"/>
                </a:solidFill>
              </a:rPr>
              <a:t>Kit Mac Nee, CFP®, CRPC®</a:t>
            </a:r>
            <a:endParaRPr lang="en-GB" b="1" dirty="0">
              <a:solidFill>
                <a:srgbClr val="00A1E2"/>
              </a:solidFill>
            </a:endParaRPr>
          </a:p>
          <a:p>
            <a:pPr>
              <a:spcBef>
                <a:spcPts val="538"/>
              </a:spcBef>
              <a:buClr>
                <a:srgbClr val="00A1E2"/>
              </a:buClr>
            </a:pPr>
            <a:r>
              <a:rPr lang="en-US" dirty="0" smtClean="0">
                <a:solidFill>
                  <a:srgbClr val="000000"/>
                </a:solidFill>
              </a:rPr>
              <a:t>Financial Advisor</a:t>
            </a:r>
            <a:endParaRPr lang="en-US" dirty="0">
              <a:solidFill>
                <a:srgbClr val="000000"/>
              </a:solidFill>
            </a:endParaRPr>
          </a:p>
          <a:p>
            <a:pPr>
              <a:spcBef>
                <a:spcPts val="538"/>
              </a:spcBef>
              <a:buClr>
                <a:srgbClr val="00A1E2"/>
              </a:buClr>
            </a:pPr>
            <a:r>
              <a:rPr lang="en-US" dirty="0" smtClean="0">
                <a:solidFill>
                  <a:srgbClr val="000000"/>
                </a:solidFill>
              </a:rPr>
              <a:t>626-405-9303(0ffice) 626-317-8215(cell)</a:t>
            </a:r>
          </a:p>
          <a:p>
            <a:pPr>
              <a:spcBef>
                <a:spcPts val="538"/>
              </a:spcBef>
              <a:buClr>
                <a:srgbClr val="00A1E2"/>
              </a:buClr>
            </a:pPr>
            <a:r>
              <a:rPr lang="en-US" dirty="0" smtClean="0">
                <a:solidFill>
                  <a:srgbClr val="000000"/>
                </a:solidFill>
              </a:rPr>
              <a:t>Mary.Mac.Nee@morganstanley.com</a:t>
            </a:r>
          </a:p>
        </p:txBody>
      </p:sp>
      <p:sp>
        <p:nvSpPr>
          <p:cNvPr id="7" name="Freeform 44"/>
          <p:cNvSpPr>
            <a:spLocks noChangeAspect="1" noEditPoints="1"/>
          </p:cNvSpPr>
          <p:nvPr/>
        </p:nvSpPr>
        <p:spPr bwMode="auto">
          <a:xfrm>
            <a:off x="580540" y="3691675"/>
            <a:ext cx="914400" cy="904418"/>
          </a:xfrm>
          <a:custGeom>
            <a:avLst/>
            <a:gdLst>
              <a:gd name="T0" fmla="*/ 0 w 229"/>
              <a:gd name="T1" fmla="*/ 113 h 226"/>
              <a:gd name="T2" fmla="*/ 49 w 229"/>
              <a:gd name="T3" fmla="*/ 113 h 226"/>
              <a:gd name="T4" fmla="*/ 25 w 229"/>
              <a:gd name="T5" fmla="*/ 89 h 226"/>
              <a:gd name="T6" fmla="*/ 25 w 229"/>
              <a:gd name="T7" fmla="*/ 138 h 226"/>
              <a:gd name="T8" fmla="*/ 78 w 229"/>
              <a:gd name="T9" fmla="*/ 161 h 226"/>
              <a:gd name="T10" fmla="*/ 115 w 229"/>
              <a:gd name="T11" fmla="*/ 179 h 226"/>
              <a:gd name="T12" fmla="*/ 151 w 229"/>
              <a:gd name="T13" fmla="*/ 161 h 226"/>
              <a:gd name="T14" fmla="*/ 12 w 229"/>
              <a:gd name="T15" fmla="*/ 66 h 226"/>
              <a:gd name="T16" fmla="*/ 115 w 229"/>
              <a:gd name="T17" fmla="*/ 0 h 226"/>
              <a:gd name="T18" fmla="*/ 229 w 229"/>
              <a:gd name="T19" fmla="*/ 113 h 226"/>
              <a:gd name="T20" fmla="*/ 115 w 229"/>
              <a:gd name="T21" fmla="*/ 226 h 226"/>
              <a:gd name="T22" fmla="*/ 12 w 229"/>
              <a:gd name="T23" fmla="*/ 158 h 226"/>
              <a:gd name="T24" fmla="*/ 200 w 229"/>
              <a:gd name="T25" fmla="*/ 185 h 226"/>
              <a:gd name="T26" fmla="*/ 173 w 229"/>
              <a:gd name="T27" fmla="*/ 168 h 226"/>
              <a:gd name="T28" fmla="*/ 142 w 229"/>
              <a:gd name="T29" fmla="*/ 157 h 226"/>
              <a:gd name="T30" fmla="*/ 138 w 229"/>
              <a:gd name="T31" fmla="*/ 149 h 226"/>
              <a:gd name="T32" fmla="*/ 138 w 229"/>
              <a:gd name="T33" fmla="*/ 137 h 226"/>
              <a:gd name="T34" fmla="*/ 141 w 229"/>
              <a:gd name="T35" fmla="*/ 130 h 226"/>
              <a:gd name="T36" fmla="*/ 145 w 229"/>
              <a:gd name="T37" fmla="*/ 115 h 226"/>
              <a:gd name="T38" fmla="*/ 155 w 229"/>
              <a:gd name="T39" fmla="*/ 103 h 226"/>
              <a:gd name="T40" fmla="*/ 151 w 229"/>
              <a:gd name="T41" fmla="*/ 86 h 226"/>
              <a:gd name="T42" fmla="*/ 151 w 229"/>
              <a:gd name="T43" fmla="*/ 59 h 226"/>
              <a:gd name="T44" fmla="*/ 148 w 229"/>
              <a:gd name="T45" fmla="*/ 45 h 226"/>
              <a:gd name="T46" fmla="*/ 137 w 229"/>
              <a:gd name="T47" fmla="*/ 41 h 226"/>
              <a:gd name="T48" fmla="*/ 124 w 229"/>
              <a:gd name="T49" fmla="*/ 33 h 226"/>
              <a:gd name="T50" fmla="*/ 100 w 229"/>
              <a:gd name="T51" fmla="*/ 36 h 226"/>
              <a:gd name="T52" fmla="*/ 91 w 229"/>
              <a:gd name="T53" fmla="*/ 40 h 226"/>
              <a:gd name="T54" fmla="*/ 80 w 229"/>
              <a:gd name="T55" fmla="*/ 41 h 226"/>
              <a:gd name="T56" fmla="*/ 76 w 229"/>
              <a:gd name="T57" fmla="*/ 62 h 226"/>
              <a:gd name="T58" fmla="*/ 78 w 229"/>
              <a:gd name="T59" fmla="*/ 86 h 226"/>
              <a:gd name="T60" fmla="*/ 74 w 229"/>
              <a:gd name="T61" fmla="*/ 103 h 226"/>
              <a:gd name="T62" fmla="*/ 84 w 229"/>
              <a:gd name="T63" fmla="*/ 115 h 226"/>
              <a:gd name="T64" fmla="*/ 88 w 229"/>
              <a:gd name="T65" fmla="*/ 130 h 226"/>
              <a:gd name="T66" fmla="*/ 91 w 229"/>
              <a:gd name="T67" fmla="*/ 137 h 226"/>
              <a:gd name="T68" fmla="*/ 91 w 229"/>
              <a:gd name="T69" fmla="*/ 149 h 226"/>
              <a:gd name="T70" fmla="*/ 87 w 229"/>
              <a:gd name="T71" fmla="*/ 157 h 226"/>
              <a:gd name="T72" fmla="*/ 57 w 229"/>
              <a:gd name="T73" fmla="*/ 168 h 226"/>
              <a:gd name="T74" fmla="*/ 29 w 229"/>
              <a:gd name="T75" fmla="*/ 18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26">
                <a:moveTo>
                  <a:pt x="0" y="113"/>
                </a:moveTo>
                <a:cubicBezTo>
                  <a:pt x="49" y="113"/>
                  <a:pt x="49" y="113"/>
                  <a:pt x="49" y="113"/>
                </a:cubicBezTo>
                <a:moveTo>
                  <a:pt x="25" y="89"/>
                </a:moveTo>
                <a:cubicBezTo>
                  <a:pt x="25" y="138"/>
                  <a:pt x="25" y="138"/>
                  <a:pt x="25" y="138"/>
                </a:cubicBezTo>
                <a:moveTo>
                  <a:pt x="78" y="161"/>
                </a:moveTo>
                <a:cubicBezTo>
                  <a:pt x="78" y="161"/>
                  <a:pt x="93" y="179"/>
                  <a:pt x="115" y="179"/>
                </a:cubicBezTo>
                <a:cubicBezTo>
                  <a:pt x="136" y="179"/>
                  <a:pt x="151" y="161"/>
                  <a:pt x="151" y="161"/>
                </a:cubicBezTo>
                <a:moveTo>
                  <a:pt x="12" y="66"/>
                </a:moveTo>
                <a:cubicBezTo>
                  <a:pt x="30" y="27"/>
                  <a:pt x="70" y="0"/>
                  <a:pt x="115" y="0"/>
                </a:cubicBezTo>
                <a:cubicBezTo>
                  <a:pt x="178" y="0"/>
                  <a:pt x="229" y="51"/>
                  <a:pt x="229" y="113"/>
                </a:cubicBezTo>
                <a:cubicBezTo>
                  <a:pt x="229" y="176"/>
                  <a:pt x="178" y="226"/>
                  <a:pt x="115" y="226"/>
                </a:cubicBezTo>
                <a:cubicBezTo>
                  <a:pt x="69" y="226"/>
                  <a:pt x="29" y="198"/>
                  <a:pt x="12" y="158"/>
                </a:cubicBezTo>
                <a:moveTo>
                  <a:pt x="200" y="185"/>
                </a:moveTo>
                <a:cubicBezTo>
                  <a:pt x="200" y="185"/>
                  <a:pt x="181" y="172"/>
                  <a:pt x="173" y="168"/>
                </a:cubicBezTo>
                <a:cubicBezTo>
                  <a:pt x="164" y="165"/>
                  <a:pt x="144" y="159"/>
                  <a:pt x="142" y="157"/>
                </a:cubicBezTo>
                <a:cubicBezTo>
                  <a:pt x="140" y="155"/>
                  <a:pt x="138" y="154"/>
                  <a:pt x="138" y="149"/>
                </a:cubicBezTo>
                <a:cubicBezTo>
                  <a:pt x="137" y="145"/>
                  <a:pt x="138" y="137"/>
                  <a:pt x="138" y="137"/>
                </a:cubicBezTo>
                <a:cubicBezTo>
                  <a:pt x="138" y="137"/>
                  <a:pt x="140" y="133"/>
                  <a:pt x="141" y="130"/>
                </a:cubicBezTo>
                <a:cubicBezTo>
                  <a:pt x="143" y="126"/>
                  <a:pt x="145" y="115"/>
                  <a:pt x="145" y="115"/>
                </a:cubicBezTo>
                <a:cubicBezTo>
                  <a:pt x="145" y="115"/>
                  <a:pt x="152" y="112"/>
                  <a:pt x="155" y="103"/>
                </a:cubicBezTo>
                <a:cubicBezTo>
                  <a:pt x="158" y="93"/>
                  <a:pt x="152" y="87"/>
                  <a:pt x="151" y="86"/>
                </a:cubicBezTo>
                <a:cubicBezTo>
                  <a:pt x="151" y="59"/>
                  <a:pt x="151" y="59"/>
                  <a:pt x="151" y="59"/>
                </a:cubicBezTo>
                <a:cubicBezTo>
                  <a:pt x="151" y="59"/>
                  <a:pt x="150" y="49"/>
                  <a:pt x="148" y="45"/>
                </a:cubicBezTo>
                <a:cubicBezTo>
                  <a:pt x="145" y="41"/>
                  <a:pt x="137" y="41"/>
                  <a:pt x="137" y="41"/>
                </a:cubicBezTo>
                <a:cubicBezTo>
                  <a:pt x="137" y="41"/>
                  <a:pt x="131" y="34"/>
                  <a:pt x="124" y="33"/>
                </a:cubicBezTo>
                <a:cubicBezTo>
                  <a:pt x="113" y="32"/>
                  <a:pt x="100" y="36"/>
                  <a:pt x="100" y="36"/>
                </a:cubicBezTo>
                <a:cubicBezTo>
                  <a:pt x="100" y="36"/>
                  <a:pt x="95" y="39"/>
                  <a:pt x="91" y="40"/>
                </a:cubicBezTo>
                <a:cubicBezTo>
                  <a:pt x="87" y="41"/>
                  <a:pt x="80" y="41"/>
                  <a:pt x="80" y="41"/>
                </a:cubicBezTo>
                <a:cubicBezTo>
                  <a:pt x="80" y="41"/>
                  <a:pt x="77" y="53"/>
                  <a:pt x="76" y="62"/>
                </a:cubicBezTo>
                <a:cubicBezTo>
                  <a:pt x="76" y="71"/>
                  <a:pt x="79" y="85"/>
                  <a:pt x="78" y="86"/>
                </a:cubicBezTo>
                <a:cubicBezTo>
                  <a:pt x="77" y="87"/>
                  <a:pt x="72" y="93"/>
                  <a:pt x="74" y="103"/>
                </a:cubicBezTo>
                <a:cubicBezTo>
                  <a:pt x="77" y="112"/>
                  <a:pt x="84" y="115"/>
                  <a:pt x="84" y="115"/>
                </a:cubicBezTo>
                <a:cubicBezTo>
                  <a:pt x="84" y="115"/>
                  <a:pt x="87" y="126"/>
                  <a:pt x="88" y="130"/>
                </a:cubicBezTo>
                <a:cubicBezTo>
                  <a:pt x="89" y="133"/>
                  <a:pt x="91" y="137"/>
                  <a:pt x="91" y="137"/>
                </a:cubicBezTo>
                <a:cubicBezTo>
                  <a:pt x="91" y="137"/>
                  <a:pt x="92" y="145"/>
                  <a:pt x="91" y="149"/>
                </a:cubicBezTo>
                <a:cubicBezTo>
                  <a:pt x="91" y="154"/>
                  <a:pt x="90" y="155"/>
                  <a:pt x="87" y="157"/>
                </a:cubicBezTo>
                <a:cubicBezTo>
                  <a:pt x="85" y="159"/>
                  <a:pt x="65" y="165"/>
                  <a:pt x="57" y="168"/>
                </a:cubicBezTo>
                <a:cubicBezTo>
                  <a:pt x="48" y="172"/>
                  <a:pt x="29" y="185"/>
                  <a:pt x="29" y="185"/>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04461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Disclosures	</a:t>
            </a:r>
            <a:endParaRPr lang="en-US" dirty="0"/>
          </a:p>
        </p:txBody>
      </p:sp>
      <p:sp>
        <p:nvSpPr>
          <p:cNvPr id="2" name="Content Placeholder 1"/>
          <p:cNvSpPr>
            <a:spLocks noGrp="1"/>
          </p:cNvSpPr>
          <p:nvPr>
            <p:ph idx="1"/>
          </p:nvPr>
        </p:nvSpPr>
        <p:spPr>
          <a:xfrm>
            <a:off x="457197" y="1280160"/>
            <a:ext cx="8220456" cy="4251960"/>
          </a:xfrm>
        </p:spPr>
        <p:txBody>
          <a:bodyPr/>
          <a:lstStyle/>
          <a:p>
            <a:pPr>
              <a:lnSpc>
                <a:spcPct val="110000"/>
              </a:lnSpc>
              <a:spcBef>
                <a:spcPts val="600"/>
              </a:spcBef>
            </a:pPr>
            <a:r>
              <a:rPr lang="en-US" dirty="0"/>
              <a:t>Tax laws are complex and subject to change. Morgan Stanley Smith Barney LLC (“Morgan Stanley”), its affiliates and Morgan Stanley Financial Advisors and Private Wealth Advisors do not provide tax or legal advice and are not “fiduciaries” (under ERISA, the Internal Revenue Code or otherwise) with respect to the services or activities described herein except as otherwise provided in writing by Morgan Stanley and/or as described at www.morganstanley.com/disclosures/dol . Individuals are encouraged to consult their tax and legal advisors (a) before establishing a retirement plan or account, and (b) regarding any potential tax, ERISA and related consequences of any investments made under such plan or account</a:t>
            </a:r>
            <a:r>
              <a:rPr lang="en-US" dirty="0" smtClean="0"/>
              <a:t>.</a:t>
            </a:r>
          </a:p>
          <a:p>
            <a:pPr>
              <a:lnSpc>
                <a:spcPct val="110000"/>
              </a:lnSpc>
              <a:spcBef>
                <a:spcPts val="600"/>
              </a:spcBef>
            </a:pPr>
            <a:r>
              <a:rPr lang="en-US" dirty="0"/>
              <a:t>Morgan Stanley Smith Barney LLC is a registered Broker/Dealer, Member </a:t>
            </a:r>
            <a:r>
              <a:rPr lang="en-US" dirty="0" err="1"/>
              <a:t>SIPC</a:t>
            </a:r>
            <a:r>
              <a:rPr lang="en-US" dirty="0"/>
              <a:t>, and not a bank. Where appropriate, Morgan Stanley Smith Barney LLC has entered into arrangements with banks and other third parties to assist in offering certain banking related products and services. </a:t>
            </a:r>
          </a:p>
          <a:p>
            <a:pPr>
              <a:lnSpc>
                <a:spcPct val="110000"/>
              </a:lnSpc>
              <a:spcBef>
                <a:spcPts val="600"/>
              </a:spcBef>
            </a:pPr>
            <a:r>
              <a:rPr lang="en-US" b="1" dirty="0"/>
              <a:t>Investment, insurance and annuity products offered through Morgan Stanley Smith Barney LLC are: NOT FDIC INSURED | MAY LOSE VALUE | NOT BANK GUARANTEED | NOT A BANK DEPOSIT | NOT INSURED BY ANY FEDERAL GOVERNMENT AGENCY</a:t>
            </a:r>
          </a:p>
          <a:p>
            <a:pPr>
              <a:lnSpc>
                <a:spcPct val="110000"/>
              </a:lnSpc>
              <a:spcBef>
                <a:spcPts val="600"/>
              </a:spcBef>
            </a:pPr>
            <a:r>
              <a:rPr lang="en-US" dirty="0"/>
              <a:t>Residential mortgage loans/home equity lines of credit are offered by Morgan Stanley Private Bank, National Association, an affiliate of Morgan Stanley Smith Barney LLC. With the exception of the pledged-asset feature, an investment relationship with Morgan Stanley Smith Barney LLC does not have to be established or maintained to obtain the residential mortgage products offered by Morgan Stanley Private Bank, National Association. All residential mortgage loans/home equity lines of credit are subject to the underwriting standards and independent approval of Morgan Stanley Private Bank, National Association. Rates, terms, and programs are subject to change without notice. Residential mortgage loans/home equity lines of credit may not be available in all states; not available in Guam, Puerto Rico and the U.S. Virgin Islands. Other restrictions may apply. The information contained herein should not be construed as a commitment to lend. Morgan Stanley Private Bank, National Association is an Equal Housing Lender and Member FDIC that is primarily regulated by the Office of the Comptroller of the Currency. Nationwide Mortgage Licensing System Unique Identifier #663185. </a:t>
            </a:r>
            <a:r>
              <a:rPr lang="en-US" b="1" dirty="0"/>
              <a:t>The proceeds from a residential mortgage loan (including draws and advances from a home equity line of credit) are not permitted to be used to purchase, trade, or carry eligible margin stock; repay margin debt that was used to purchase, trade, or carry margin stock; or to make payments on any amounts owed under the note, loan agreement, or loan security agreement; and cannot be deposited into a Morgan Stanley Smith Barney LLC or other brokerage account.</a:t>
            </a:r>
          </a:p>
          <a:p>
            <a:pPr>
              <a:lnSpc>
                <a:spcPct val="110000"/>
              </a:lnSpc>
              <a:spcBef>
                <a:spcPts val="600"/>
              </a:spcBef>
            </a:pPr>
            <a:r>
              <a:rPr lang="en-US" dirty="0"/>
              <a:t>Tailored Lending is a loan/line of credit product offered by Morgan Stanley Private Bank, National Association, an affiliate of Morgan Stanley Smith Barney LLC. A Tailored Lending credit facility may be a committed or demand loan/line of credit. All Tailored Lending loans/lines of credit are subject to the underwriting standards and independent approval of Morgan Stanley Private Bank, National Association. Tailored Lending loans/lines of credit may not be available in all locations. Rates, terms, and programs are subject to change without notice. Other restrictions may apply. The information contained herein should not be construed as a commitment to lend. Morgan Stanley Private Bank, National Association is a Member FDIC that is primarily regulated by the Office of the Comptroller of the Currency. </a:t>
            </a:r>
            <a:r>
              <a:rPr lang="en-US" b="1" dirty="0"/>
              <a:t>The proceeds from a Tailored Lending loan/line of credit (including draws and other advances) may not be used to purchase, trade, or carry margin stock; repay margin debt that was used to purchase, trade, or carry margin stock; and cannot be deposited into a Morgan Stanley Smith Barney LLC or other brokerage account.</a:t>
            </a:r>
          </a:p>
          <a:p>
            <a:pPr>
              <a:lnSpc>
                <a:spcPct val="110000"/>
              </a:lnSpc>
              <a:spcBef>
                <a:spcPts val="600"/>
              </a:spcBef>
            </a:pPr>
            <a:r>
              <a:rPr lang="en-US" b="1" dirty="0"/>
              <a:t>Securities based loans are provided by Morgan Stanley Smith Barney LLC, Morgan Stanley Private Bank, National Association or Morgan Stanley Bank, </a:t>
            </a:r>
            <a:r>
              <a:rPr lang="en-US" b="1" dirty="0" err="1"/>
              <a:t>N.A</a:t>
            </a:r>
            <a:r>
              <a:rPr lang="en-US" b="1" dirty="0"/>
              <a:t>, as applicable</a:t>
            </a:r>
            <a:r>
              <a:rPr lang="en-US" dirty="0" smtClean="0"/>
              <a:t>.</a:t>
            </a:r>
          </a:p>
          <a:p>
            <a:pPr>
              <a:lnSpc>
                <a:spcPct val="110000"/>
              </a:lnSpc>
              <a:spcBef>
                <a:spcPts val="600"/>
              </a:spcBef>
            </a:pPr>
            <a:r>
              <a:rPr lang="en-US" b="1" dirty="0"/>
              <a:t>Important Risk Information for Securities Based Lending</a:t>
            </a:r>
            <a:r>
              <a:rPr lang="en-US" dirty="0"/>
              <a:t>: You need to understand that: (1) Sufficient collateral must be maintained to support your loan(s) and to take future advances; (2) You may have to deposit additional cash or eligible securities on short notice; (3) Some or all of your securities may be sold without prior notice in order to maintain account equity at required maintenance levels. You will not be entitled to choose the securities that will be sold. These actions may interrupt your long-term investment strategy and may result in adverse tax consequences or in additional fees being assessed; (4) Morgan Stanley Bank, </a:t>
            </a:r>
            <a:r>
              <a:rPr lang="en-US" dirty="0" err="1"/>
              <a:t>N.A</a:t>
            </a:r>
            <a:r>
              <a:rPr lang="en-US" dirty="0"/>
              <a:t>., Morgan Stanley Private Bank, National Association or Morgan Stanley Smith Barney LLC (collectively referred to as “Morgan Stanley”) reserves the right not to fund any advance request due to insufficient collateral or for any other reason except for any portion of a securities based loan that is identified as a committed facility; (5) Morgan Stanley reserves the right to increase your collateral maintenance requirements at any time without notice; and (6) Morgan Stanley reserves the right to call securities based loans at any time and for any reason.</a:t>
            </a:r>
            <a:endParaRPr lang="en-US" dirty="0" smtClean="0"/>
          </a:p>
        </p:txBody>
      </p:sp>
    </p:spTree>
    <p:extLst>
      <p:ext uri="{BB962C8B-B14F-4D97-AF65-F5344CB8AC3E}">
        <p14:creationId xmlns:p14="http://schemas.microsoft.com/office/powerpoint/2010/main" val="4099863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257487" y="5798986"/>
            <a:ext cx="429313" cy="464820"/>
          </a:xfrm>
          <a:prstGeom prst="rect">
            <a:avLst/>
          </a:prstGeom>
          <a:noFill/>
          <a:ln>
            <a:noFill/>
          </a:ln>
        </p:spPr>
      </p:pic>
      <p:sp>
        <p:nvSpPr>
          <p:cNvPr id="3" name="Title 2"/>
          <p:cNvSpPr>
            <a:spLocks noGrp="1"/>
          </p:cNvSpPr>
          <p:nvPr>
            <p:ph type="title"/>
          </p:nvPr>
        </p:nvSpPr>
        <p:spPr/>
        <p:txBody>
          <a:bodyPr/>
          <a:lstStyle/>
          <a:p>
            <a:r>
              <a:rPr lang="en-US" dirty="0" smtClean="0"/>
              <a:t>Disclosures (Cont’d)	</a:t>
            </a:r>
            <a:endParaRPr lang="en-US" dirty="0"/>
          </a:p>
        </p:txBody>
      </p:sp>
      <p:sp>
        <p:nvSpPr>
          <p:cNvPr id="2" name="Content Placeholder 1"/>
          <p:cNvSpPr>
            <a:spLocks noGrp="1"/>
          </p:cNvSpPr>
          <p:nvPr>
            <p:ph idx="1"/>
          </p:nvPr>
        </p:nvSpPr>
        <p:spPr>
          <a:xfrm>
            <a:off x="457197" y="1280160"/>
            <a:ext cx="8220456" cy="4251960"/>
          </a:xfrm>
        </p:spPr>
        <p:txBody>
          <a:bodyPr/>
          <a:lstStyle/>
          <a:p>
            <a:pPr>
              <a:lnSpc>
                <a:spcPct val="95000"/>
              </a:lnSpc>
              <a:spcBef>
                <a:spcPts val="300"/>
              </a:spcBef>
            </a:pPr>
            <a:r>
              <a:rPr lang="en-US" dirty="0"/>
              <a:t>The Morgan Stanley Credit Card from American Express or the Platinum Card® from American Express exclusively for Morgan Stanley is only available for clients who have an eligible Morgan Stanley Smith Barney LLC brokerage account (“eligible account”). Eligible account means a Morgan Stanley Smith Barney LLC brokerage account held in your name or in the name of a revocable trust where the client is the grantor and trustee, except for the following accounts: Charitable Remainder Annuity Trusts, Charitable Remainder </a:t>
            </a:r>
            <a:r>
              <a:rPr lang="en-US" dirty="0" err="1"/>
              <a:t>Unitrusts</a:t>
            </a:r>
            <a:r>
              <a:rPr lang="en-US" dirty="0"/>
              <a:t>, irrevocable trusts and employer-sponsored accounts. Eligibility is subject to change. American Express may cancel your Card Account and participation in this program, if you do not maintain an eligible account. Morgan Stanley Smith Barney LLC may compensate your Financial Advisor and other employees in connection with your acquisition or use of either the Morgan Stanley Credit Card from American Express or the Platinum Card® from American Express exclusively for Morgan Stanley. </a:t>
            </a:r>
            <a:endParaRPr lang="en-US" dirty="0" smtClean="0"/>
          </a:p>
          <a:p>
            <a:pPr>
              <a:lnSpc>
                <a:spcPct val="95000"/>
              </a:lnSpc>
              <a:spcBef>
                <a:spcPts val="300"/>
              </a:spcBef>
            </a:pPr>
            <a:r>
              <a:rPr lang="en-US" dirty="0" smtClean="0"/>
              <a:t>The </a:t>
            </a:r>
            <a:r>
              <a:rPr lang="en-US" dirty="0"/>
              <a:t>Morgan Stanley Cards from American Express are issued by American Express Bank, FSB, not Morgan Stanley Smith Barney LLC. Services and rewards for the Cards are provided by Morgan Stanley Smith Barney LLC, American Express or other third parties. Restrictions and other limitations apply. See the terms and conditions for the Cards for details. Clients are urged to review fully before applying.</a:t>
            </a:r>
          </a:p>
          <a:p>
            <a:pPr>
              <a:lnSpc>
                <a:spcPct val="95000"/>
              </a:lnSpc>
              <a:spcBef>
                <a:spcPts val="300"/>
              </a:spcBef>
            </a:pPr>
            <a:r>
              <a:rPr lang="en-US" dirty="0"/>
              <a:t>The lending products referenced are separate and distinct, and are not connected in any way. The ability to qualify for one product is not connected to an individual’s eligibility for another.</a:t>
            </a:r>
          </a:p>
          <a:p>
            <a:pPr>
              <a:lnSpc>
                <a:spcPct val="95000"/>
              </a:lnSpc>
              <a:spcBef>
                <a:spcPts val="300"/>
              </a:spcBef>
            </a:pPr>
            <a:r>
              <a:rPr lang="en-US" dirty="0" smtClean="0"/>
              <a:t>The </a:t>
            </a:r>
            <a:r>
              <a:rPr lang="en-US" dirty="0"/>
              <a:t>Morgan Stanley Debit Card is currently issued by </a:t>
            </a:r>
            <a:r>
              <a:rPr lang="en-US" dirty="0" err="1"/>
              <a:t>UMB</a:t>
            </a:r>
            <a:r>
              <a:rPr lang="en-US" dirty="0"/>
              <a:t> Bank, </a:t>
            </a:r>
            <a:r>
              <a:rPr lang="en-US" dirty="0" err="1"/>
              <a:t>N.A</a:t>
            </a:r>
            <a:r>
              <a:rPr lang="en-US" dirty="0"/>
              <a:t>., pursuant to a license from MasterCard International Incorporated. MasterCard and Maestro are registered trademarks of MasterCard International Incorporated. The third-party trademarks and service marks contained herein are the property of their respective owners. </a:t>
            </a:r>
          </a:p>
          <a:p>
            <a:pPr>
              <a:lnSpc>
                <a:spcPct val="95000"/>
              </a:lnSpc>
              <a:spcBef>
                <a:spcPts val="300"/>
              </a:spcBef>
            </a:pPr>
            <a:r>
              <a:rPr lang="en-US" dirty="0"/>
              <a:t>Reserved clients are eligible for unlimited ATM fee rebates and Non-Reserved clients are eligible for up to $200 in ATM fee rebates per calendar year. The $200 per calendar year cap does not apply to Premier Cash Management Accounts.</a:t>
            </a:r>
          </a:p>
          <a:p>
            <a:pPr>
              <a:lnSpc>
                <a:spcPct val="95000"/>
              </a:lnSpc>
              <a:spcBef>
                <a:spcPts val="300"/>
              </a:spcBef>
            </a:pPr>
            <a:r>
              <a:rPr lang="en-US" dirty="0"/>
              <a:t>The Morgan Stanley Mobile App is currently available for iPhone® and iPad® from the App </a:t>
            </a:r>
            <a:r>
              <a:rPr lang="en-US" dirty="0" err="1"/>
              <a:t>StoreSM</a:t>
            </a:r>
            <a:r>
              <a:rPr lang="en-US" dirty="0"/>
              <a:t> and </a:t>
            </a:r>
            <a:r>
              <a:rPr lang="en-US" dirty="0" err="1"/>
              <a:t>AndroidTM</a:t>
            </a:r>
            <a:r>
              <a:rPr lang="en-US" dirty="0"/>
              <a:t> on Google </a:t>
            </a:r>
            <a:r>
              <a:rPr lang="en-US" dirty="0" err="1"/>
              <a:t>PlayTM</a:t>
            </a:r>
            <a:r>
              <a:rPr lang="en-US" dirty="0"/>
              <a:t>. Standard messaging and data rates from your provider may apply.</a:t>
            </a:r>
          </a:p>
          <a:p>
            <a:pPr>
              <a:lnSpc>
                <a:spcPct val="95000"/>
              </a:lnSpc>
              <a:spcBef>
                <a:spcPts val="300"/>
              </a:spcBef>
            </a:pPr>
            <a:r>
              <a:rPr lang="en-US" dirty="0"/>
              <a:t>Premier Cash Management is an incentive program that recognizes and rewards clients for choosing Morgan Stanley for their everyday cash management needs.  Clients must meet certain criteria in order to qualify for the Premier Cash Management program, and Morgan Stanley Smith Barney LLC reserves the right to change or terminate the program at any time and without notice.  Where appropriate, Morgan Stanley Smith Barney LLC has entered into arrangements with affiliated and non-affiliated parties to assist in offering certain products and services related to Premier Cash Management.  Please refer to the Premier Cash Management Terms and Conditions for further details.</a:t>
            </a:r>
          </a:p>
          <a:p>
            <a:pPr>
              <a:lnSpc>
                <a:spcPct val="95000"/>
              </a:lnSpc>
              <a:spcBef>
                <a:spcPts val="300"/>
              </a:spcBef>
            </a:pPr>
            <a:r>
              <a:rPr lang="en-US" dirty="0"/>
              <a:t>Send Money with </a:t>
            </a:r>
            <a:r>
              <a:rPr lang="en-US" dirty="0" err="1"/>
              <a:t>Zelle</a:t>
            </a:r>
            <a:r>
              <a:rPr lang="en-US" dirty="0"/>
              <a:t> is available on the Morgan Stanley Mobile App for iPhone and Android. Enrollment is required and dollar and frequency limits may apply. Domestic fund transfers must be made from an eligible account at Morgan Stanley Smith Barney LLC (Morgan Stanley) to a US-based account at another financial institution. Morgan Stanley maintains arrangements with JP Morgan Chase Bank, </a:t>
            </a:r>
            <a:r>
              <a:rPr lang="en-US" dirty="0" err="1"/>
              <a:t>N.A</a:t>
            </a:r>
            <a:r>
              <a:rPr lang="en-US" dirty="0"/>
              <a:t>. and </a:t>
            </a:r>
            <a:r>
              <a:rPr lang="en-US" dirty="0" err="1"/>
              <a:t>UMB</a:t>
            </a:r>
            <a:r>
              <a:rPr lang="en-US" dirty="0"/>
              <a:t> Bank, </a:t>
            </a:r>
            <a:r>
              <a:rPr lang="en-US" dirty="0" err="1"/>
              <a:t>N.A</a:t>
            </a:r>
            <a:r>
              <a:rPr lang="en-US" dirty="0"/>
              <a:t>. as </a:t>
            </a:r>
            <a:r>
              <a:rPr lang="en-US" dirty="0" err="1"/>
              <a:t>NACHA</a:t>
            </a:r>
            <a:r>
              <a:rPr lang="en-US" dirty="0"/>
              <a:t>-participating depository financial institutions for the processing of transfers on </a:t>
            </a:r>
            <a:r>
              <a:rPr lang="en-US" dirty="0" err="1"/>
              <a:t>Zelle</a:t>
            </a:r>
            <a:r>
              <a:rPr lang="en-US" dirty="0"/>
              <a:t>. Data connection required, and message and data rates may apply, including those from your communications service provider. See the Morgan Stanley Send Money with </a:t>
            </a:r>
            <a:r>
              <a:rPr lang="en-US" dirty="0" err="1"/>
              <a:t>Zelle</a:t>
            </a:r>
            <a:r>
              <a:rPr lang="en-US" dirty="0"/>
              <a:t> terms for details. </a:t>
            </a:r>
            <a:r>
              <a:rPr lang="en-US" dirty="0" err="1"/>
              <a:t>Zelle</a:t>
            </a:r>
            <a:r>
              <a:rPr lang="en-US" dirty="0"/>
              <a:t> and the </a:t>
            </a:r>
            <a:r>
              <a:rPr lang="en-US" dirty="0" err="1"/>
              <a:t>Zelle</a:t>
            </a:r>
            <a:r>
              <a:rPr lang="en-US" dirty="0"/>
              <a:t> related marks are wholly owned by Early Warning Services, LLC and are used herein under license. Morgan Stanley is not affiliated with </a:t>
            </a:r>
            <a:r>
              <a:rPr lang="en-US" dirty="0" err="1"/>
              <a:t>Zelle</a:t>
            </a:r>
            <a:r>
              <a:rPr lang="en-US" dirty="0"/>
              <a:t>.  </a:t>
            </a:r>
            <a:r>
              <a:rPr lang="en-US" dirty="0" err="1"/>
              <a:t>Zelle</a:t>
            </a:r>
            <a:r>
              <a:rPr lang="en-US" dirty="0"/>
              <a:t> is available to U.S. bank account holders only. Transactions typically occur within minutes.</a:t>
            </a:r>
          </a:p>
          <a:p>
            <a:pPr>
              <a:lnSpc>
                <a:spcPct val="95000"/>
              </a:lnSpc>
              <a:spcBef>
                <a:spcPts val="300"/>
              </a:spcBef>
            </a:pPr>
            <a:r>
              <a:rPr lang="en-US" dirty="0"/>
              <a:t>To understand the differences between brokerage and advisory relationships, you should consult your Financial Advisor, or review our Understanding Your Brokerage and Investment Advisory Relationships brochure available at </a:t>
            </a:r>
            <a:r>
              <a:rPr lang="en-US" dirty="0">
                <a:hlinkClick r:id="rId4"/>
              </a:rPr>
              <a:t>http://www.morganstanley.com/ourcommitment</a:t>
            </a:r>
            <a:r>
              <a:rPr lang="en-US" dirty="0" smtClean="0">
                <a:hlinkClick r:id="rId4"/>
              </a:rPr>
              <a:t>/</a:t>
            </a:r>
            <a:r>
              <a:rPr lang="en-US" dirty="0" smtClean="0"/>
              <a:t> </a:t>
            </a:r>
          </a:p>
          <a:p>
            <a:pPr>
              <a:lnSpc>
                <a:spcPct val="95000"/>
              </a:lnSpc>
              <a:spcBef>
                <a:spcPts val="300"/>
              </a:spcBef>
            </a:pPr>
            <a:r>
              <a:rPr lang="en-US" dirty="0" smtClean="0"/>
              <a:t>Insurance </a:t>
            </a:r>
            <a:r>
              <a:rPr lang="en-US" dirty="0"/>
              <a:t>products are offered in conjunction with Morgan Stanley Smith Barney LLC’s licensed insurance agency affiliates.</a:t>
            </a:r>
          </a:p>
          <a:p>
            <a:pPr>
              <a:lnSpc>
                <a:spcPct val="95000"/>
              </a:lnSpc>
              <a:spcBef>
                <a:spcPts val="300"/>
              </a:spcBef>
            </a:pPr>
            <a:r>
              <a:rPr lang="en-US" dirty="0"/>
              <a:t>Morgan Stanley Smith Barney LLC does not accept appointments nor will it act as a trustee but it will provide access to trust services through an appropriate third-party corporate trustee.</a:t>
            </a:r>
          </a:p>
          <a:p>
            <a:pPr>
              <a:lnSpc>
                <a:spcPct val="95000"/>
              </a:lnSpc>
              <a:spcBef>
                <a:spcPts val="300"/>
              </a:spcBef>
            </a:pPr>
            <a:r>
              <a:rPr lang="en-US" dirty="0"/>
              <a:t>Although they may be admitted attorneys, planning directors and other wealth planning center personnel holding legal degrees are acting purely in a non-representative capacity.  Neither they nor Morgan Stanley provide tax or legal advice to clients or to Morgan Stanley.</a:t>
            </a:r>
          </a:p>
          <a:p>
            <a:pPr>
              <a:lnSpc>
                <a:spcPct val="95000"/>
              </a:lnSpc>
              <a:spcBef>
                <a:spcPts val="300"/>
              </a:spcBef>
            </a:pPr>
            <a:r>
              <a:rPr lang="en-US" dirty="0"/>
              <a:t>The Morgan Stanley Global Impact Funding Trust, Inc. (“MS GIFT, Inc.”) is an organization described in Section 501(c) (3) of the Internal Revenue Code of 1986, as amended. MS Global Impact Funding Trust (“MS GIFT”) is a donor-advised fund. Morgan Stanley Smith Barney LLC provides investment management and administrative services to MS GIFT</a:t>
            </a:r>
            <a:r>
              <a:rPr lang="en-US" dirty="0" smtClean="0"/>
              <a:t>.</a:t>
            </a:r>
            <a:endParaRPr lang="en-US" dirty="0"/>
          </a:p>
        </p:txBody>
      </p:sp>
    </p:spTree>
    <p:extLst>
      <p:ext uri="{BB962C8B-B14F-4D97-AF65-F5344CB8AC3E}">
        <p14:creationId xmlns:p14="http://schemas.microsoft.com/office/powerpoint/2010/main" val="239451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pPr marL="342900" indent="-342900">
              <a:buFont typeface="+mj-lt"/>
              <a:buAutoNum type="arabicPeriod"/>
            </a:pPr>
            <a:r>
              <a:rPr lang="en-US" sz="2000" dirty="0" smtClean="0"/>
              <a:t>Social Security is not going bankrupt.</a:t>
            </a:r>
          </a:p>
          <a:p>
            <a:pPr marL="342900" indent="-342900">
              <a:buFont typeface="+mj-lt"/>
              <a:buAutoNum type="arabicPeriod"/>
            </a:pPr>
            <a:r>
              <a:rPr lang="en-US" sz="2000" dirty="0" smtClean="0"/>
              <a:t>Congress will not examine Social Security anytime soon</a:t>
            </a:r>
          </a:p>
          <a:p>
            <a:pPr marL="342900" indent="-342900">
              <a:buFont typeface="+mj-lt"/>
              <a:buAutoNum type="arabicPeriod"/>
            </a:pPr>
            <a:r>
              <a:rPr lang="en-US" sz="2000" dirty="0" smtClean="0"/>
              <a:t>Ideas to reform funding are starting to take shape</a:t>
            </a:r>
          </a:p>
          <a:p>
            <a:pPr marL="342900" indent="-342900">
              <a:buFont typeface="+mj-lt"/>
              <a:buAutoNum type="arabicPeriod"/>
            </a:pPr>
            <a:r>
              <a:rPr lang="en-US" sz="2000" dirty="0" smtClean="0"/>
              <a:t>Law makers do not raid the trust fund.</a:t>
            </a:r>
          </a:p>
          <a:p>
            <a:pPr marL="342900" indent="-342900">
              <a:buFont typeface="+mj-lt"/>
              <a:buAutoNum type="arabicPeriod"/>
            </a:pPr>
            <a:r>
              <a:rPr lang="en-US" sz="2000" dirty="0" smtClean="0"/>
              <a:t>Many believe it can be run better</a:t>
            </a:r>
          </a:p>
          <a:p>
            <a:pPr marL="342900" indent="-342900">
              <a:buFont typeface="+mj-lt"/>
              <a:buAutoNum type="arabicPeriod"/>
            </a:pPr>
            <a:r>
              <a:rPr lang="en-US" sz="2000" dirty="0" smtClean="0"/>
              <a:t>Social Security benefits can be taxed</a:t>
            </a:r>
          </a:p>
          <a:p>
            <a:pPr marL="342900" indent="-342900">
              <a:buFont typeface="+mj-lt"/>
              <a:buAutoNum type="arabicPeriod"/>
            </a:pPr>
            <a:endParaRPr lang="en-US" dirty="0"/>
          </a:p>
          <a:p>
            <a:pPr marL="0" indent="0">
              <a:buNone/>
            </a:pPr>
            <a:r>
              <a:rPr lang="en-US" sz="1000" dirty="0" smtClean="0"/>
              <a:t>*AARP Bulletin November 2018</a:t>
            </a:r>
          </a:p>
          <a:p>
            <a:pPr marL="342900" indent="-342900">
              <a:buFont typeface="+mj-lt"/>
              <a:buAutoNum type="arabicPeriod"/>
            </a:pPr>
            <a:endParaRPr lang="en-US" dirty="0"/>
          </a:p>
        </p:txBody>
      </p:sp>
      <p:sp>
        <p:nvSpPr>
          <p:cNvPr id="3" name="Title 2"/>
          <p:cNvSpPr>
            <a:spLocks noGrp="1"/>
          </p:cNvSpPr>
          <p:nvPr>
            <p:ph type="title"/>
          </p:nvPr>
        </p:nvSpPr>
        <p:spPr/>
        <p:txBody>
          <a:bodyPr/>
          <a:lstStyle/>
          <a:p>
            <a:r>
              <a:rPr lang="en-US" dirty="0" smtClean="0"/>
              <a:t>Top 12 Things to Know About Social Security</a:t>
            </a:r>
            <a:endParaRPr lang="en-US" dirty="0"/>
          </a:p>
        </p:txBody>
      </p:sp>
    </p:spTree>
    <p:extLst>
      <p:ext uri="{BB962C8B-B14F-4D97-AF65-F5344CB8AC3E}">
        <p14:creationId xmlns:p14="http://schemas.microsoft.com/office/powerpoint/2010/main" val="311584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457200" y="1362075"/>
            <a:ext cx="7315200" cy="5048250"/>
          </a:xfrm>
        </p:spPr>
        <p:txBody>
          <a:bodyPr numCol="2"/>
          <a:lstStyle/>
          <a:p>
            <a:r>
              <a:rPr lang="en-US" dirty="0" smtClean="0"/>
              <a:t>What is the average life expectancy for a 65 year old woman? A 65 year old man?</a:t>
            </a:r>
          </a:p>
          <a:p>
            <a:pPr lvl="1"/>
            <a:r>
              <a:rPr lang="en-US" dirty="0" smtClean="0"/>
              <a:t>80/76</a:t>
            </a:r>
          </a:p>
          <a:p>
            <a:pPr lvl="1"/>
            <a:r>
              <a:rPr lang="en-US" dirty="0" smtClean="0"/>
              <a:t>86/84</a:t>
            </a:r>
          </a:p>
          <a:p>
            <a:pPr lvl="1"/>
            <a:r>
              <a:rPr lang="en-US" dirty="0" smtClean="0"/>
              <a:t>76/72</a:t>
            </a:r>
          </a:p>
          <a:p>
            <a:pPr lvl="1"/>
            <a:r>
              <a:rPr lang="en-US" dirty="0" smtClean="0"/>
              <a:t>92/87</a:t>
            </a:r>
          </a:p>
          <a:p>
            <a:r>
              <a:rPr lang="en-US" dirty="0" smtClean="0"/>
              <a:t>Almost half of unmarried women over age 65 rely on Social Security for what percentage of their income?</a:t>
            </a:r>
          </a:p>
          <a:p>
            <a:pPr lvl="1"/>
            <a:r>
              <a:rPr lang="en-US" dirty="0" smtClean="0"/>
              <a:t>60%</a:t>
            </a:r>
          </a:p>
          <a:p>
            <a:pPr lvl="1"/>
            <a:r>
              <a:rPr lang="en-US" dirty="0" smtClean="0"/>
              <a:t>70%</a:t>
            </a:r>
          </a:p>
          <a:p>
            <a:pPr lvl="1"/>
            <a:r>
              <a:rPr lang="en-US" dirty="0" smtClean="0"/>
              <a:t>80%</a:t>
            </a:r>
          </a:p>
          <a:p>
            <a:pPr lvl="1"/>
            <a:r>
              <a:rPr lang="en-US" dirty="0" smtClean="0"/>
              <a:t>90%</a:t>
            </a:r>
          </a:p>
          <a:p>
            <a:r>
              <a:rPr lang="en-US" dirty="0" smtClean="0"/>
              <a:t>Widows age 60 &amp; older can receive what percentage of their husband’s social security benefit?</a:t>
            </a:r>
          </a:p>
          <a:p>
            <a:pPr lvl="1"/>
            <a:r>
              <a:rPr lang="en-US" dirty="0" smtClean="0"/>
              <a:t>100%</a:t>
            </a:r>
          </a:p>
          <a:p>
            <a:pPr lvl="1"/>
            <a:r>
              <a:rPr lang="en-US" dirty="0" smtClean="0"/>
              <a:t>80%</a:t>
            </a:r>
          </a:p>
          <a:p>
            <a:pPr lvl="1"/>
            <a:r>
              <a:rPr lang="en-US" dirty="0" smtClean="0"/>
              <a:t>60%</a:t>
            </a:r>
          </a:p>
          <a:p>
            <a:pPr lvl="1"/>
            <a:r>
              <a:rPr lang="en-US" dirty="0" smtClean="0"/>
              <a:t>40%</a:t>
            </a:r>
          </a:p>
          <a:p>
            <a:r>
              <a:rPr lang="en-US" dirty="0" smtClean="0"/>
              <a:t>Women generally receive greater Social Security benefits than men?</a:t>
            </a:r>
          </a:p>
          <a:p>
            <a:pPr lvl="1"/>
            <a:r>
              <a:rPr lang="en-US" dirty="0" smtClean="0"/>
              <a:t>True or False</a:t>
            </a:r>
          </a:p>
          <a:p>
            <a:r>
              <a:rPr lang="en-US" dirty="0" smtClean="0"/>
              <a:t>Delaying retirement can increase the amount of Social Security benefits you receive. </a:t>
            </a:r>
          </a:p>
          <a:p>
            <a:pPr lvl="1"/>
            <a:r>
              <a:rPr lang="en-US" dirty="0" smtClean="0"/>
              <a:t>True or False </a:t>
            </a:r>
            <a:endParaRPr lang="en-US" dirty="0"/>
          </a:p>
        </p:txBody>
      </p:sp>
      <p:sp>
        <p:nvSpPr>
          <p:cNvPr id="3" name="Title 2"/>
          <p:cNvSpPr>
            <a:spLocks noGrp="1"/>
          </p:cNvSpPr>
          <p:nvPr>
            <p:ph type="title"/>
          </p:nvPr>
        </p:nvSpPr>
        <p:spPr/>
        <p:txBody>
          <a:bodyPr/>
          <a:lstStyle/>
          <a:p>
            <a:r>
              <a:rPr lang="en-US" dirty="0" smtClean="0"/>
              <a:t>How Does Social Security Fit Into Retirement?</a:t>
            </a:r>
            <a:endParaRPr lang="en-US" dirty="0"/>
          </a:p>
        </p:txBody>
      </p:sp>
    </p:spTree>
    <p:extLst>
      <p:ext uri="{BB962C8B-B14F-4D97-AF65-F5344CB8AC3E}">
        <p14:creationId xmlns:p14="http://schemas.microsoft.com/office/powerpoint/2010/main" val="287247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Does Social Security Work ?</a:t>
            </a:r>
            <a:endParaRPr lang="en-US" dirty="0"/>
          </a:p>
        </p:txBody>
      </p:sp>
      <p:pic>
        <p:nvPicPr>
          <p:cNvPr id="1026" name="Picture 2" descr="C:\Users\mary.macnee\AppData\Local\Microsoft\Windows\Temporary Internet Files\Content.Outlook\VJP0XSHJ\IMG_0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1552575"/>
            <a:ext cx="6178550" cy="4633913"/>
          </a:xfrm>
          <a:prstGeom prst="rect">
            <a:avLst/>
          </a:prstGeom>
          <a:noFill/>
          <a:ln w="762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41425" y="6276201"/>
            <a:ext cx="1643079" cy="153888"/>
          </a:xfrm>
          <a:prstGeom prst="rect">
            <a:avLst/>
          </a:prstGeom>
          <a:noFill/>
        </p:spPr>
        <p:txBody>
          <a:bodyPr wrap="none" lIns="0" tIns="0" rIns="0" bIns="0" rtlCol="0">
            <a:spAutoFit/>
          </a:bodyPr>
          <a:lstStyle/>
          <a:p>
            <a:r>
              <a:rPr lang="en-US" sz="1000" dirty="0" smtClean="0"/>
              <a:t>AARP Bulletin January 2019 </a:t>
            </a:r>
          </a:p>
        </p:txBody>
      </p:sp>
    </p:spTree>
    <p:extLst>
      <p:ext uri="{BB962C8B-B14F-4D97-AF65-F5344CB8AC3E}">
        <p14:creationId xmlns:p14="http://schemas.microsoft.com/office/powerpoint/2010/main" val="359839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Administration</a:t>
            </a:r>
            <a:endParaRPr lang="en-US"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1328738"/>
            <a:ext cx="284735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5775" y="6173272"/>
            <a:ext cx="1290418" cy="153888"/>
          </a:xfrm>
          <a:prstGeom prst="rect">
            <a:avLst/>
          </a:prstGeom>
          <a:noFill/>
        </p:spPr>
        <p:txBody>
          <a:bodyPr wrap="none" lIns="0" tIns="0" rIns="0" bIns="0" rtlCol="0">
            <a:spAutoFit/>
          </a:bodyPr>
          <a:lstStyle/>
          <a:p>
            <a:r>
              <a:rPr lang="en-US" sz="1000" dirty="0" smtClean="0"/>
              <a:t>AARP November 2018</a:t>
            </a:r>
          </a:p>
        </p:txBody>
      </p:sp>
    </p:spTree>
    <p:extLst>
      <p:ext uri="{BB962C8B-B14F-4D97-AF65-F5344CB8AC3E}">
        <p14:creationId xmlns:p14="http://schemas.microsoft.com/office/powerpoint/2010/main" val="406407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pPr>
              <a:buNone/>
            </a:pPr>
            <a:r>
              <a:rPr lang="en-US" sz="1400" dirty="0" smtClean="0">
                <a:solidFill>
                  <a:srgbClr val="00374A"/>
                </a:solidFill>
              </a:rPr>
              <a:t>Signed into law by Franklin D. Roosevelt in 1935, Social Security was created to mitigate the risks for workers in an increasingly industrialized economy. Over time, it came to be seen as one leg of a “three legged stool of retirement” (pensions and savings were the others). With pensions vanishing and the savings rate dismal, millions of retirees now rely on Social Security of a big slice, if not most of their income. </a:t>
            </a:r>
          </a:p>
          <a:p>
            <a:pPr>
              <a:buNone/>
            </a:pPr>
            <a:r>
              <a:rPr lang="en-US" sz="1400" dirty="0" smtClean="0">
                <a:solidFill>
                  <a:srgbClr val="00374A"/>
                </a:solidFill>
              </a:rPr>
              <a:t>The average monthly check is $1,413 ($16,956 per year). For about one in three older people receiving benefits, that check accounts for 90 percent of income, according to the Social Security Administration. </a:t>
            </a:r>
          </a:p>
        </p:txBody>
      </p:sp>
      <p:sp>
        <p:nvSpPr>
          <p:cNvPr id="2" name="Title 1"/>
          <p:cNvSpPr>
            <a:spLocks noGrp="1"/>
          </p:cNvSpPr>
          <p:nvPr>
            <p:ph type="title"/>
          </p:nvPr>
        </p:nvSpPr>
        <p:spPr/>
        <p:txBody>
          <a:bodyPr/>
          <a:lstStyle/>
          <a:p>
            <a:r>
              <a:rPr lang="en-US" dirty="0" smtClean="0"/>
              <a:t>To What Degree Do American’s Rely on Social Security?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588" y="1971674"/>
            <a:ext cx="2595972"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14925" y="4572000"/>
            <a:ext cx="597921" cy="369332"/>
          </a:xfrm>
          <a:prstGeom prst="rect">
            <a:avLst/>
          </a:prstGeom>
          <a:noFill/>
        </p:spPr>
        <p:txBody>
          <a:bodyPr wrap="none" lIns="0" tIns="0" rIns="0" bIns="0" rtlCol="0">
            <a:spAutoFit/>
          </a:bodyPr>
          <a:lstStyle/>
          <a:p>
            <a:r>
              <a:rPr lang="en-US" sz="1200" dirty="0" smtClean="0"/>
              <a:t>Social </a:t>
            </a:r>
          </a:p>
          <a:p>
            <a:r>
              <a:rPr lang="en-US" sz="1200" dirty="0" smtClean="0"/>
              <a:t>Security </a:t>
            </a:r>
          </a:p>
        </p:txBody>
      </p:sp>
      <p:sp>
        <p:nvSpPr>
          <p:cNvPr id="6" name="TextBox 5"/>
          <p:cNvSpPr txBox="1"/>
          <p:nvPr/>
        </p:nvSpPr>
        <p:spPr>
          <a:xfrm>
            <a:off x="6353175" y="4114800"/>
            <a:ext cx="553037" cy="184666"/>
          </a:xfrm>
          <a:prstGeom prst="rect">
            <a:avLst/>
          </a:prstGeom>
          <a:noFill/>
        </p:spPr>
        <p:txBody>
          <a:bodyPr wrap="none" lIns="0" tIns="0" rIns="0" bIns="0" rtlCol="0">
            <a:spAutoFit/>
          </a:bodyPr>
          <a:lstStyle/>
          <a:p>
            <a:r>
              <a:rPr lang="en-US" sz="1200" dirty="0" smtClean="0"/>
              <a:t>Pension</a:t>
            </a:r>
          </a:p>
        </p:txBody>
      </p:sp>
      <p:sp>
        <p:nvSpPr>
          <p:cNvPr id="8" name="TextBox 7"/>
          <p:cNvSpPr txBox="1"/>
          <p:nvPr/>
        </p:nvSpPr>
        <p:spPr>
          <a:xfrm>
            <a:off x="7513539" y="4664333"/>
            <a:ext cx="545021" cy="184666"/>
          </a:xfrm>
          <a:prstGeom prst="rect">
            <a:avLst/>
          </a:prstGeom>
          <a:noFill/>
        </p:spPr>
        <p:txBody>
          <a:bodyPr wrap="none" lIns="0" tIns="0" rIns="0" bIns="0" rtlCol="0">
            <a:spAutoFit/>
          </a:bodyPr>
          <a:lstStyle/>
          <a:p>
            <a:r>
              <a:rPr lang="en-US" sz="1200" dirty="0" smtClean="0"/>
              <a:t>Savings</a:t>
            </a:r>
          </a:p>
        </p:txBody>
      </p:sp>
    </p:spTree>
    <p:extLst>
      <p:ext uri="{BB962C8B-B14F-4D97-AF65-F5344CB8AC3E}">
        <p14:creationId xmlns:p14="http://schemas.microsoft.com/office/powerpoint/2010/main" val="2791714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YOUTPLACEHOLDERNAME" val="Text Placeholder 2"/>
</p:tagLst>
</file>

<file path=ppt/tags/tag10.xml><?xml version="1.0" encoding="utf-8"?>
<p:tagLst xmlns:a="http://schemas.openxmlformats.org/drawingml/2006/main" xmlns:r="http://schemas.openxmlformats.org/officeDocument/2006/relationships" xmlns:p="http://schemas.openxmlformats.org/presentationml/2006/main">
  <p:tag name="LAYOUTPLACEHOLDERNAME" val="Text Placeholder 6"/>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17.xml><?xml version="1.0" encoding="utf-8"?>
<p:tagLst xmlns:a="http://schemas.openxmlformats.org/drawingml/2006/main" xmlns:r="http://schemas.openxmlformats.org/officeDocument/2006/relationships" xmlns:p="http://schemas.openxmlformats.org/presentationml/2006/main">
  <p:tag name="ICONIMAGE" val="true"/>
</p:tagLst>
</file>

<file path=ppt/tags/tag18.xml><?xml version="1.0" encoding="utf-8"?>
<p:tagLst xmlns:a="http://schemas.openxmlformats.org/drawingml/2006/main" xmlns:r="http://schemas.openxmlformats.org/officeDocument/2006/relationships" xmlns:p="http://schemas.openxmlformats.org/presentationml/2006/main">
  <p:tag name="ICONIMAGE" val="tru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nXXZ0t3Z.E.cRo_sBbiaOg"/>
</p:tagLst>
</file>

<file path=ppt/tags/tag2.xml><?xml version="1.0" encoding="utf-8"?>
<p:tagLst xmlns:a="http://schemas.openxmlformats.org/drawingml/2006/main" xmlns:r="http://schemas.openxmlformats.org/officeDocument/2006/relationships" xmlns:p="http://schemas.openxmlformats.org/presentationml/2006/main">
  <p:tag name="LAYOUTPLACEHOLDERNAME" val="Content Placeholder 1"/>
</p:tagLst>
</file>

<file path=ppt/tags/tag20.xml><?xml version="1.0" encoding="utf-8"?>
<p:tagLst xmlns:a="http://schemas.openxmlformats.org/drawingml/2006/main" xmlns:r="http://schemas.openxmlformats.org/officeDocument/2006/relationships" xmlns:p="http://schemas.openxmlformats.org/presentationml/2006/main">
  <p:tag name="ICONIMAGE" val="true"/>
</p:tagLst>
</file>

<file path=ppt/tags/tag3.xml><?xml version="1.0" encoding="utf-8"?>
<p:tagLst xmlns:a="http://schemas.openxmlformats.org/drawingml/2006/main" xmlns:r="http://schemas.openxmlformats.org/officeDocument/2006/relationships" xmlns:p="http://schemas.openxmlformats.org/presentationml/2006/main">
  <p:tag name="LAYOUTPLACEHOLDERNAME" val="Title 1"/>
</p:tagLst>
</file>

<file path=ppt/tags/tag4.xml><?xml version="1.0" encoding="utf-8"?>
<p:tagLst xmlns:a="http://schemas.openxmlformats.org/drawingml/2006/main" xmlns:r="http://schemas.openxmlformats.org/officeDocument/2006/relationships" xmlns:p="http://schemas.openxmlformats.org/presentationml/2006/main">
  <p:tag name="LAYOUTPLACEHOLDERNAME" val="Text Placeholder 6"/>
</p:tagLst>
</file>

<file path=ppt/tags/tag5.xml><?xml version="1.0" encoding="utf-8"?>
<p:tagLst xmlns:a="http://schemas.openxmlformats.org/drawingml/2006/main" xmlns:r="http://schemas.openxmlformats.org/officeDocument/2006/relationships" xmlns:p="http://schemas.openxmlformats.org/presentationml/2006/main">
  <p:tag name="LAYOUTPLACEHOLDERNAME" val="Title 1"/>
</p:tagLst>
</file>

<file path=ppt/tags/tag6.xml><?xml version="1.0" encoding="utf-8"?>
<p:tagLst xmlns:a="http://schemas.openxmlformats.org/drawingml/2006/main" xmlns:r="http://schemas.openxmlformats.org/officeDocument/2006/relationships" xmlns:p="http://schemas.openxmlformats.org/presentationml/2006/main">
  <p:tag name="LAYOUTPLACEHOLDERNAME" val="Text Placeholder 6"/>
</p:tagLst>
</file>

<file path=ppt/tags/tag7.xml><?xml version="1.0" encoding="utf-8"?>
<p:tagLst xmlns:a="http://schemas.openxmlformats.org/drawingml/2006/main" xmlns:r="http://schemas.openxmlformats.org/officeDocument/2006/relationships" xmlns:p="http://schemas.openxmlformats.org/presentationml/2006/main">
  <p:tag name="LAYOUTPLACEHOLDERNAME" val="Title 1"/>
</p:tagLst>
</file>

<file path=ppt/tags/tag8.xml><?xml version="1.0" encoding="utf-8"?>
<p:tagLst xmlns:a="http://schemas.openxmlformats.org/drawingml/2006/main" xmlns:r="http://schemas.openxmlformats.org/officeDocument/2006/relationships" xmlns:p="http://schemas.openxmlformats.org/presentationml/2006/main">
  <p:tag name="LAYOUTPLACEHOLDERNAME" val="Text Placeholder 6"/>
</p:tagLst>
</file>

<file path=ppt/tags/tag9.xml><?xml version="1.0" encoding="utf-8"?>
<p:tagLst xmlns:a="http://schemas.openxmlformats.org/drawingml/2006/main" xmlns:r="http://schemas.openxmlformats.org/officeDocument/2006/relationships" xmlns:p="http://schemas.openxmlformats.org/presentationml/2006/main">
  <p:tag name="LAYOUTPLACEHOLDERNAME" val="Title 1"/>
</p:tagLst>
</file>

<file path=ppt/theme/theme1.xml><?xml version="1.0" encoding="utf-8"?>
<a:theme xmlns:a="http://schemas.openxmlformats.org/drawingml/2006/main" name="Firmwide All-Purpose_05.25.16">
  <a:themeElements>
    <a:clrScheme name="!Firmwide - ALL PURPOSE">
      <a:dk1>
        <a:srgbClr val="000000"/>
      </a:dk1>
      <a:lt1>
        <a:srgbClr val="DEE1E6"/>
      </a:lt1>
      <a:dk2>
        <a:srgbClr val="97D0FF"/>
      </a:dk2>
      <a:lt2>
        <a:srgbClr val="A9A9A9"/>
      </a:lt2>
      <a:accent1>
        <a:srgbClr val="005AA4"/>
      </a:accent1>
      <a:accent2>
        <a:srgbClr val="00A1E2"/>
      </a:accent2>
      <a:accent3>
        <a:srgbClr val="6769B5"/>
      </a:accent3>
      <a:accent4>
        <a:srgbClr val="3BC3A3"/>
      </a:accent4>
      <a:accent5>
        <a:srgbClr val="D0B86A"/>
      </a:accent5>
      <a:accent6>
        <a:srgbClr val="93959B"/>
      </a:accent6>
      <a:hlink>
        <a:srgbClr val="50CEFF"/>
      </a:hlink>
      <a:folHlink>
        <a:srgbClr val="A2A2A2"/>
      </a:folHlink>
    </a:clrScheme>
    <a:fontScheme name="Firmwid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dirty="0" smtClean="0"/>
        </a:defPPr>
      </a:lstStyle>
    </a:txDef>
  </a:objectDefaults>
  <a:extraClrSchemeLst>
    <a:extraClrScheme>
      <a:clrScheme name="!Firmwide - AUDITORIUM">
        <a:dk1>
          <a:srgbClr val="FFFFFF"/>
        </a:dk1>
        <a:lt1>
          <a:srgbClr val="004176"/>
        </a:lt1>
        <a:dk2>
          <a:srgbClr val="A7D7FF"/>
        </a:dk2>
        <a:lt2>
          <a:srgbClr val="A9A9A9"/>
        </a:lt2>
        <a:accent1>
          <a:srgbClr val="0095D0"/>
        </a:accent1>
        <a:accent2>
          <a:srgbClr val="4BCCFF"/>
        </a:accent2>
        <a:accent3>
          <a:srgbClr val="6769B5"/>
        </a:accent3>
        <a:accent4>
          <a:srgbClr val="3BC3A3"/>
        </a:accent4>
        <a:accent5>
          <a:srgbClr val="D0B86A"/>
        </a:accent5>
        <a:accent6>
          <a:srgbClr val="93959B"/>
        </a:accent6>
        <a:hlink>
          <a:srgbClr val="50CEFF"/>
        </a:hlink>
        <a:folHlink>
          <a:srgbClr val="A2A2A2"/>
        </a:folHlink>
      </a:clrScheme>
    </a:extraClrScheme>
    <a:extraClrScheme>
      <a:clrScheme name="!Firmwide - ALL PURPOSE">
        <a:dk1>
          <a:srgbClr val="000000"/>
        </a:dk1>
        <a:lt1>
          <a:srgbClr val="DEE1E6"/>
        </a:lt1>
        <a:dk2>
          <a:srgbClr val="97D0FF"/>
        </a:dk2>
        <a:lt2>
          <a:srgbClr val="A9A9A9"/>
        </a:lt2>
        <a:accent1>
          <a:srgbClr val="005AA4"/>
        </a:accent1>
        <a:accent2>
          <a:srgbClr val="00A1E2"/>
        </a:accent2>
        <a:accent3>
          <a:srgbClr val="6769B5"/>
        </a:accent3>
        <a:accent4>
          <a:srgbClr val="3BC3A3"/>
        </a:accent4>
        <a:accent5>
          <a:srgbClr val="D0B86A"/>
        </a:accent5>
        <a:accent6>
          <a:srgbClr val="93959B"/>
        </a:accent6>
        <a:hlink>
          <a:srgbClr val="50CEFF"/>
        </a:hlink>
        <a:folHlink>
          <a:srgbClr val="A2A2A2"/>
        </a:folHlink>
      </a:clrScheme>
    </a:extraClrScheme>
  </a:extraClrSchemeLst>
  <a:custClrLst>
    <a:custClr name="Green">
      <a:srgbClr val="2D8F78"/>
    </a:custClr>
    <a:custClr name="Teal">
      <a:srgbClr val="92DECC"/>
    </a:custClr>
    <a:custClr name="Purple">
      <a:srgbClr val="929BCA"/>
    </a:custClr>
    <a:custClr name="Light Purple">
      <a:srgbClr val="D5D9EB"/>
    </a:custClr>
    <a:custClr name="Maroon">
      <a:srgbClr val="B4425D"/>
    </a:custClr>
    <a:custClr name="Light Gold">
      <a:srgbClr val="E3D7AB"/>
    </a:custClr>
    <a:custClr name="Brown">
      <a:srgbClr val="C3842F"/>
    </a:custClr>
    <a:custClr name="Navy">
      <a:srgbClr val="003064"/>
    </a:custClr>
    <a:custClr name="Pie Border White">
      <a:srgbClr val="FFFFF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Firmwide Standard_2.11.16</Template>
  <TotalTime>0</TotalTime>
  <Words>6704</Words>
  <Application>Microsoft Office PowerPoint</Application>
  <PresentationFormat>On-screen Show (4:3)</PresentationFormat>
  <Paragraphs>543</Paragraphs>
  <Slides>46</Slides>
  <Notes>24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Firmwide All-Purpose_05.25.16</vt:lpstr>
      <vt:lpstr>PowerPoint Presentation</vt:lpstr>
      <vt:lpstr>PowerPoint Presentation</vt:lpstr>
      <vt:lpstr>Social Security Fun Facts</vt:lpstr>
      <vt:lpstr>Top 12 Things to Know About Social Security</vt:lpstr>
      <vt:lpstr>Top 12 Things to Know About Social Security</vt:lpstr>
      <vt:lpstr>How Does Social Security Fit Into Retirement?</vt:lpstr>
      <vt:lpstr>How Does Social Security Work ?</vt:lpstr>
      <vt:lpstr>Social Security Administration</vt:lpstr>
      <vt:lpstr>To What Degree Do American’s Rely on Social Security?</vt:lpstr>
      <vt:lpstr>How Much Do Americans Rely on Social Security?</vt:lpstr>
      <vt:lpstr>Incomes of Social Security Recipients</vt:lpstr>
      <vt:lpstr>The Basics of Social Security</vt:lpstr>
      <vt:lpstr>What Is Social Security?</vt:lpstr>
      <vt:lpstr>What can Social Security Cover </vt:lpstr>
      <vt:lpstr>Purpose of Social Security</vt:lpstr>
      <vt:lpstr>Qualifying for Social Security Benefits</vt:lpstr>
      <vt:lpstr>Calculating Social Security Benefits</vt:lpstr>
      <vt:lpstr>Same Sex Marriages Married same-sex couples now get Social Security benefits</vt:lpstr>
      <vt:lpstr>Provisional Income</vt:lpstr>
      <vt:lpstr>Social Security: Full Retirement Age (FRA)</vt:lpstr>
      <vt:lpstr>When Can You Collect Social Security?</vt:lpstr>
      <vt:lpstr>Your Estimated Benefits Statement</vt:lpstr>
      <vt:lpstr>Windfall Elimination Provision Calculating a reduction in individual benefits </vt:lpstr>
      <vt:lpstr>Your pension could reduce your spousal or survivor benefits</vt:lpstr>
      <vt:lpstr>Deciding When to Receive Benefits</vt:lpstr>
      <vt:lpstr>Social Security Planning Strategies</vt:lpstr>
      <vt:lpstr>Family Maximum for Survivor Benefits</vt:lpstr>
      <vt:lpstr>Opportunities to Maximize Benefits </vt:lpstr>
      <vt:lpstr>Cost of Collecting Benefits Early</vt:lpstr>
      <vt:lpstr>When to take Social Security</vt:lpstr>
      <vt:lpstr>How to Decide When to Receive Benefits</vt:lpstr>
      <vt:lpstr>Social Security Benefits and Taxation</vt:lpstr>
      <vt:lpstr>Benefits Beyond Retirement</vt:lpstr>
      <vt:lpstr>Social Security Benefits for a Spouse, Survivor and  Divorced Spouse</vt:lpstr>
      <vt:lpstr>PowerPoint Presentation</vt:lpstr>
      <vt:lpstr>Maximize Benefits </vt:lpstr>
      <vt:lpstr>PowerPoint Presentation</vt:lpstr>
      <vt:lpstr>Eligibility if Divorced</vt:lpstr>
      <vt:lpstr>Disability Benefits</vt:lpstr>
      <vt:lpstr>Planning Your Retirement Strategy</vt:lpstr>
      <vt:lpstr>Start Planning Now</vt:lpstr>
      <vt:lpstr>Filling the Income Gap  </vt:lpstr>
      <vt:lpstr>Setting Goals According to Your Needs</vt:lpstr>
      <vt:lpstr>Your Financial Advisory Team at Morgan Stanley</vt:lpstr>
      <vt:lpstr>Disclosures </vt:lpstr>
      <vt:lpstr>Disclosures (Cont’d)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2015-09-18T18:04:59Z</dcterms:created>
  <dcterms:modified xsi:type="dcterms:W3CDTF">2019-04-18T15:35:22Z</dcterms:modified>
  <cp:category>MS Branded\WM MKT Seminars (8943901)\Psychology and Money (604065022)</cp:category>
  <cp:contentStatus>Revised May 25, 2016</cp:contentStatus>
</cp:coreProperties>
</file>