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36075"/>
  <p:embeddedFontLst>
    <p:embeddedFont>
      <p:font typeface="Source Sans Pr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DFB9D89-5F52-4861-BB9D-C475C55DECBE}">
  <a:tblStyle styleId="{1DFB9D89-5F52-4861-BB9D-C475C55DEC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27446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4" name="Google Shape;1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0" name="Google Shape;17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5" name="Google Shape;1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9" name="Google Shape;24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6" name="Google Shape;25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</p:spPr>
        <p:txBody>
          <a:bodyPr spcFirstLastPara="1" wrap="square" lIns="92275" tIns="92275" rIns="92275" bIns="92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92275" rIns="92275" bIns="92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dabd9cd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19" name="Google Shape;119;g6dabd9cd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6ec99da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26" name="Google Shape;126;g7c6ec99d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1799913">
            <a:off x="1033644" y="3067454"/>
            <a:ext cx="7076710" cy="109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EFEFEF"/>
                </a:solidFill>
              </a:rPr>
              <a:t>Not for Public Distribution</a:t>
            </a:r>
            <a:endParaRPr sz="4800">
              <a:solidFill>
                <a:srgbClr val="EFEFE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gh2benefit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ctrTitle"/>
          </p:nvPr>
        </p:nvSpPr>
        <p:spPr>
          <a:xfrm>
            <a:off x="685800" y="436318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ABCs </a:t>
            </a: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2020</a:t>
            </a: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www.maximizeyourmedicare.com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1987" y="6065979"/>
            <a:ext cx="480026" cy="45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 descr="A group of people around each oth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8378" y="701417"/>
            <a:ext cx="2287270" cy="3429000"/>
          </a:xfrm>
          <a:prstGeom prst="rect">
            <a:avLst/>
          </a:prstGeom>
          <a:noFill/>
          <a:ln>
            <a:noFill/>
          </a:ln>
          <a:effectLst>
            <a:outerShdw blurRad="57150" dist="19050" dir="95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A: Facilities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20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133" y="1931982"/>
            <a:ext cx="5429733" cy="34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A: The Good, The Costly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143" name="Google Shape;143;p21"/>
          <p:cNvGraphicFramePr/>
          <p:nvPr/>
        </p:nvGraphicFramePr>
        <p:xfrm>
          <a:off x="912664" y="16001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{1DFB9D89-5F52-4861-BB9D-C475C55DECBE}</a:tableStyleId>
              </a:tblPr>
              <a:tblGrid>
                <a:gridCol w="1609375"/>
                <a:gridCol w="3328325"/>
                <a:gridCol w="2378500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Hospital Inpatient stay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First 60 Days Cost: 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pay $0.  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Days 61-100: 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pay the first $3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52</a:t>
                      </a: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.00 a day. Medicare pays the rest.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Days 101–150: 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pay the first $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704</a:t>
                      </a: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.00 a day. Medicare pays the rest.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Days 150 +: 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pay 100%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Deductible: $1,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408</a:t>
                      </a: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.00 per benefit period (See Glossary for definition of benefit period)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Skilled Nursing Facility Care Stay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First 20 Days Cost: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Medicare pays 100%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Days 21-100:  You pay the first $1</a:t>
                      </a: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76.0</a:t>
                      </a: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0 a day; Medicare pays for the remainder.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Days 101+:  You pay 100%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ONLY after a 3-day inpatient stay at a hospital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Skilled Nursing Care is a technical term and does not include solely custodial care.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2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b="1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Inpatient Psychiatric Care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190 days lifetime benefit, Medicare pays 100%  </a:t>
                      </a:r>
                      <a:b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You pay $0.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Libre Franklin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 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975" marR="639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A: The Fine Print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4294967295"/>
          </p:nvPr>
        </p:nvSpPr>
        <p:spPr>
          <a:xfrm>
            <a:off x="914400" y="1600200"/>
            <a:ext cx="7315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Benefit Period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Deductible = $1,</a:t>
            </a:r>
            <a:r>
              <a:rPr lang="en-US"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408</a:t>
            </a: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per Benefit Period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Benefit Period = “Medical Event”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Observation Status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 Depends on Inpatient Status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Observation Status Not Covered by Medicare Part 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Two-midnight rule now in effect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20193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Skilled Nursing Facility (SNF)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Still Requires 3-day Inpatient Status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Improvement Status waived: a huge positive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50"/>
              <a:buFont typeface="Arial"/>
              <a:buNone/>
            </a:pPr>
            <a:endParaRPr sz="29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B: Services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7" name="Google Shape;157;p23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133" y="1931982"/>
            <a:ext cx="5429733" cy="34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B: Different Setup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914400" y="1471863"/>
            <a:ext cx="7315200" cy="195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Monthly Premium, “unchanged”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Deductible = $185.00 per year, reset annually</a:t>
            </a:r>
            <a:endParaRPr sz="2000" b="1" i="1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Coinsurance: Medicare pays 80%, you pay 20%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Approved Amount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IRMAA-Adjusted Premiums (2020)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6" name="Google Shape;166;p24"/>
          <p:cNvGraphicFramePr/>
          <p:nvPr/>
        </p:nvGraphicFramePr>
        <p:xfrm>
          <a:off x="914400" y="34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{1DFB9D89-5F52-4861-BB9D-C475C55DECBE}</a:tableStyleId>
              </a:tblPr>
              <a:tblGrid>
                <a:gridCol w="2438400"/>
                <a:gridCol w="2438400"/>
                <a:gridCol w="2438400"/>
              </a:tblGrid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Individual</a:t>
                      </a:r>
                      <a:endParaRPr sz="1400" u="none" strike="noStrike" cap="none"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Joint</a:t>
                      </a:r>
                      <a:endParaRPr sz="1400" u="none" strike="noStrike" cap="none"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Monthly Premium</a:t>
                      </a:r>
                      <a:endParaRPr sz="1400" u="none" strike="noStrike" cap="none"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$85,000 or less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$170,000 or less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$135.50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$85,000 – $107,000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$170,000 – $214,000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$189.60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$107,000 – $133,500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$214,000 -$267,000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$270.90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$133,500 – $160,000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$267,000 – $320,000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$352.20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$160,000 – $500,000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$320,000 – $750,000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$433.40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17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Greater than $500,000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Greater than $750,000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$460.50</a:t>
                      </a:r>
                      <a:endParaRPr/>
                    </a:p>
                  </a:txBody>
                  <a:tcPr marL="74825" marR="74825" marT="74825" marB="748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24"/>
          <p:cNvGraphicFramePr/>
          <p:nvPr/>
        </p:nvGraphicFramePr>
        <p:xfrm>
          <a:off x="914400" y="34290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{1DFB9D89-5F52-4861-BB9D-C475C55DECBE}</a:tableStyleId>
              </a:tblPr>
              <a:tblGrid>
                <a:gridCol w="2534825"/>
                <a:gridCol w="2542425"/>
                <a:gridCol w="2237950"/>
              </a:tblGrid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Individual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Joint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Monthly Premium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$87,000 or less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$174,000 or less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$144.60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$87,000 – $109,000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$174,000 – $218,000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$202.40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$109,000 – $136,000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$218,000 -$272,000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$289.20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$136,000 – $163,000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$272,000 – $326,000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$376.00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$163,000 – $500,000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$326,000 – $750,000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$462.70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Greater than $500,000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Greater than $750,000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$491.60</a:t>
                      </a:r>
                      <a:endParaRPr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B: The Fine Print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914400" y="1676400"/>
            <a:ext cx="73152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venir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 Excess Charge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has a long list of treatments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Willing to pay $X for a particular treatment (“approved charge”)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Actual charge – approved charge = Part B Excess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 Excess can be 15% higher than approved charge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2113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venir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Likely?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Certain states have laws that disallow this (MOM Law)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Physicians = $120,000 debt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payments declining (sequester, Obamacare, CMS)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can ask providers in advance</a:t>
            </a: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D: Rx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914400" y="1292087"/>
            <a:ext cx="7315200" cy="317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contract</a:t>
            </a: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means that everything subject to change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Complicated combination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09828" marR="0" lvl="1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Premiums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09828" marR="0" lvl="1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Copays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09828" marR="0" lvl="1" indent="-3510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Formulary</a:t>
            </a: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IRMAA-Adjusted Premiums (2020)</a:t>
            </a:r>
            <a:endParaRPr sz="2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26"/>
          <p:cNvGraphicFramePr/>
          <p:nvPr/>
        </p:nvGraphicFramePr>
        <p:xfrm>
          <a:off x="967025" y="32723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{1DFB9D89-5F52-4861-BB9D-C475C55DECBE}</a:tableStyleId>
              </a:tblPr>
              <a:tblGrid>
                <a:gridCol w="1975325"/>
                <a:gridCol w="2162250"/>
                <a:gridCol w="2668525"/>
              </a:tblGrid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Individual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Joint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Monthly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$87,000 or less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$174,000 or less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$87,000 – $109,000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$174,000 – $218,000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$12.40 + 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$109,000 – $136,000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$218,000 -$272,000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$31.90 + 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$136,000 – $163,000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$272,000 – $326,000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$51.40 + 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4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$163,000 – $500,000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$326,000 – $750,000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$70.90 + 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9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Greater than $500,000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Greater than $750,000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00"/>
                        </a:spcAft>
                        <a:buNone/>
                      </a:pPr>
                      <a:r>
                        <a:rPr lang="en-US">
                          <a:highlight>
                            <a:srgbClr val="FFFFFF"/>
                          </a:highlight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$77.40 + Plan Premium</a:t>
                      </a:r>
                      <a:endParaRPr>
                        <a:highlight>
                          <a:srgbClr val="FFFFFF"/>
                        </a:highlight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228600" marR="228600" marT="57150" marB="57150">
                    <a:lnL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EEEE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D: Coverage Gap (2020)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4294967295"/>
          </p:nvPr>
        </p:nvSpPr>
        <p:spPr>
          <a:xfrm>
            <a:off x="914400" y="1481328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Prescription Costs</a:t>
            </a:r>
            <a:endParaRPr/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$0-$435: May/may not be covered in Part D</a:t>
            </a:r>
            <a:endParaRPr/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435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-$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4,020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: Copay according to schedule</a:t>
            </a:r>
            <a:endParaRPr/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4,020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-$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6,35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0: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75</a:t>
            </a: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% discount, you pay 25%</a:t>
            </a:r>
            <a:endParaRPr/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 i="0" u="none" strike="noStrike" cap="none">
                <a:latin typeface="Calibri"/>
                <a:ea typeface="Calibri"/>
                <a:cs typeface="Calibri"/>
                <a:sym typeface="Calibri"/>
              </a:rPr>
              <a:t>&gt; $6,350: You pay greater of 5% or $3.60/$8.95 (!!!!)</a:t>
            </a:r>
            <a:endParaRPr/>
          </a:p>
          <a:p>
            <a:pPr marL="109728" marR="0" lvl="0" indent="-81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Hint: </a:t>
            </a:r>
            <a:r>
              <a:rPr lang="en-U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every year. Premiums, copays, formulary will change on an annual basis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Plans has increased per state: 29 in MI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Original Medicare Summary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4294967295"/>
          </p:nvPr>
        </p:nvSpPr>
        <p:spPr>
          <a:xfrm>
            <a:off x="914400" y="1481328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Summary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A: No premium, high out-of-pocket expenses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B: Monthly premium, deductibles, and coinsurance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Problem: </a:t>
            </a:r>
            <a:r>
              <a:rPr lang="en-US" sz="200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annual limit on out-of-pocket expenses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Bottom line: Original Medicare is risky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Two Choices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09828" lvl="2" indent="-812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5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Medicare Advantage (aka Medicare Part C)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09828" lvl="2" indent="-812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500"/>
              <a:buFont typeface="Arial"/>
              <a:buNone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Medigap (aka Medicare Supplemental)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Medigap Basics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4294967295"/>
          </p:nvPr>
        </p:nvSpPr>
        <p:spPr>
          <a:xfrm>
            <a:off x="838200" y="1481328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Plans A-N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Higher premiums, superior cost-sharing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Prices usually change with age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January 2020: Plan C &amp; F will no longer be available to new applicants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Part A deductibles largely covered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Part B copays covered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Part B Excess charge covered by F&amp;G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Standardized</a:t>
            </a: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means coverage same across carriers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Grandfathered</a:t>
            </a: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means the terms don’t change</a:t>
            </a: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00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an uncertain world, these are very valuable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923192" y="1524000"/>
            <a:ext cx="7382608" cy="492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About Me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Certified Financial Planner™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Chartered Life Underwriter (CLU®)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Chartered Financial Consultant (ChFC®)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Quoted in National Press (USA Today, cnbc, Dow Jones)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Managing Principal, GH2 Benefits, LLC</a:t>
            </a: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M.B.A., in Accounting and Finance from the University of Chicago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B. A. in Economics and Political Science from the University of Michigan, Ann Arbor. 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&gt; 10 years in Global financial centers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Author of top-rated, top-selling </a:t>
            </a:r>
            <a:r>
              <a:rPr lang="en-US" sz="200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Maximize Your Medicare: Understanding Medicare, Protecting Your Health, and Minimizing Costs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931" y="516045"/>
            <a:ext cx="683603" cy="64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Standardized Medigap Plans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25" y="1417625"/>
            <a:ext cx="7688975" cy="458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Medigap Entry Getting Harder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/>
          <p:nvPr/>
        </p:nvSpPr>
        <p:spPr>
          <a:xfrm>
            <a:off x="923192" y="1529863"/>
            <a:ext cx="7306408" cy="5143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venir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Perfect Health?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Yes, accepted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Sellers in Control after you turn 65.5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Unless you are Guaranteed Issue (there are MANY situations where this IS the case)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Knowing Exceptions is GH2 Benefits’ Job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198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Imperfect Health?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240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Seller is in Control</a:t>
            </a: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After Medigap Open Enrollment and Guaranteed Issue Rights Expire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Acceptance is getting more difficult as price competition becomes more fierce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Mid-MI: 65 yr old female &gt;&gt; 5 sellers within $10/month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Advantage Basics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4294967295"/>
          </p:nvPr>
        </p:nvSpPr>
        <p:spPr>
          <a:xfrm>
            <a:off x="914400" y="1481328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Also Known as Medicare Part C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Approved Annually by the CMS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Everything handled by private company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Must be at least as good as original Medicare…on average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Combines Part A, Part B, </a:t>
            </a:r>
            <a:r>
              <a:rPr lang="en-US" sz="2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</a:t>
            </a: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Part D (mostly)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Contract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Separate cost-sharing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Network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Cost vs Moving Target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certain cases, no additional premium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25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contract means that it changes every year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211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Future of Medicare</a:t>
            </a: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Advantage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4294967295"/>
          </p:nvPr>
        </p:nvSpPr>
        <p:spPr>
          <a:xfrm>
            <a:off x="914400" y="1481328"/>
            <a:ext cx="777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Advantage is Expanding Rapidly</a:t>
            </a:r>
            <a:endParaRPr sz="2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Currently &gt; 30% market share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CEOs of health insurance carriers predict 50%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 carriers are ENTERING, not exiting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Mergers occurring nationwide</a:t>
            </a:r>
            <a:endParaRPr sz="24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1986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600"/>
              <a:buNone/>
            </a:pPr>
            <a:r>
              <a:rPr lang="en-US" sz="28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Sellers are Not Gamblers</a:t>
            </a:r>
            <a:endParaRPr sz="28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2% - 5% Profit Margin</a:t>
            </a:r>
            <a:endParaRPr sz="24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9728" marR="0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Superiority of Medigap is Declining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MAPD: Health deductible declining</a:t>
            </a:r>
            <a:endParaRPr sz="24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MAPD: Open networks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marR="0" lvl="0" indent="-3510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•"/>
            </a:pPr>
            <a:r>
              <a:rPr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Added benefits will be included in 2020</a:t>
            </a:r>
            <a:endParaRPr sz="24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You Can Change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4294967295"/>
          </p:nvPr>
        </p:nvSpPr>
        <p:spPr>
          <a:xfrm>
            <a:off x="402956" y="1488558"/>
            <a:ext cx="8229600" cy="434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b="1">
                <a:latin typeface="Source Sans Pro"/>
                <a:ea typeface="Source Sans Pro"/>
                <a:cs typeface="Source Sans Pro"/>
                <a:sym typeface="Source Sans Pro"/>
              </a:rPr>
              <a:t>Annual Election Period (AEP)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October 15 – December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Medicare Advantage and PDP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Can make unlimited changes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Char char="•"/>
            </a:pPr>
            <a:r>
              <a:rPr lang="en-US" sz="2800" b="1">
                <a:latin typeface="Source Sans Pro"/>
                <a:ea typeface="Source Sans Pro"/>
                <a:cs typeface="Source Sans Pro"/>
                <a:sym typeface="Source Sans Pro"/>
              </a:rPr>
              <a:t>Open Enrollment Period (OEP)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January 1 – March 31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Medicare Advantage and PDP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Can make ONE change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ALSO: If you have missed original Medicare enrollment, NOW is the chance to enroll in Part A and Part B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177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Char char="•"/>
            </a:pPr>
            <a:r>
              <a:rPr lang="en-US" sz="2800" b="1">
                <a:latin typeface="Source Sans Pro"/>
                <a:ea typeface="Source Sans Pro"/>
                <a:cs typeface="Source Sans Pro"/>
                <a:sym typeface="Source Sans Pro"/>
              </a:rPr>
              <a:t>Exceptions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Extra Help: 1x per quarter and AEP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Lose Medicaid or Extra Help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Five-Star: anytime during year into a Five-Star plan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1">
              <a:latin typeface="Avenir"/>
              <a:ea typeface="Avenir"/>
              <a:cs typeface="Avenir"/>
              <a:sym typeface="Avenir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1417637"/>
            <a:ext cx="72390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&amp; Medicaid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35"/>
          <p:cNvSpPr txBox="1">
            <a:spLocks noGrp="1"/>
          </p:cNvSpPr>
          <p:nvPr>
            <p:ph type="body" idx="4294967295"/>
          </p:nvPr>
        </p:nvSpPr>
        <p:spPr>
          <a:xfrm>
            <a:off x="952500" y="4131725"/>
            <a:ext cx="72390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-812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EVERY COUNTY in lower peninsula</a:t>
            </a:r>
            <a:b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of additional benefits: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34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Transportation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34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Dental &amp; vision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34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Care coordinator to help you manage Rx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434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●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OTC vouchers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3079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"/>
              <a:buNone/>
            </a:pPr>
            <a:endParaRPr sz="2200" b="1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2628" marR="0" lvl="0" indent="-211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09728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09728" lvl="0" indent="-81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endParaRPr sz="22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Medicare Mistakes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4294967295"/>
          </p:nvPr>
        </p:nvSpPr>
        <p:spPr>
          <a:xfrm>
            <a:off x="402956" y="1488558"/>
            <a:ext cx="8229600" cy="434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Mistake #1: Late Preparation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People give away free options to enroll in Medigap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People are unintentionally assessed IRMAA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People don’t understand that Part A is backdated when you begin receiving Social Security benefits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COBRA can only really be used for 7 months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177800" algn="l" rtl="0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Mistake #2: Set It and Forget It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Doesn’t make practical sense: competition fierce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Prescription drug costs can vary &gt; $1000 / year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Medicare Advantage mergers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Medigap has competition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53" name="Google Shape;25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Medicare Mistakes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4294967295"/>
          </p:nvPr>
        </p:nvSpPr>
        <p:spPr>
          <a:xfrm>
            <a:off x="402956" y="1488558"/>
            <a:ext cx="8229600" cy="434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Mistake #3: Blindly Believing in Employer Benefits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People working beyond 65 stay on employer-provided plans: why?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Employer-provided plans: high premiums &amp; cost-sharing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Spouse or dependents? Check the ACA (and the APTC)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 Employees at small-employers should check with the employer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0" indent="-177800" algn="l" rtl="0">
              <a:spcBef>
                <a:spcPts val="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Mistake #4: Blindly Believing In Retiree Benefits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Doesn’t make practical sense: competition fierce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Prescription drug costs can vary &gt; $1000 / year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Medicare Advantage mergers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Medigap has competition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46050" algn="l" rtl="0">
              <a:spcBef>
                <a:spcPts val="560"/>
              </a:spcBef>
              <a:spcAft>
                <a:spcPts val="0"/>
              </a:spcAft>
              <a:buSzPts val="2000"/>
              <a:buFont typeface="Source Sans Pro"/>
              <a:buChar char="–"/>
            </a:pPr>
            <a:r>
              <a:rPr lang="en-US"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Even the Sacred Cows are endangered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lvl="1" indent="-19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60" name="Google Shape;26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is Step #1A</a:t>
            </a:r>
            <a:endParaRPr sz="4400" b="1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4294967295"/>
          </p:nvPr>
        </p:nvSpPr>
        <p:spPr>
          <a:xfrm>
            <a:off x="838200" y="1481328"/>
            <a:ext cx="728589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-81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Important than Social Security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Many options now restricted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Outcomes Affect Finances &amp; Your Healthcare Providers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000" b="1">
                <a:latin typeface="Source Sans Pro"/>
                <a:ea typeface="Source Sans Pro"/>
                <a:cs typeface="Source Sans Pro"/>
                <a:sym typeface="Source Sans Pro"/>
              </a:rPr>
              <a:t>Investments / Financial Products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Annuities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Long-Term Care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Medicare’s language is regulated and standardized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Other financial contracts are not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445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 sz="20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-US" sz="20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Language More Complicated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Written by Rooms of “Me”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Complicated Calculations, Written by “Me”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2628" lvl="0" indent="-338328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ource Sans Pro"/>
              <a:buChar char="•"/>
            </a:pPr>
            <a:r>
              <a:rPr lang="en-US" sz="2000">
                <a:latin typeface="Source Sans Pro"/>
                <a:ea typeface="Source Sans Pro"/>
                <a:cs typeface="Source Sans Pro"/>
                <a:sym typeface="Source Sans Pro"/>
              </a:rPr>
              <a:t>Not standardized, at all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7" name="Google Shape;26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3704" b="34795"/>
          <a:stretch/>
        </p:blipFill>
        <p:spPr>
          <a:xfrm>
            <a:off x="0" y="274637"/>
            <a:ext cx="9144000" cy="162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903" y="2494099"/>
            <a:ext cx="2738186" cy="2738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/>
        </p:nvSpPr>
        <p:spPr>
          <a:xfrm>
            <a:off x="914400" y="1600200"/>
            <a:ext cx="7391399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Important Disclaimers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session only: not financial advice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an offer of any financial product or contract, including insurance, Medicare Advantage, Medicare Part D or Medicare Advantage plans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 affiliated/endorsed by the Department of Health and Human Services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Regulated by State of Michigan and CFP Board of Professional Standards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•"/>
            </a:pPr>
            <a:r>
              <a:rPr lang="en-US" sz="2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every effort has been made to ensure that the information in this session is accurate, there may be errors or omissions. You should verify all information in this session. </a:t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3931" y="516045"/>
            <a:ext cx="683603" cy="641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002" y="1701001"/>
            <a:ext cx="3455975" cy="34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 txBox="1"/>
          <p:nvPr/>
        </p:nvSpPr>
        <p:spPr>
          <a:xfrm>
            <a:off x="0" y="27462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Facebook</a:t>
            </a: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Community</a:t>
            </a:r>
            <a:endParaRPr sz="4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5799" y="6112224"/>
            <a:ext cx="682811" cy="64013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1"/>
          <p:cNvSpPr/>
          <p:nvPr/>
        </p:nvSpPr>
        <p:spPr>
          <a:xfrm>
            <a:off x="2784908" y="3890037"/>
            <a:ext cx="3574184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400"/>
              <a:buFont typeface="Avenir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www.gh2benefits.com</a:t>
            </a:r>
            <a:endParaRPr sz="2400" b="1" i="0" u="none" strike="noStrike" cap="none">
              <a:solidFill>
                <a:srgbClr val="538CD5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09728" marR="0" lvl="0" indent="-812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venir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Nationwide</a:t>
            </a:r>
            <a:endParaRPr/>
          </a:p>
          <a:p>
            <a:pPr marL="109728" marR="0" lvl="0" indent="-812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venir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Free Initial Consultation</a:t>
            </a:r>
            <a:endParaRPr/>
          </a:p>
          <a:p>
            <a:pPr marL="109728" marR="0" lvl="0" indent="-812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venir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By Appointment Only</a:t>
            </a:r>
            <a:endParaRPr/>
          </a:p>
          <a:p>
            <a:pPr marL="109728" marR="0" lvl="0" indent="-812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venir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(855) 463 - 9688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1" descr="A screenshot of a cell phon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48710"/>
            <a:ext cx="9144000" cy="259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914400" y="1600200"/>
            <a:ext cx="7391399" cy="403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venir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We Are Going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Eligibility </a:t>
            </a:r>
            <a:r>
              <a:rPr lang="en-U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Enrollment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 (Hospital) &amp; Part B (Health)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D (Prescriptions)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Advantage</a:t>
            </a:r>
            <a:endParaRPr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Medigap</a:t>
            </a:r>
            <a:endParaRPr sz="3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ans Pro"/>
              <a:buChar char="•"/>
            </a:pPr>
            <a:r>
              <a:rPr lang="en-US" sz="300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Common Mistakes / </a:t>
            </a:r>
            <a:r>
              <a:rPr lang="en-U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Q&amp;A</a:t>
            </a:r>
            <a:endParaRPr sz="30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Outline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Eligibility &amp; Enrollment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9" name="Google Shape;99;p15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133" y="1931982"/>
            <a:ext cx="5429733" cy="3419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914400" y="1600200"/>
            <a:ext cx="7391400" cy="15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you turn 65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Medicare runs off the 1st day of the month, </a:t>
            </a:r>
            <a:r>
              <a:rPr lang="en-US" sz="32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your actual date of birth</a:t>
            </a:r>
            <a:endParaRPr sz="320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Eligibility Guidelines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1008000" y="4331850"/>
            <a:ext cx="72042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End-Stage Renal Disease w Dialysis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ALS (Lou Gehrig’s Disease)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Security Disability Insurance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Born on the 1st of the month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4294967295"/>
          </p:nvPr>
        </p:nvSpPr>
        <p:spPr>
          <a:xfrm>
            <a:off x="581525" y="3227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Enrollment Beyond 65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956500" y="1913675"/>
            <a:ext cx="73914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 enrollment deadline is </a:t>
            </a:r>
            <a:r>
              <a:rPr lang="en-US" sz="32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technically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8 months after retirement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“Can do” is very different from “should do”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Complicated, and getting more difficult as people work beyond 65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Late Enrollment Penalties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956500" y="1913675"/>
            <a:ext cx="73914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A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exists (very rare): 10%, for 2x as long as you have not correctly enrolled.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B: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20% x Part B premium x years, never expires, recalculated annually. 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 D: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1% x #months x national average, never expires, recalculated annually.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Enrollment Bottom Lines</a:t>
            </a:r>
            <a:endParaRPr sz="4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939" y="6180992"/>
            <a:ext cx="467582" cy="43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876300" y="1482550"/>
            <a:ext cx="73914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Delaying = asking for problems, and tempting luck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Char char="•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Remember: there are additional steps to take and you/we do not control the timing of execution</a:t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1616</Words>
  <Application>Microsoft Office PowerPoint</Application>
  <PresentationFormat>On-screen Show (4:3)</PresentationFormat>
  <Paragraphs>311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Source Sans Pro</vt:lpstr>
      <vt:lpstr>Noto Sans Symbols</vt:lpstr>
      <vt:lpstr>Calibri</vt:lpstr>
      <vt:lpstr>Libre Franklin</vt:lpstr>
      <vt:lpstr>Avenir</vt:lpstr>
      <vt:lpstr>Office Theme</vt:lpstr>
      <vt:lpstr>Medicare ABCs 2020 www.maximizeyourmedicare.com</vt:lpstr>
      <vt:lpstr>PowerPoint Presentation</vt:lpstr>
      <vt:lpstr>PowerPoint Presentation</vt:lpstr>
      <vt:lpstr>Outline</vt:lpstr>
      <vt:lpstr>Eligibility &amp; Enrollment</vt:lpstr>
      <vt:lpstr>Eligibility Guidelines</vt:lpstr>
      <vt:lpstr>Enrollment Beyond 65</vt:lpstr>
      <vt:lpstr>Late Enrollment Penalties</vt:lpstr>
      <vt:lpstr>Enrollment Bottom Lines</vt:lpstr>
      <vt:lpstr>Part A: Facilities</vt:lpstr>
      <vt:lpstr>Part A: The Good, The Costly</vt:lpstr>
      <vt:lpstr>Part A: The Fine Print</vt:lpstr>
      <vt:lpstr>Part B: Services</vt:lpstr>
      <vt:lpstr>Part B: Different Setup</vt:lpstr>
      <vt:lpstr>Part B: The Fine Print</vt:lpstr>
      <vt:lpstr>Part D: Rx</vt:lpstr>
      <vt:lpstr>Part D: Coverage Gap (2020)</vt:lpstr>
      <vt:lpstr>Original Medicare Summary</vt:lpstr>
      <vt:lpstr>Medigap Basics</vt:lpstr>
      <vt:lpstr>Standardized Medigap Plans</vt:lpstr>
      <vt:lpstr>Medigap Entry Getting Harder</vt:lpstr>
      <vt:lpstr>Medicare Advantage Basics</vt:lpstr>
      <vt:lpstr>Future of Medicare Advantage</vt:lpstr>
      <vt:lpstr>When You Can Change</vt:lpstr>
      <vt:lpstr>Medicare &amp; Medicaid</vt:lpstr>
      <vt:lpstr>Common Medicare Mistakes</vt:lpstr>
      <vt:lpstr>Common Medicare Mistakes</vt:lpstr>
      <vt:lpstr>Medicare is Step #1A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ABCs 2020 www.maximizeyourmedicare.com</dc:title>
  <dc:creator>Susan</dc:creator>
  <cp:lastModifiedBy>Susan</cp:lastModifiedBy>
  <cp:revision>1</cp:revision>
  <dcterms:modified xsi:type="dcterms:W3CDTF">2020-02-10T02:34:47Z</dcterms:modified>
</cp:coreProperties>
</file>