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80" r:id="rId15"/>
    <p:sldId id="271" r:id="rId16"/>
    <p:sldId id="272" r:id="rId17"/>
    <p:sldId id="281" r:id="rId18"/>
    <p:sldId id="275" r:id="rId19"/>
    <p:sldId id="285" r:id="rId20"/>
    <p:sldId id="276" r:id="rId21"/>
    <p:sldId id="282" r:id="rId22"/>
    <p:sldId id="283" r:id="rId23"/>
    <p:sldId id="277" r:id="rId24"/>
    <p:sldId id="278" r:id="rId25"/>
    <p:sldId id="284" r:id="rId26"/>
    <p:sldId id="27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vsu0-my.sharepoint.com/personal/mabulade_svsu_edu/Documents/DEI/CryptoPrezi/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vsu0-my.sharepoint.com/personal/mabulade_svsu_edu/Documents/DEI/CryptoPrezi/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vsu0-my.sharepoint.com/personal/mabulade_svsu_edu/Documents/Misc/Desktop/New%20Microsoft%20Excel%20Workshe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0"/>
      <c:depthPercent val="2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835920516110474E-2"/>
          <c:y val="9.9420294764932068E-2"/>
          <c:w val="0.86171608240416964"/>
          <c:h val="0.81472929932847649"/>
        </c:manualLayout>
      </c:layout>
      <c:pie3DChart>
        <c:varyColors val="1"/>
        <c:ser>
          <c:idx val="0"/>
          <c:order val="0"/>
          <c:tx>
            <c:strRef>
              <c:f>Sheet1!$D$26</c:f>
              <c:strCache>
                <c:ptCount val="1"/>
                <c:pt idx="0">
                  <c:v>BTC Supply</c:v>
                </c:pt>
              </c:strCache>
            </c:strRef>
          </c:tx>
          <c:spPr>
            <a:ln>
              <a:noFill/>
            </a:ln>
          </c:spPr>
          <c:dPt>
            <c:idx val="0"/>
            <c:bubble3D val="0"/>
            <c:spPr>
              <a:solidFill>
                <a:schemeClr val="accent2">
                  <a:lumMod val="75000"/>
                </a:schemeClr>
              </a:solidFill>
              <a:ln w="25400">
                <a:noFill/>
              </a:ln>
              <a:effectLst/>
              <a:sp3d/>
            </c:spPr>
            <c:extLst>
              <c:ext xmlns:c16="http://schemas.microsoft.com/office/drawing/2014/chart" uri="{C3380CC4-5D6E-409C-BE32-E72D297353CC}">
                <c16:uniqueId val="{00000001-C7C4-436C-B111-4CE4654BAAFE}"/>
              </c:ext>
            </c:extLst>
          </c:dPt>
          <c:dPt>
            <c:idx val="1"/>
            <c:bubble3D val="0"/>
            <c:spPr>
              <a:solidFill>
                <a:schemeClr val="accent1">
                  <a:lumMod val="75000"/>
                </a:schemeClr>
              </a:solidFill>
              <a:ln w="25400">
                <a:noFill/>
              </a:ln>
              <a:effectLst/>
              <a:sp3d/>
            </c:spPr>
            <c:extLst>
              <c:ext xmlns:c16="http://schemas.microsoft.com/office/drawing/2014/chart" uri="{C3380CC4-5D6E-409C-BE32-E72D297353CC}">
                <c16:uniqueId val="{00000003-C7C4-436C-B111-4CE4654BAAFE}"/>
              </c:ext>
            </c:extLst>
          </c:dPt>
          <c:dLbls>
            <c:dLbl>
              <c:idx val="0"/>
              <c:layout>
                <c:manualLayout>
                  <c:x val="3.8865881105484804E-3"/>
                  <c:y val="-8.0972262876794363E-2"/>
                </c:manualLayout>
              </c:layout>
              <c:tx>
                <c:rich>
                  <a:bodyPr/>
                  <a:lstStyle/>
                  <a:p>
                    <a:fld id="{6C25DAC1-AAB4-4258-98FE-76AEA1C5D8B7}" type="VALUE">
                      <a:rPr lang="en-US" sz="900" b="1">
                        <a:solidFill>
                          <a:schemeClr val="accent2">
                            <a:lumMod val="75000"/>
                          </a:schemeClr>
                        </a:solidFill>
                        <a:latin typeface="Verdana" panose="020B0604030504040204" pitchFamily="34" charset="0"/>
                        <a:ea typeface="Verdana" panose="020B0604030504040204" pitchFamily="34" charset="0"/>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C4-436C-B111-4CE4654BAAFE}"/>
                </c:ext>
              </c:extLst>
            </c:dLbl>
            <c:dLbl>
              <c:idx val="1"/>
              <c:layout>
                <c:manualLayout>
                  <c:x val="1.7709299169704998E-2"/>
                  <c:y val="7.1190282519449227E-2"/>
                </c:manualLayout>
              </c:layout>
              <c:tx>
                <c:rich>
                  <a:bodyPr/>
                  <a:lstStyle/>
                  <a:p>
                    <a:fld id="{8D45A297-0826-490F-83D3-A3997A161424}" type="VALUE">
                      <a:rPr lang="en-US" sz="900" b="1">
                        <a:solidFill>
                          <a:schemeClr val="accent1">
                            <a:lumMod val="75000"/>
                          </a:schemeClr>
                        </a:solidFill>
                        <a:latin typeface="Verdana" panose="020B0604030504040204" pitchFamily="34" charset="0"/>
                        <a:ea typeface="Verdana" panose="020B0604030504040204" pitchFamily="34" charset="0"/>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C4-436C-B111-4CE4654BAA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Sheet1!$D$27:$D$28</c:f>
              <c:numCache>
                <c:formatCode>0%</c:formatCode>
                <c:ptCount val="2"/>
                <c:pt idx="0">
                  <c:v>0.93825754501170333</c:v>
                </c:pt>
                <c:pt idx="1">
                  <c:v>6.1742454988296669E-2</c:v>
                </c:pt>
              </c:numCache>
            </c:numRef>
          </c:val>
          <c:extLst>
            <c:ext xmlns:c16="http://schemas.microsoft.com/office/drawing/2014/chart" uri="{C3380CC4-5D6E-409C-BE32-E72D297353CC}">
              <c16:uniqueId val="{00000004-C7C4-436C-B111-4CE4654BAAF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0"/>
      <c:depthPercent val="2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361906221740949E-2"/>
          <c:y val="4.8489218897781412E-2"/>
          <c:w val="0.93771582554047006"/>
          <c:h val="0.88434088846461045"/>
        </c:manualLayout>
      </c:layout>
      <c:pie3DChart>
        <c:varyColors val="1"/>
        <c:ser>
          <c:idx val="0"/>
          <c:order val="0"/>
          <c:tx>
            <c:strRef>
              <c:f>Sheet1!$D$22</c:f>
              <c:strCache>
                <c:ptCount val="1"/>
                <c:pt idx="0">
                  <c:v>Ownership</c:v>
                </c:pt>
              </c:strCache>
            </c:strRef>
          </c:tx>
          <c:spPr>
            <a:solidFill>
              <a:schemeClr val="accent1">
                <a:lumMod val="75000"/>
              </a:schemeClr>
            </a:solidFill>
            <a:ln>
              <a:noFill/>
            </a:ln>
          </c:spPr>
          <c:explosion val="12"/>
          <c:dPt>
            <c:idx val="0"/>
            <c:bubble3D val="0"/>
            <c:explosion val="0"/>
            <c:spPr>
              <a:solidFill>
                <a:schemeClr val="accent2">
                  <a:lumMod val="75000"/>
                </a:schemeClr>
              </a:solidFill>
              <a:ln w="25400">
                <a:noFill/>
              </a:ln>
              <a:effectLst/>
              <a:sp3d/>
            </c:spPr>
            <c:extLst>
              <c:ext xmlns:c16="http://schemas.microsoft.com/office/drawing/2014/chart" uri="{C3380CC4-5D6E-409C-BE32-E72D297353CC}">
                <c16:uniqueId val="{00000001-56D5-4507-B56F-0E0AABB42960}"/>
              </c:ext>
            </c:extLst>
          </c:dPt>
          <c:dPt>
            <c:idx val="1"/>
            <c:bubble3D val="0"/>
            <c:explosion val="0"/>
            <c:spPr>
              <a:solidFill>
                <a:schemeClr val="accent1">
                  <a:lumMod val="75000"/>
                </a:schemeClr>
              </a:solidFill>
              <a:ln w="25400">
                <a:noFill/>
              </a:ln>
              <a:effectLst/>
              <a:sp3d/>
            </c:spPr>
            <c:extLst>
              <c:ext xmlns:c16="http://schemas.microsoft.com/office/drawing/2014/chart" uri="{C3380CC4-5D6E-409C-BE32-E72D297353CC}">
                <c16:uniqueId val="{00000003-56D5-4507-B56F-0E0AABB42960}"/>
              </c:ext>
            </c:extLst>
          </c:dPt>
          <c:dLbls>
            <c:dLbl>
              <c:idx val="0"/>
              <c:layout>
                <c:manualLayout>
                  <c:x val="1.7560362016048076E-2"/>
                  <c:y val="7.4722694959306848E-2"/>
                </c:manualLayout>
              </c:layout>
              <c:tx>
                <c:rich>
                  <a:bodyPr/>
                  <a:lstStyle/>
                  <a:p>
                    <a:fld id="{ECB8DA75-DDFB-4B08-A5AA-4690189EB36D}" type="VALUE">
                      <a:rPr lang="en-US" sz="900" b="1">
                        <a:solidFill>
                          <a:schemeClr val="accent2">
                            <a:lumMod val="75000"/>
                          </a:schemeClr>
                        </a:solidFill>
                        <a:latin typeface="Verdana" panose="020B0604030504040204" pitchFamily="34" charset="0"/>
                        <a:ea typeface="Verdana" panose="020B0604030504040204" pitchFamily="34" charset="0"/>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D5-4507-B56F-0E0AABB42960}"/>
                </c:ext>
              </c:extLst>
            </c:dLbl>
            <c:dLbl>
              <c:idx val="1"/>
              <c:layout>
                <c:manualLayout>
                  <c:x val="-4.5155216612695052E-2"/>
                  <c:y val="-2.3350842174783445E-2"/>
                </c:manualLayout>
              </c:layout>
              <c:tx>
                <c:rich>
                  <a:bodyPr/>
                  <a:lstStyle/>
                  <a:p>
                    <a:fld id="{FC89A6BD-FDBD-450D-A34E-D993B5293454}" type="VALUE">
                      <a:rPr lang="en-US" sz="900" b="1">
                        <a:solidFill>
                          <a:schemeClr val="accent1">
                            <a:lumMod val="75000"/>
                          </a:schemeClr>
                        </a:solidFill>
                        <a:latin typeface="Verdana" panose="020B0604030504040204" pitchFamily="34" charset="0"/>
                        <a:ea typeface="Verdana" panose="020B0604030504040204" pitchFamily="34" charset="0"/>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D5-4507-B56F-0E0AABB429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Sheet1!$D$23:$D$24</c:f>
              <c:numCache>
                <c:formatCode>0%</c:formatCode>
                <c:ptCount val="2"/>
                <c:pt idx="0">
                  <c:v>2.1050471977186708E-2</c:v>
                </c:pt>
                <c:pt idx="1">
                  <c:v>0.97894952802281332</c:v>
                </c:pt>
              </c:numCache>
            </c:numRef>
          </c:val>
          <c:extLst>
            <c:ext xmlns:c16="http://schemas.microsoft.com/office/drawing/2014/chart" uri="{C3380CC4-5D6E-409C-BE32-E72D297353CC}">
              <c16:uniqueId val="{00000004-56D5-4507-B56F-0E0AABB4296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96448241850417"/>
          <c:y val="0.10077421377388959"/>
          <c:w val="0.80512411177261378"/>
          <c:h val="0.78068205699159832"/>
        </c:manualLayout>
      </c:layout>
      <c:lineChart>
        <c:grouping val="standard"/>
        <c:varyColors val="0"/>
        <c:ser>
          <c:idx val="0"/>
          <c:order val="0"/>
          <c:tx>
            <c:v>No Taxes</c:v>
          </c:tx>
          <c:spPr>
            <a:ln w="28575" cap="rnd">
              <a:solidFill>
                <a:schemeClr val="accent1"/>
              </a:solidFill>
              <a:round/>
            </a:ln>
            <a:effectLst/>
          </c:spPr>
          <c:marker>
            <c:symbol val="circle"/>
            <c:size val="5"/>
            <c:spPr>
              <a:solidFill>
                <a:schemeClr val="accent1">
                  <a:lumMod val="50000"/>
                </a:schemeClr>
              </a:solidFill>
              <a:ln w="9525">
                <a:solidFill>
                  <a:schemeClr val="accent1">
                    <a:lumMod val="50000"/>
                  </a:schemeClr>
                </a:solidFill>
              </a:ln>
              <a:effectLst/>
            </c:spPr>
          </c:marker>
          <c:dPt>
            <c:idx val="19"/>
            <c:marker>
              <c:symbol val="circle"/>
              <c:size val="5"/>
              <c:spPr>
                <a:solidFill>
                  <a:schemeClr val="accent1">
                    <a:lumMod val="50000"/>
                  </a:schemeClr>
                </a:solidFill>
                <a:ln w="9525">
                  <a:solidFill>
                    <a:schemeClr val="accent1">
                      <a:lumMod val="50000"/>
                    </a:schemeClr>
                  </a:solidFill>
                </a:ln>
                <a:effectLst/>
              </c:spPr>
            </c:marker>
            <c:bubble3D val="0"/>
            <c:spPr>
              <a:ln w="38100" cap="rnd">
                <a:solidFill>
                  <a:schemeClr val="accent1"/>
                </a:solidFill>
                <a:round/>
              </a:ln>
              <a:effectLst/>
            </c:spPr>
            <c:extLst>
              <c:ext xmlns:c16="http://schemas.microsoft.com/office/drawing/2014/chart" uri="{C3380CC4-5D6E-409C-BE32-E72D297353CC}">
                <c16:uniqueId val="{00000000-B11A-4024-8EB4-923F46018C89}"/>
              </c:ext>
            </c:extLst>
          </c:dPt>
          <c:dLbls>
            <c:dLbl>
              <c:idx val="19"/>
              <c:layout>
                <c:manualLayout>
                  <c:x val="-0.13862428781768132"/>
                  <c:y val="5.8063376660540941E-2"/>
                </c:manualLayout>
              </c:layout>
              <c:tx>
                <c:rich>
                  <a:bodyPr/>
                  <a:lstStyle/>
                  <a:p>
                    <a:fld id="{CB2AE9D9-5843-4EBB-8AF6-28BC289B521D}" type="VALUE">
                      <a:rPr lang="en-US" sz="1200" b="1">
                        <a:solidFill>
                          <a:schemeClr val="accent1">
                            <a:lumMod val="75000"/>
                          </a:schemeClr>
                        </a:solidFill>
                        <a:latin typeface="Verdana" panose="020B0604030504040204" pitchFamily="34" charset="0"/>
                        <a:ea typeface="Verdana" panose="020B060403050404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1A-4024-8EB4-923F46018C8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Sheet1!$C$9:$C$28</c:f>
              <c:numCache>
                <c:formatCode>#,##0_);[Red]\(#,##0\)</c:formatCode>
                <c:ptCount val="20"/>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numCache>
            </c:numRef>
          </c:val>
          <c:smooth val="0"/>
          <c:extLst>
            <c:ext xmlns:c16="http://schemas.microsoft.com/office/drawing/2014/chart" uri="{C3380CC4-5D6E-409C-BE32-E72D297353CC}">
              <c16:uniqueId val="{00000001-B11A-4024-8EB4-923F46018C89}"/>
            </c:ext>
          </c:extLst>
        </c:ser>
        <c:ser>
          <c:idx val="1"/>
          <c:order val="1"/>
          <c:tx>
            <c:v>With 25% Taxes</c:v>
          </c:tx>
          <c:spPr>
            <a:ln w="38100" cap="rnd">
              <a:solidFill>
                <a:srgbClr val="C00000"/>
              </a:solidFill>
              <a:round/>
            </a:ln>
            <a:effectLst/>
          </c:spPr>
          <c:marker>
            <c:symbol val="circle"/>
            <c:size val="5"/>
            <c:spPr>
              <a:solidFill>
                <a:srgbClr val="C00000"/>
              </a:solidFill>
              <a:ln w="9525">
                <a:solidFill>
                  <a:srgbClr val="C00000"/>
                </a:solidFill>
              </a:ln>
              <a:effectLst/>
            </c:spPr>
          </c:marker>
          <c:dLbls>
            <c:dLbl>
              <c:idx val="19"/>
              <c:layout>
                <c:manualLayout>
                  <c:x val="-2.2500027803727923E-2"/>
                  <c:y val="-0.1181476970074873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Verdana" panose="020B0604030504040204" pitchFamily="34" charset="0"/>
                      <a:ea typeface="Verdana" panose="020B0604030504040204" pitchFamily="34" charset="0"/>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1A-4024-8EB4-923F46018C8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Sheet1!$F$9:$F$28</c:f>
              <c:numCache>
                <c:formatCode>#,##0_);[Red]\(#,##0\)</c:formatCode>
                <c:ptCount val="20"/>
                <c:pt idx="0">
                  <c:v>1.75</c:v>
                </c:pt>
                <c:pt idx="1">
                  <c:v>3.0625</c:v>
                </c:pt>
                <c:pt idx="2">
                  <c:v>5.359375</c:v>
                </c:pt>
                <c:pt idx="3">
                  <c:v>9.37890625</c:v>
                </c:pt>
                <c:pt idx="4">
                  <c:v>16.4130859375</c:v>
                </c:pt>
                <c:pt idx="5">
                  <c:v>28.722900390625</c:v>
                </c:pt>
                <c:pt idx="6">
                  <c:v>50.26507568359375</c:v>
                </c:pt>
                <c:pt idx="7">
                  <c:v>87.963882446289063</c:v>
                </c:pt>
                <c:pt idx="8">
                  <c:v>153.93679428100586</c:v>
                </c:pt>
                <c:pt idx="9">
                  <c:v>269.38938999176025</c:v>
                </c:pt>
                <c:pt idx="10">
                  <c:v>471.43143248558044</c:v>
                </c:pt>
                <c:pt idx="11">
                  <c:v>825.00500684976578</c:v>
                </c:pt>
                <c:pt idx="12">
                  <c:v>1443.7587619870901</c:v>
                </c:pt>
                <c:pt idx="13">
                  <c:v>2526.5778334774077</c:v>
                </c:pt>
                <c:pt idx="14">
                  <c:v>4421.5112085854635</c:v>
                </c:pt>
                <c:pt idx="15">
                  <c:v>7737.6446150245611</c:v>
                </c:pt>
                <c:pt idx="16">
                  <c:v>13540.878076292982</c:v>
                </c:pt>
                <c:pt idx="17">
                  <c:v>23696.536633512718</c:v>
                </c:pt>
                <c:pt idx="18">
                  <c:v>41468.939108647261</c:v>
                </c:pt>
                <c:pt idx="19">
                  <c:v>72570.643440132699</c:v>
                </c:pt>
              </c:numCache>
            </c:numRef>
          </c:val>
          <c:smooth val="0"/>
          <c:extLst>
            <c:ext xmlns:c16="http://schemas.microsoft.com/office/drawing/2014/chart" uri="{C3380CC4-5D6E-409C-BE32-E72D297353CC}">
              <c16:uniqueId val="{00000003-B11A-4024-8EB4-923F46018C89}"/>
            </c:ext>
          </c:extLst>
        </c:ser>
        <c:dLbls>
          <c:showLegendKey val="0"/>
          <c:showVal val="0"/>
          <c:showCatName val="0"/>
          <c:showSerName val="0"/>
          <c:showPercent val="0"/>
          <c:showBubbleSize val="0"/>
        </c:dLbls>
        <c:marker val="1"/>
        <c:smooth val="0"/>
        <c:axId val="532248624"/>
        <c:axId val="532249280"/>
      </c:lineChart>
      <c:catAx>
        <c:axId val="532248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b="1" i="1" dirty="0">
                    <a:solidFill>
                      <a:schemeClr val="accent1">
                        <a:lumMod val="75000"/>
                      </a:schemeClr>
                    </a:solidFill>
                    <a:latin typeface="Verdana" panose="020B0604030504040204" pitchFamily="34" charset="0"/>
                    <a:ea typeface="Verdana" panose="020B0604030504040204" pitchFamily="34" charset="0"/>
                  </a:rPr>
                  <a:t>Years</a:t>
                </a:r>
              </a:p>
            </c:rich>
          </c:tx>
          <c:layout>
            <c:manualLayout>
              <c:xMode val="edge"/>
              <c:yMode val="edge"/>
              <c:x val="0.877122127361191"/>
              <c:y val="0.9526528150723750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532249280"/>
        <c:crosses val="autoZero"/>
        <c:auto val="1"/>
        <c:lblAlgn val="ctr"/>
        <c:lblOffset val="100"/>
        <c:noMultiLvlLbl val="0"/>
      </c:catAx>
      <c:valAx>
        <c:axId val="532249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b="1" i="1" dirty="0">
                    <a:solidFill>
                      <a:schemeClr val="accent1">
                        <a:lumMod val="75000"/>
                      </a:schemeClr>
                    </a:solidFill>
                    <a:latin typeface="Verdana" panose="020B0604030504040204" pitchFamily="34" charset="0"/>
                    <a:ea typeface="Verdana" panose="020B0604030504040204" pitchFamily="34" charset="0"/>
                  </a:rPr>
                  <a:t>Compounded Value $</a:t>
                </a:r>
              </a:p>
            </c:rich>
          </c:tx>
          <c:layout>
            <c:manualLayout>
              <c:xMode val="edge"/>
              <c:yMode val="edge"/>
              <c:x val="9.7600906218658617E-3"/>
              <c:y val="1.3035050771975479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crossAx val="532248624"/>
        <c:crosses val="autoZero"/>
        <c:crossBetween val="between"/>
      </c:valAx>
      <c:spPr>
        <a:noFill/>
        <a:ln>
          <a:noFill/>
        </a:ln>
        <a:effectLst/>
      </c:spPr>
    </c:plotArea>
    <c:legend>
      <c:legendPos val="b"/>
      <c:layout>
        <c:manualLayout>
          <c:xMode val="edge"/>
          <c:yMode val="edge"/>
          <c:x val="0.29731122537801224"/>
          <c:y val="0.95221311016796772"/>
          <c:w val="0.33347657000192049"/>
          <c:h val="4.778691419960919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7AE9BC-B616-4BBD-B836-A6F5E3B56C58}" type="datetimeFigureOut">
              <a:rPr lang="en-US" smtClean="0"/>
              <a:t>10/26/2022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B83A6C-2803-44FE-87DF-1B6FBCBD8020}" type="slidenum">
              <a:rPr lang="en-US" smtClean="0"/>
              <a:t>‹#›</a:t>
            </a:fld>
            <a:endParaRPr lang="en-US"/>
          </a:p>
        </p:txBody>
      </p:sp>
    </p:spTree>
    <p:extLst>
      <p:ext uri="{BB962C8B-B14F-4D97-AF65-F5344CB8AC3E}">
        <p14:creationId xmlns:p14="http://schemas.microsoft.com/office/powerpoint/2010/main" val="137000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a:t>
            </a:fld>
            <a:endParaRPr lang="en-US"/>
          </a:p>
        </p:txBody>
      </p:sp>
    </p:spTree>
    <p:extLst>
      <p:ext uri="{BB962C8B-B14F-4D97-AF65-F5344CB8AC3E}">
        <p14:creationId xmlns:p14="http://schemas.microsoft.com/office/powerpoint/2010/main" val="215070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10</a:t>
            </a:fld>
            <a:endParaRPr lang="en-US"/>
          </a:p>
        </p:txBody>
      </p:sp>
    </p:spTree>
    <p:extLst>
      <p:ext uri="{BB962C8B-B14F-4D97-AF65-F5344CB8AC3E}">
        <p14:creationId xmlns:p14="http://schemas.microsoft.com/office/powerpoint/2010/main" val="241089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11</a:t>
            </a:fld>
            <a:endParaRPr lang="en-US"/>
          </a:p>
        </p:txBody>
      </p:sp>
    </p:spTree>
    <p:extLst>
      <p:ext uri="{BB962C8B-B14F-4D97-AF65-F5344CB8AC3E}">
        <p14:creationId xmlns:p14="http://schemas.microsoft.com/office/powerpoint/2010/main" val="109160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12</a:t>
            </a:fld>
            <a:endParaRPr lang="en-US"/>
          </a:p>
        </p:txBody>
      </p:sp>
    </p:spTree>
    <p:extLst>
      <p:ext uri="{BB962C8B-B14F-4D97-AF65-F5344CB8AC3E}">
        <p14:creationId xmlns:p14="http://schemas.microsoft.com/office/powerpoint/2010/main" val="112774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13</a:t>
            </a:fld>
            <a:endParaRPr lang="en-US"/>
          </a:p>
        </p:txBody>
      </p:sp>
    </p:spTree>
    <p:extLst>
      <p:ext uri="{BB962C8B-B14F-4D97-AF65-F5344CB8AC3E}">
        <p14:creationId xmlns:p14="http://schemas.microsoft.com/office/powerpoint/2010/main" val="198000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14</a:t>
            </a:fld>
            <a:endParaRPr lang="en-US"/>
          </a:p>
        </p:txBody>
      </p:sp>
    </p:spTree>
    <p:extLst>
      <p:ext uri="{BB962C8B-B14F-4D97-AF65-F5344CB8AC3E}">
        <p14:creationId xmlns:p14="http://schemas.microsoft.com/office/powerpoint/2010/main" val="34608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15</a:t>
            </a:fld>
            <a:endParaRPr lang="en-US"/>
          </a:p>
        </p:txBody>
      </p:sp>
    </p:spTree>
    <p:extLst>
      <p:ext uri="{BB962C8B-B14F-4D97-AF65-F5344CB8AC3E}">
        <p14:creationId xmlns:p14="http://schemas.microsoft.com/office/powerpoint/2010/main" val="214161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16</a:t>
            </a:fld>
            <a:endParaRPr lang="en-US"/>
          </a:p>
        </p:txBody>
      </p:sp>
    </p:spTree>
    <p:extLst>
      <p:ext uri="{BB962C8B-B14F-4D97-AF65-F5344CB8AC3E}">
        <p14:creationId xmlns:p14="http://schemas.microsoft.com/office/powerpoint/2010/main" val="140738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17</a:t>
            </a:fld>
            <a:endParaRPr lang="en-US"/>
          </a:p>
        </p:txBody>
      </p:sp>
    </p:spTree>
    <p:extLst>
      <p:ext uri="{BB962C8B-B14F-4D97-AF65-F5344CB8AC3E}">
        <p14:creationId xmlns:p14="http://schemas.microsoft.com/office/powerpoint/2010/main" val="328587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18</a:t>
            </a:fld>
            <a:endParaRPr lang="en-US"/>
          </a:p>
        </p:txBody>
      </p:sp>
    </p:spTree>
    <p:extLst>
      <p:ext uri="{BB962C8B-B14F-4D97-AF65-F5344CB8AC3E}">
        <p14:creationId xmlns:p14="http://schemas.microsoft.com/office/powerpoint/2010/main" val="264525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19</a:t>
            </a:fld>
            <a:endParaRPr lang="en-US"/>
          </a:p>
        </p:txBody>
      </p:sp>
    </p:spTree>
    <p:extLst>
      <p:ext uri="{BB962C8B-B14F-4D97-AF65-F5344CB8AC3E}">
        <p14:creationId xmlns:p14="http://schemas.microsoft.com/office/powerpoint/2010/main" val="316643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a:t>
            </a:fld>
            <a:endParaRPr lang="en-US"/>
          </a:p>
        </p:txBody>
      </p:sp>
    </p:spTree>
    <p:extLst>
      <p:ext uri="{BB962C8B-B14F-4D97-AF65-F5344CB8AC3E}">
        <p14:creationId xmlns:p14="http://schemas.microsoft.com/office/powerpoint/2010/main" val="1848332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20</a:t>
            </a:fld>
            <a:endParaRPr lang="en-US"/>
          </a:p>
        </p:txBody>
      </p:sp>
    </p:spTree>
    <p:extLst>
      <p:ext uri="{BB962C8B-B14F-4D97-AF65-F5344CB8AC3E}">
        <p14:creationId xmlns:p14="http://schemas.microsoft.com/office/powerpoint/2010/main" val="391080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21</a:t>
            </a:fld>
            <a:endParaRPr lang="en-US"/>
          </a:p>
        </p:txBody>
      </p:sp>
    </p:spTree>
    <p:extLst>
      <p:ext uri="{BB962C8B-B14F-4D97-AF65-F5344CB8AC3E}">
        <p14:creationId xmlns:p14="http://schemas.microsoft.com/office/powerpoint/2010/main" val="262518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22</a:t>
            </a:fld>
            <a:endParaRPr lang="en-US"/>
          </a:p>
        </p:txBody>
      </p:sp>
    </p:spTree>
    <p:extLst>
      <p:ext uri="{BB962C8B-B14F-4D97-AF65-F5344CB8AC3E}">
        <p14:creationId xmlns:p14="http://schemas.microsoft.com/office/powerpoint/2010/main" val="3258033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23</a:t>
            </a:fld>
            <a:endParaRPr lang="en-US"/>
          </a:p>
        </p:txBody>
      </p:sp>
    </p:spTree>
    <p:extLst>
      <p:ext uri="{BB962C8B-B14F-4D97-AF65-F5344CB8AC3E}">
        <p14:creationId xmlns:p14="http://schemas.microsoft.com/office/powerpoint/2010/main" val="4130810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24</a:t>
            </a:fld>
            <a:endParaRPr lang="en-US"/>
          </a:p>
        </p:txBody>
      </p:sp>
    </p:spTree>
    <p:extLst>
      <p:ext uri="{BB962C8B-B14F-4D97-AF65-F5344CB8AC3E}">
        <p14:creationId xmlns:p14="http://schemas.microsoft.com/office/powerpoint/2010/main" val="335602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25</a:t>
            </a:fld>
            <a:endParaRPr lang="en-US"/>
          </a:p>
        </p:txBody>
      </p:sp>
    </p:spTree>
    <p:extLst>
      <p:ext uri="{BB962C8B-B14F-4D97-AF65-F5344CB8AC3E}">
        <p14:creationId xmlns:p14="http://schemas.microsoft.com/office/powerpoint/2010/main" val="811062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26</a:t>
            </a:fld>
            <a:endParaRPr lang="en-US"/>
          </a:p>
        </p:txBody>
      </p:sp>
    </p:spTree>
    <p:extLst>
      <p:ext uri="{BB962C8B-B14F-4D97-AF65-F5344CB8AC3E}">
        <p14:creationId xmlns:p14="http://schemas.microsoft.com/office/powerpoint/2010/main" val="325374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3</a:t>
            </a:fld>
            <a:endParaRPr lang="en-US"/>
          </a:p>
        </p:txBody>
      </p:sp>
    </p:spTree>
    <p:extLst>
      <p:ext uri="{BB962C8B-B14F-4D97-AF65-F5344CB8AC3E}">
        <p14:creationId xmlns:p14="http://schemas.microsoft.com/office/powerpoint/2010/main" val="340330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4</a:t>
            </a:fld>
            <a:endParaRPr lang="en-US"/>
          </a:p>
        </p:txBody>
      </p:sp>
    </p:spTree>
    <p:extLst>
      <p:ext uri="{BB962C8B-B14F-4D97-AF65-F5344CB8AC3E}">
        <p14:creationId xmlns:p14="http://schemas.microsoft.com/office/powerpoint/2010/main" val="218086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5</a:t>
            </a:fld>
            <a:endParaRPr lang="en-US"/>
          </a:p>
        </p:txBody>
      </p:sp>
    </p:spTree>
    <p:extLst>
      <p:ext uri="{BB962C8B-B14F-4D97-AF65-F5344CB8AC3E}">
        <p14:creationId xmlns:p14="http://schemas.microsoft.com/office/powerpoint/2010/main" val="142720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6</a:t>
            </a:fld>
            <a:endParaRPr lang="en-US"/>
          </a:p>
        </p:txBody>
      </p:sp>
    </p:spTree>
    <p:extLst>
      <p:ext uri="{BB962C8B-B14F-4D97-AF65-F5344CB8AC3E}">
        <p14:creationId xmlns:p14="http://schemas.microsoft.com/office/powerpoint/2010/main" val="370093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7</a:t>
            </a:fld>
            <a:endParaRPr lang="en-US"/>
          </a:p>
        </p:txBody>
      </p:sp>
    </p:spTree>
    <p:extLst>
      <p:ext uri="{BB962C8B-B14F-4D97-AF65-F5344CB8AC3E}">
        <p14:creationId xmlns:p14="http://schemas.microsoft.com/office/powerpoint/2010/main" val="175316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8</a:t>
            </a:fld>
            <a:endParaRPr lang="en-US"/>
          </a:p>
        </p:txBody>
      </p:sp>
    </p:spTree>
    <p:extLst>
      <p:ext uri="{BB962C8B-B14F-4D97-AF65-F5344CB8AC3E}">
        <p14:creationId xmlns:p14="http://schemas.microsoft.com/office/powerpoint/2010/main" val="180392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Verdana" panose="020B0604030504040204" pitchFamily="34" charset="0"/>
                <a:ea typeface="Verdana" panose="020B0604030504040204" pitchFamily="34" charset="0"/>
              </a:rPr>
              <a:t>Cryptocurrency</a:t>
            </a:r>
          </a:p>
          <a:p>
            <a:endParaRPr lang="en-US" dirty="0"/>
          </a:p>
        </p:txBody>
      </p:sp>
      <p:sp>
        <p:nvSpPr>
          <p:cNvPr id="4" name="Slide Number Placeholder 3"/>
          <p:cNvSpPr>
            <a:spLocks noGrp="1"/>
          </p:cNvSpPr>
          <p:nvPr>
            <p:ph type="sldNum" sz="quarter" idx="5"/>
          </p:nvPr>
        </p:nvSpPr>
        <p:spPr/>
        <p:txBody>
          <a:bodyPr/>
          <a:lstStyle/>
          <a:p>
            <a:fld id="{55B83A6C-2803-44FE-87DF-1B6FBCBD8020}" type="slidenum">
              <a:rPr lang="en-US" smtClean="0"/>
              <a:t>9</a:t>
            </a:fld>
            <a:endParaRPr lang="en-US"/>
          </a:p>
        </p:txBody>
      </p:sp>
    </p:spTree>
    <p:extLst>
      <p:ext uri="{BB962C8B-B14F-4D97-AF65-F5344CB8AC3E}">
        <p14:creationId xmlns:p14="http://schemas.microsoft.com/office/powerpoint/2010/main" val="215112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607B-6D21-8CBC-8FF1-668423EA7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36E59D-615A-7B98-FEF0-D23A0C704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9F1018-D7CB-C4CE-BB60-53AEC4FCC456}"/>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5" name="Footer Placeholder 4">
            <a:extLst>
              <a:ext uri="{FF2B5EF4-FFF2-40B4-BE49-F238E27FC236}">
                <a16:creationId xmlns:a16="http://schemas.microsoft.com/office/drawing/2014/main" id="{8376484C-59F7-0679-BDC4-09EDED053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81DC4-E64D-A3A7-D888-C9CDF60DFDEB}"/>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4659402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CC01-A082-CD2D-5C0C-592AFF6613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425BA-A344-5A3C-3795-7E9C7DC5B9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B358A-1B7C-2331-BF23-A599059E9B50}"/>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5" name="Footer Placeholder 4">
            <a:extLst>
              <a:ext uri="{FF2B5EF4-FFF2-40B4-BE49-F238E27FC236}">
                <a16:creationId xmlns:a16="http://schemas.microsoft.com/office/drawing/2014/main" id="{3A15343C-001B-88A3-DB9C-8E50BD653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1BCB6-BD08-1B98-C255-B441A8353C37}"/>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37648447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9A68A-7BF8-00E1-3CDA-4A699D550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483FFF-259F-54DD-A247-D0908BCAC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8DE63-59F9-E146-23FD-3548F4CFC7F3}"/>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5" name="Footer Placeholder 4">
            <a:extLst>
              <a:ext uri="{FF2B5EF4-FFF2-40B4-BE49-F238E27FC236}">
                <a16:creationId xmlns:a16="http://schemas.microsoft.com/office/drawing/2014/main" id="{8D13304B-E3EF-6250-1F82-CBF3F6C73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8F499-FBF3-F0DE-222C-C97ABA269378}"/>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80608291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963E-619A-2115-A3BE-624B2FFD4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B7A35-BFF4-BEF0-1D3B-C23A1F6CB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BEBB-9215-E610-250A-D70AC9F82A47}"/>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5" name="Footer Placeholder 4">
            <a:extLst>
              <a:ext uri="{FF2B5EF4-FFF2-40B4-BE49-F238E27FC236}">
                <a16:creationId xmlns:a16="http://schemas.microsoft.com/office/drawing/2014/main" id="{2EE1E730-8CAE-4880-695D-1D0E9724A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43E88-A1AB-74FB-2BAB-24C4E24BBFF8}"/>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14930738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BCAD-1D36-AB36-97CB-D55D6A871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E0DDE-904C-D212-C872-239253C3B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81686-F595-E708-44CE-FEBC276F431C}"/>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5" name="Footer Placeholder 4">
            <a:extLst>
              <a:ext uri="{FF2B5EF4-FFF2-40B4-BE49-F238E27FC236}">
                <a16:creationId xmlns:a16="http://schemas.microsoft.com/office/drawing/2014/main" id="{139BC008-2EEE-F48E-9E50-EEEACDD20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A67EE-2B31-E600-B0CC-82FB19D2C613}"/>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36107163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1E0F-E590-78DC-32A2-691A8B00A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36496-C767-187E-48BB-3AD309345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1D8A63-C143-AFED-7456-9F4E92A05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9AE04-C29A-5A2A-770F-9B1C43867F95}"/>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6" name="Footer Placeholder 5">
            <a:extLst>
              <a:ext uri="{FF2B5EF4-FFF2-40B4-BE49-F238E27FC236}">
                <a16:creationId xmlns:a16="http://schemas.microsoft.com/office/drawing/2014/main" id="{5F63DF0B-76C3-527C-7A02-A266ACA13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7F32C-0E5C-C648-3810-180B6263EFB0}"/>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14997263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723B-34C9-F8BB-6E65-FA7E2F9D2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4F07D4-5B34-4291-088D-EEABBA2A0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2CE67-1146-8162-C64B-026869FB1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9DDCA-E953-41C9-02D9-58C31D510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4E68B-595C-3964-DC07-3EC10ED89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B3CF6-58E2-6DA9-2E7F-D0AA876F03A7}"/>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8" name="Footer Placeholder 7">
            <a:extLst>
              <a:ext uri="{FF2B5EF4-FFF2-40B4-BE49-F238E27FC236}">
                <a16:creationId xmlns:a16="http://schemas.microsoft.com/office/drawing/2014/main" id="{C5238B3C-1ECF-5A70-9ADE-3B0287D091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1F0AF-9FE5-7BA5-36EC-34C37BB8DE20}"/>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41885495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43E8-5010-1C2C-1A24-9A68715D4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CA3CA-A90C-0AEC-5C97-B6027F460831}"/>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4" name="Footer Placeholder 3">
            <a:extLst>
              <a:ext uri="{FF2B5EF4-FFF2-40B4-BE49-F238E27FC236}">
                <a16:creationId xmlns:a16="http://schemas.microsoft.com/office/drawing/2014/main" id="{0E75C718-4C18-C33B-FC66-B572B33134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4A865-EDF1-7DE9-AC40-E781755264ED}"/>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8352145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DECC5-FF60-A92E-9730-7EDFC36D739A}"/>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3" name="Footer Placeholder 2">
            <a:extLst>
              <a:ext uri="{FF2B5EF4-FFF2-40B4-BE49-F238E27FC236}">
                <a16:creationId xmlns:a16="http://schemas.microsoft.com/office/drawing/2014/main" id="{B595A533-ABE6-C853-319E-AC9976F50D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49742A-7EE4-E8E5-C268-B44C304AF8DD}"/>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41072141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2C55-5264-9583-9303-BD4BE879D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1B80D6-A51D-23CB-18FE-FDB6BC32F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4D89A2-3028-981B-EB96-7CA157D9A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60C0A-465B-1D09-7706-3B1ED2F56E9A}"/>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6" name="Footer Placeholder 5">
            <a:extLst>
              <a:ext uri="{FF2B5EF4-FFF2-40B4-BE49-F238E27FC236}">
                <a16:creationId xmlns:a16="http://schemas.microsoft.com/office/drawing/2014/main" id="{4F4B1CFB-C7DB-9C98-B9AE-A47EF03B0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DE267-E508-2ADC-90AE-395870F4BE9E}"/>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26274166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37C-CA47-1C06-9AA6-8943C8D26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4B0FE1-2133-9C11-AC12-C39B0FEE5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340F82-0EB6-5B02-8757-24409B986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1E106-8585-464B-EE48-ABCD860F4EE4}"/>
              </a:ext>
            </a:extLst>
          </p:cNvPr>
          <p:cNvSpPr>
            <a:spLocks noGrp="1"/>
          </p:cNvSpPr>
          <p:nvPr>
            <p:ph type="dt" sz="half" idx="10"/>
          </p:nvPr>
        </p:nvSpPr>
        <p:spPr/>
        <p:txBody>
          <a:bodyPr/>
          <a:lstStyle/>
          <a:p>
            <a:fld id="{AF590212-A408-4F12-A224-760DAF5FD3E8}" type="datetimeFigureOut">
              <a:rPr lang="en-US" smtClean="0"/>
              <a:t>10/26/2022</a:t>
            </a:fld>
            <a:endParaRPr lang="en-US"/>
          </a:p>
        </p:txBody>
      </p:sp>
      <p:sp>
        <p:nvSpPr>
          <p:cNvPr id="6" name="Footer Placeholder 5">
            <a:extLst>
              <a:ext uri="{FF2B5EF4-FFF2-40B4-BE49-F238E27FC236}">
                <a16:creationId xmlns:a16="http://schemas.microsoft.com/office/drawing/2014/main" id="{DED3E4D2-8E5B-089D-9621-5DB3D1C8F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3BE70-EDF2-CEF3-2DE7-5466A06393C2}"/>
              </a:ext>
            </a:extLst>
          </p:cNvPr>
          <p:cNvSpPr>
            <a:spLocks noGrp="1"/>
          </p:cNvSpPr>
          <p:nvPr>
            <p:ph type="sldNum" sz="quarter" idx="12"/>
          </p:nvPr>
        </p:nvSpPr>
        <p:spPr/>
        <p:txBody>
          <a:bodyPr/>
          <a:lstStyle/>
          <a:p>
            <a:fld id="{021EC531-F945-4B9D-9AFD-01733FCD62B8}" type="slidenum">
              <a:rPr lang="en-US" smtClean="0"/>
              <a:t>‹#›</a:t>
            </a:fld>
            <a:endParaRPr lang="en-US"/>
          </a:p>
        </p:txBody>
      </p:sp>
    </p:spTree>
    <p:extLst>
      <p:ext uri="{BB962C8B-B14F-4D97-AF65-F5344CB8AC3E}">
        <p14:creationId xmlns:p14="http://schemas.microsoft.com/office/powerpoint/2010/main" val="17826752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B1E16-2498-F4C7-018B-7C2D4ABD7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0B0DA-9DA0-B9FF-201B-85E118658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0ED45-0C10-E8ED-383E-4F7A778E6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90212-A408-4F12-A224-760DAF5FD3E8}" type="datetimeFigureOut">
              <a:rPr lang="en-US" smtClean="0"/>
              <a:t>10/26/2022</a:t>
            </a:fld>
            <a:endParaRPr lang="en-US"/>
          </a:p>
        </p:txBody>
      </p:sp>
      <p:sp>
        <p:nvSpPr>
          <p:cNvPr id="5" name="Footer Placeholder 4">
            <a:extLst>
              <a:ext uri="{FF2B5EF4-FFF2-40B4-BE49-F238E27FC236}">
                <a16:creationId xmlns:a16="http://schemas.microsoft.com/office/drawing/2014/main" id="{8FB325F2-3919-2E33-F71B-560A47EAF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1F48AB-6BEF-4DF4-7332-8537EF498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EC531-F945-4B9D-9AFD-01733FCD62B8}" type="slidenum">
              <a:rPr lang="en-US" smtClean="0"/>
              <a:t>‹#›</a:t>
            </a:fld>
            <a:endParaRPr lang="en-US"/>
          </a:p>
        </p:txBody>
      </p:sp>
    </p:spTree>
    <p:extLst>
      <p:ext uri="{BB962C8B-B14F-4D97-AF65-F5344CB8AC3E}">
        <p14:creationId xmlns:p14="http://schemas.microsoft.com/office/powerpoint/2010/main" val="327431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49058" y="3669082"/>
            <a:ext cx="11010507" cy="2508379"/>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Northeastern Michigan Estate Planning Council</a:t>
            </a:r>
          </a:p>
          <a:p>
            <a:endParaRPr lang="en-US" sz="1000" b="1" dirty="0">
              <a:solidFill>
                <a:schemeClr val="accent1">
                  <a:lumMod val="75000"/>
                </a:schemeClr>
              </a:solidFill>
              <a:latin typeface="Verdana" panose="020B0604030504040204" pitchFamily="34" charset="0"/>
              <a:ea typeface="Verdana" panose="020B0604030504040204" pitchFamily="34" charset="0"/>
            </a:endParaRPr>
          </a:p>
          <a:p>
            <a:r>
              <a:rPr lang="en-US" sz="3200" b="1" dirty="0">
                <a:solidFill>
                  <a:schemeClr val="bg1"/>
                </a:solidFill>
                <a:highlight>
                  <a:srgbClr val="000080"/>
                </a:highlight>
                <a:latin typeface="Verdana"/>
                <a:ea typeface="Verdana"/>
              </a:rPr>
              <a:t>Cryptocurrency: What it is and what it is not </a:t>
            </a:r>
          </a:p>
          <a:p>
            <a:endParaRPr lang="en-US" sz="1000" b="1" dirty="0">
              <a:solidFill>
                <a:schemeClr val="bg1"/>
              </a:solidFill>
              <a:highlight>
                <a:srgbClr val="000080"/>
              </a:highlight>
              <a:latin typeface="Verdana" panose="020B0604030504040204" pitchFamily="34" charset="0"/>
              <a:ea typeface="Verdana" panose="020B0604030504040204" pitchFamily="34" charset="0"/>
            </a:endParaRPr>
          </a:p>
          <a:p>
            <a:r>
              <a:rPr lang="en-US" sz="2200" b="1" i="1" dirty="0">
                <a:solidFill>
                  <a:schemeClr val="bg1"/>
                </a:solidFill>
                <a:highlight>
                  <a:srgbClr val="000080"/>
                </a:highlight>
                <a:latin typeface="Verdana"/>
                <a:ea typeface="Verdana"/>
              </a:rPr>
              <a:t>Mohamed Adel</a:t>
            </a:r>
          </a:p>
          <a:p>
            <a:endParaRPr lang="en-US" sz="1000" b="1" i="1" dirty="0">
              <a:solidFill>
                <a:schemeClr val="bg1"/>
              </a:solidFill>
              <a:highlight>
                <a:srgbClr val="000080"/>
              </a:highlight>
              <a:latin typeface="Verdana"/>
              <a:ea typeface="Verdana"/>
            </a:endParaRPr>
          </a:p>
          <a:p>
            <a:r>
              <a:rPr lang="en-US" sz="1700" b="1" dirty="0">
                <a:solidFill>
                  <a:schemeClr val="bg1"/>
                </a:solidFill>
                <a:highlight>
                  <a:srgbClr val="000080"/>
                </a:highlight>
                <a:latin typeface="Verdana"/>
                <a:ea typeface="Verdana"/>
              </a:rPr>
              <a:t>Associate Director of Dow Entrepreneurship Institute at SVSU</a:t>
            </a:r>
          </a:p>
          <a:p>
            <a:endParaRPr lang="en-US" sz="1000" b="1" dirty="0">
              <a:solidFill>
                <a:schemeClr val="bg1"/>
              </a:solidFill>
              <a:highlight>
                <a:srgbClr val="000080"/>
              </a:highlight>
              <a:latin typeface="Verdana" panose="020B0604030504040204" pitchFamily="34" charset="0"/>
              <a:ea typeface="Verdana" panose="020B0604030504040204" pitchFamily="34" charset="0"/>
            </a:endParaRPr>
          </a:p>
          <a:p>
            <a:r>
              <a:rPr lang="en-US" sz="1400" b="1" dirty="0">
                <a:solidFill>
                  <a:schemeClr val="bg1"/>
                </a:solidFill>
                <a:highlight>
                  <a:srgbClr val="000080"/>
                </a:highlight>
                <a:latin typeface="Verdana"/>
                <a:ea typeface="Verdana"/>
              </a:rPr>
              <a:t>October 27, 2022</a:t>
            </a:r>
          </a:p>
        </p:txBody>
      </p:sp>
      <p:pic>
        <p:nvPicPr>
          <p:cNvPr id="3" name="Picture 2" descr="Icon&#10;&#10;Description automatically generated">
            <a:extLst>
              <a:ext uri="{FF2B5EF4-FFF2-40B4-BE49-F238E27FC236}">
                <a16:creationId xmlns:a16="http://schemas.microsoft.com/office/drawing/2014/main" id="{C8A587F1-1FEC-AB18-5E42-19389B364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04" y="1948124"/>
            <a:ext cx="1480876" cy="148087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0C2D01D-7E67-1B7B-8226-5C42A60B9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254" y="2155162"/>
            <a:ext cx="4276725" cy="10668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80D4EB9F-ABE1-5A5B-3328-2E6311F65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753" y="1948124"/>
            <a:ext cx="1634060" cy="1634060"/>
          </a:xfrm>
          <a:prstGeom prst="rect">
            <a:avLst/>
          </a:prstGeom>
        </p:spPr>
      </p:pic>
    </p:spTree>
    <p:extLst>
      <p:ext uri="{BB962C8B-B14F-4D97-AF65-F5344CB8AC3E}">
        <p14:creationId xmlns:p14="http://schemas.microsoft.com/office/powerpoint/2010/main" val="356739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59" y="1437267"/>
            <a:ext cx="11041929"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T</a:t>
            </a: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he nodes can agree on the rules regarding adding a new page (block) to our records.</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10</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96884"/>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Consensus Algorithm (Rule):</a:t>
            </a:r>
          </a:p>
        </p:txBody>
      </p:sp>
      <p:sp>
        <p:nvSpPr>
          <p:cNvPr id="13" name="TextBox 12">
            <a:extLst>
              <a:ext uri="{FF2B5EF4-FFF2-40B4-BE49-F238E27FC236}">
                <a16:creationId xmlns:a16="http://schemas.microsoft.com/office/drawing/2014/main" id="{5601D2C5-5066-8FE0-4F74-73E28C8A02CD}"/>
              </a:ext>
            </a:extLst>
          </p:cNvPr>
          <p:cNvSpPr txBox="1"/>
          <p:nvPr/>
        </p:nvSpPr>
        <p:spPr>
          <a:xfrm>
            <a:off x="524760" y="1887972"/>
            <a:ext cx="10080396" cy="658835"/>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There are several types of consensus rules. </a:t>
            </a:r>
            <a:r>
              <a:rPr lang="en-US" sz="1800" b="1" i="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Bitcoin</a:t>
            </a: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 uses a consensus algorithm called </a:t>
            </a:r>
            <a:r>
              <a:rPr lang="en-US" sz="1800" b="1" i="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Proof of Work (</a:t>
            </a:r>
            <a:r>
              <a:rPr lang="en-US" sz="1800" b="1" i="1" dirty="0" err="1">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PoW</a:t>
            </a:r>
            <a:r>
              <a:rPr lang="en-US" sz="1800" b="1" i="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a:t>
            </a: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DE8BB10-3174-1A48-3760-235EDAA82185}"/>
              </a:ext>
            </a:extLst>
          </p:cNvPr>
          <p:cNvSpPr txBox="1"/>
          <p:nvPr/>
        </p:nvSpPr>
        <p:spPr>
          <a:xfrm>
            <a:off x="524760" y="2655038"/>
            <a:ext cx="6526490" cy="3655424"/>
          </a:xfrm>
          <a:prstGeom prst="rect">
            <a:avLst/>
          </a:prstGeom>
          <a:noFill/>
        </p:spPr>
        <p:txBody>
          <a:bodyPr wrap="square" lIns="91440" tIns="45720" rIns="91440" bIns="45720" rtlCol="0" anchor="t">
            <a:spAutoFit/>
          </a:bodyPr>
          <a:lstStyle/>
          <a:p>
            <a:pPr algn="just">
              <a:lnSpc>
                <a:spcPct val="107000"/>
              </a:lnSpc>
            </a:pPr>
            <a:r>
              <a:rPr lang="en-US" b="1" i="1"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What is </a:t>
            </a:r>
            <a:r>
              <a:rPr lang="en-US" b="1" i="1" dirty="0" err="1">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PoW</a:t>
            </a:r>
            <a:r>
              <a:rPr lang="en-US" b="1" i="1"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 </a:t>
            </a:r>
          </a:p>
          <a:p>
            <a:pPr algn="just">
              <a:lnSpc>
                <a:spcPct val="107000"/>
              </a:lnSpc>
            </a:pPr>
            <a:endParaRPr lang="en-US" sz="1000" b="1" i="1"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endParaRPr>
          </a:p>
          <a:p>
            <a:pPr marL="285750" indent="-285750" algn="just">
              <a:lnSpc>
                <a:spcPct val="107000"/>
              </a:lnSpc>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The computers connected to the network run calculations to solve math problems, consuming a lot of energy. Therefore, they perform a large amount of work. </a:t>
            </a:r>
          </a:p>
          <a:p>
            <a:pPr marL="285750" indent="-285750" algn="just">
              <a:lnSpc>
                <a:spcPct val="107000"/>
              </a:lnSpc>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Consequently, when one finds a number that solves the problem and displays it to the network, they show "proof of work." </a:t>
            </a:r>
          </a:p>
          <a:p>
            <a:pPr algn="just">
              <a:lnSpc>
                <a:spcPct val="107000"/>
              </a:lnSpc>
            </a:pPr>
            <a:endParaRPr lang="en-US" sz="1000" dirty="0">
              <a:solidFill>
                <a:schemeClr val="accent1">
                  <a:lumMod val="75000"/>
                </a:schemeClr>
              </a:solidFill>
              <a:latin typeface="Verdana" panose="020B0604030504040204" pitchFamily="34" charset="0"/>
              <a:cs typeface="Arial" panose="020B0604020202020204" pitchFamily="34" charset="0"/>
            </a:endParaRPr>
          </a:p>
          <a:p>
            <a:pPr algn="just">
              <a:lnSpc>
                <a:spcPct val="107000"/>
              </a:lnSpc>
            </a:pPr>
            <a:r>
              <a:rPr lang="en-US" dirty="0">
                <a:solidFill>
                  <a:schemeClr val="accent1">
                    <a:lumMod val="75000"/>
                  </a:schemeClr>
                </a:solidFill>
                <a:latin typeface="Verdana" panose="020B0604030504040204" pitchFamily="34" charset="0"/>
                <a:cs typeface="Arial" panose="020B0604020202020204" pitchFamily="34" charset="0"/>
              </a:rPr>
              <a:t>As if the node is saying: "</a:t>
            </a:r>
            <a:r>
              <a:rPr lang="en-US" i="1" dirty="0">
                <a:solidFill>
                  <a:schemeClr val="accent1">
                    <a:lumMod val="75000"/>
                  </a:schemeClr>
                </a:solidFill>
                <a:latin typeface="Verdana" panose="020B0604030504040204" pitchFamily="34" charset="0"/>
                <a:cs typeface="Arial" panose="020B0604020202020204" pitchFamily="34" charset="0"/>
              </a:rPr>
              <a:t>Hey, I spent quite a bit of time and effort solving this problem, so I am entitled to write the next page</a:t>
            </a:r>
            <a:r>
              <a:rPr lang="en-US" dirty="0">
                <a:solidFill>
                  <a:schemeClr val="accent1">
                    <a:lumMod val="75000"/>
                  </a:schemeClr>
                </a:solidFill>
                <a:latin typeface="Verdana" panose="020B0604030504040204" pitchFamily="34" charset="0"/>
                <a:cs typeface="Arial" panose="020B0604020202020204" pitchFamily="34" charset="0"/>
              </a:rPr>
              <a:t>." </a:t>
            </a:r>
          </a:p>
        </p:txBody>
      </p:sp>
      <p:pic>
        <p:nvPicPr>
          <p:cNvPr id="3" name="Graphic 2" descr="Raw Materials with solid fill">
            <a:extLst>
              <a:ext uri="{FF2B5EF4-FFF2-40B4-BE49-F238E27FC236}">
                <a16:creationId xmlns:a16="http://schemas.microsoft.com/office/drawing/2014/main" id="{DA79CC6B-01F0-62E1-3766-6F7A979CB5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1431" y="3501173"/>
            <a:ext cx="1745529" cy="1745529"/>
          </a:xfrm>
          <a:prstGeom prst="rect">
            <a:avLst/>
          </a:prstGeom>
        </p:spPr>
      </p:pic>
      <p:pic>
        <p:nvPicPr>
          <p:cNvPr id="6" name="Graphic 5" descr="Construction worker male with solid fill">
            <a:extLst>
              <a:ext uri="{FF2B5EF4-FFF2-40B4-BE49-F238E27FC236}">
                <a16:creationId xmlns:a16="http://schemas.microsoft.com/office/drawing/2014/main" id="{4A2A006F-4383-8445-9256-14779A720F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4069" y="3996407"/>
            <a:ext cx="1864709" cy="1864709"/>
          </a:xfrm>
          <a:prstGeom prst="rect">
            <a:avLst/>
          </a:prstGeom>
        </p:spPr>
      </p:pic>
      <p:pic>
        <p:nvPicPr>
          <p:cNvPr id="15" name="Graphic 14" descr="Bitcoin with solid fill">
            <a:extLst>
              <a:ext uri="{FF2B5EF4-FFF2-40B4-BE49-F238E27FC236}">
                <a16:creationId xmlns:a16="http://schemas.microsoft.com/office/drawing/2014/main" id="{E6028BF3-5AE9-3627-3969-40A37851A4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7233" y="2879915"/>
            <a:ext cx="914400" cy="914400"/>
          </a:xfrm>
          <a:prstGeom prst="rect">
            <a:avLst/>
          </a:prstGeom>
        </p:spPr>
      </p:pic>
    </p:spTree>
    <p:extLst>
      <p:ext uri="{BB962C8B-B14F-4D97-AF65-F5344CB8AC3E}">
        <p14:creationId xmlns:p14="http://schemas.microsoft.com/office/powerpoint/2010/main" val="186661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59" y="1437267"/>
            <a:ext cx="11041929" cy="1416222"/>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0"/>
              </a:spcAft>
              <a:buFont typeface="Arial" panose="020B0604020202020204" pitchFamily="34" charset="0"/>
              <a:buChar char="•"/>
            </a:pP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Derived from game theory.</a:t>
            </a:r>
          </a:p>
          <a:p>
            <a:pPr marR="0" algn="just">
              <a:lnSpc>
                <a:spcPct val="107000"/>
              </a:lnSpc>
              <a:spcBef>
                <a:spcPts val="0"/>
              </a:spcBef>
              <a:spcAft>
                <a:spcPts val="0"/>
              </a:spcAft>
            </a:pPr>
            <a:endParaRPr lang="en-US" sz="10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endParaRPr>
          </a:p>
          <a:p>
            <a:pPr marL="285750" indent="-285750" algn="just">
              <a:lnSpc>
                <a:spcPct val="107000"/>
              </a:lnSpc>
              <a:buFont typeface="Arial" panose="020B0604020202020204" pitchFamily="34" charset="0"/>
              <a:buChar char="•"/>
            </a:pP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Ensures that following the rules will always be in the interests of the participants. </a:t>
            </a:r>
            <a:r>
              <a:rPr lang="en-US" dirty="0">
                <a:solidFill>
                  <a:schemeClr val="accent1">
                    <a:lumMod val="75000"/>
                  </a:schemeClr>
                </a:solidFill>
                <a:latin typeface="Verdana" panose="020B0604030504040204" pitchFamily="34" charset="0"/>
                <a:cs typeface="Arial" panose="020B0604020202020204" pitchFamily="34" charset="0"/>
              </a:rPr>
              <a:t>In other words, the system's rules become something participants want to follow rather than something participants must obey.</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11</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96884"/>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Punishment and Reward:</a:t>
            </a:r>
          </a:p>
        </p:txBody>
      </p:sp>
      <p:sp>
        <p:nvSpPr>
          <p:cNvPr id="11" name="TextBox 10">
            <a:extLst>
              <a:ext uri="{FF2B5EF4-FFF2-40B4-BE49-F238E27FC236}">
                <a16:creationId xmlns:a16="http://schemas.microsoft.com/office/drawing/2014/main" id="{70BCB9A6-8F8E-9CFF-D83F-009D117091BF}"/>
              </a:ext>
            </a:extLst>
          </p:cNvPr>
          <p:cNvSpPr txBox="1"/>
          <p:nvPr/>
        </p:nvSpPr>
        <p:spPr>
          <a:xfrm>
            <a:off x="524759" y="2952911"/>
            <a:ext cx="11041929" cy="3040063"/>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b="1" i="1" dirty="0">
                <a:solidFill>
                  <a:schemeClr val="accent1">
                    <a:lumMod val="75000"/>
                  </a:schemeClr>
                </a:solidFill>
                <a:latin typeface="Verdana" panose="020B0604030504040204" pitchFamily="34" charset="0"/>
                <a:cs typeface="Arial" panose="020B0604020202020204" pitchFamily="34" charset="0"/>
              </a:rPr>
              <a:t>How does it work?</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We set up a network that can communicate securely and follows a set of rules for reaching a consensus. </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As a way of tying these components together, we will provide rewards to those who assist us in maintaining our records and adding new pages. </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The reward/prize is in the form of a token or coin. </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The reward is awarded each time a consensus is reached, and a new block is added to the chain. </a:t>
            </a:r>
          </a:p>
          <a:p>
            <a:pPr marL="285750" indent="-285750" algn="just">
              <a:lnSpc>
                <a:spcPct val="107000"/>
              </a:lnSpc>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In contrast, bad actors who attempt to fool or manipulate the system will lose the money they spend on computational power.</a:t>
            </a:r>
          </a:p>
        </p:txBody>
      </p:sp>
    </p:spTree>
    <p:extLst>
      <p:ext uri="{BB962C8B-B14F-4D97-AF65-F5344CB8AC3E}">
        <p14:creationId xmlns:p14="http://schemas.microsoft.com/office/powerpoint/2010/main" val="404287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59" y="1437267"/>
            <a:ext cx="11041929" cy="4191276"/>
          </a:xfrm>
          <a:prstGeom prst="rect">
            <a:avLst/>
          </a:prstGeom>
          <a:noFill/>
        </p:spPr>
        <p:txBody>
          <a:bodyPr wrap="square" lIns="91440" tIns="45720" rIns="91440" bIns="45720" rtlCol="0" anchor="t">
            <a:spAutoFit/>
          </a:bodyPr>
          <a:lstStyle/>
          <a:p>
            <a:pPr marL="285750" marR="0" indent="-285750" algn="just">
              <a:lnSpc>
                <a:spcPct val="150000"/>
              </a:lnSpc>
              <a:spcBef>
                <a:spcPts val="0"/>
              </a:spcBef>
              <a:spcAft>
                <a:spcPts val="0"/>
              </a:spcAft>
              <a:buFont typeface="Arial" panose="020B0604020202020204" pitchFamily="34" charset="0"/>
              <a:buChar char="•"/>
            </a:pP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A group of ten people can share a ledger using a consensus algorithm, but this does not constitute a decentralized system since not enough participants are involved. </a:t>
            </a:r>
          </a:p>
          <a:p>
            <a:pPr marL="285750" marR="0" indent="-285750" algn="just">
              <a:lnSpc>
                <a:spcPct val="150000"/>
              </a:lnSpc>
              <a:spcBef>
                <a:spcPts val="0"/>
              </a:spcBef>
              <a:spcAft>
                <a:spcPts val="0"/>
              </a:spcAft>
              <a:buFont typeface="Arial" panose="020B0604020202020204" pitchFamily="34" charset="0"/>
              <a:buChar char="•"/>
            </a:pPr>
            <a:r>
              <a:rPr lang="en-US" sz="1800"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Additionally, if our coin is not adopted, it has no value, and punishment and reward is ineffective.</a:t>
            </a:r>
            <a:endParaRPr lang="en-US"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For a blockchain to become genuinely decentralized and immutable, it must reach a critical mass of users. As a result, the blockchain coin typically begins to appreciate at that point. </a:t>
            </a:r>
          </a:p>
          <a:p>
            <a:pPr marL="285750" marR="0" indent="-285750" algn="just">
              <a:lnSpc>
                <a:spcPct val="150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It is difficult to predict what triggers mass market adoption. </a:t>
            </a:r>
          </a:p>
          <a:p>
            <a:pPr marL="285750" marR="0" indent="-285750" algn="just">
              <a:lnSpc>
                <a:spcPct val="150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Initially, bitcoin was used on the dark web to purchase drugs and other illegal goods. People have begun searching for bitcoin and Blockchain and have seen their benefits in their daily lives or as investments.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12</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96884"/>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Market Adoption: </a:t>
            </a:r>
          </a:p>
        </p:txBody>
      </p:sp>
    </p:spTree>
    <p:extLst>
      <p:ext uri="{BB962C8B-B14F-4D97-AF65-F5344CB8AC3E}">
        <p14:creationId xmlns:p14="http://schemas.microsoft.com/office/powerpoint/2010/main" val="390522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870408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BTC Mining</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59" y="1097902"/>
            <a:ext cx="11041929" cy="1150571"/>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en-US" sz="1600" dirty="0">
                <a:solidFill>
                  <a:schemeClr val="accent1">
                    <a:lumMod val="75000"/>
                  </a:schemeClr>
                </a:solidFill>
                <a:latin typeface="Verdana" panose="020B0604030504040204" pitchFamily="34" charset="0"/>
                <a:cs typeface="Arial" panose="020B0604020202020204" pitchFamily="34" charset="0"/>
              </a:rPr>
              <a:t>BTC is born through miners. </a:t>
            </a:r>
            <a:r>
              <a:rPr lang="en-US" sz="1600" b="1" i="1" dirty="0">
                <a:solidFill>
                  <a:schemeClr val="accent1">
                    <a:lumMod val="75000"/>
                  </a:schemeClr>
                </a:solidFill>
                <a:latin typeface="Verdana" panose="020B0604030504040204" pitchFamily="34" charset="0"/>
                <a:cs typeface="Arial" panose="020B0604020202020204" pitchFamily="34" charset="0"/>
              </a:rPr>
              <a:t>Who can mine</a:t>
            </a:r>
            <a:r>
              <a:rPr lang="en-US" sz="1600" dirty="0">
                <a:solidFill>
                  <a:schemeClr val="accent1">
                    <a:lumMod val="75000"/>
                  </a:schemeClr>
                </a:solidFill>
                <a:latin typeface="Verdana" panose="020B0604030504040204" pitchFamily="34" charset="0"/>
                <a:cs typeface="Arial" panose="020B0604020202020204" pitchFamily="34" charset="0"/>
              </a:rPr>
              <a:t>? Anyone who wishes to update the ledger of BTC transactions (Blockchain) may do so. You only need to </a:t>
            </a:r>
            <a:r>
              <a:rPr lang="en-US" sz="1600" b="1" dirty="0">
                <a:solidFill>
                  <a:schemeClr val="accent1">
                    <a:lumMod val="75000"/>
                  </a:schemeClr>
                </a:solidFill>
                <a:latin typeface="Verdana" panose="020B0604030504040204" pitchFamily="34" charset="0"/>
                <a:cs typeface="Arial" panose="020B0604020202020204" pitchFamily="34" charset="0"/>
              </a:rPr>
              <a:t>guess</a:t>
            </a:r>
            <a:r>
              <a:rPr lang="en-US" sz="1600" dirty="0">
                <a:solidFill>
                  <a:schemeClr val="accent1">
                    <a:lumMod val="75000"/>
                  </a:schemeClr>
                </a:solidFill>
                <a:latin typeface="Verdana" panose="020B0604030504040204" pitchFamily="34" charset="0"/>
                <a:cs typeface="Arial" panose="020B0604020202020204" pitchFamily="34" charset="0"/>
              </a:rPr>
              <a:t> a random number that solves a math equation (hash) generated by the system.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13</a:t>
            </a:fld>
            <a:endParaRPr lang="en-US" sz="900" b="1">
              <a:solidFill>
                <a:srgbClr val="FF0000"/>
              </a:solidFill>
              <a:latin typeface="Verdana"/>
              <a:ea typeface="Verdana"/>
            </a:endParaRPr>
          </a:p>
        </p:txBody>
      </p:sp>
      <p:sp>
        <p:nvSpPr>
          <p:cNvPr id="5" name="TextBox 4">
            <a:extLst>
              <a:ext uri="{FF2B5EF4-FFF2-40B4-BE49-F238E27FC236}">
                <a16:creationId xmlns:a16="http://schemas.microsoft.com/office/drawing/2014/main" id="{E5617B8B-3917-0E63-B822-12553863A00A}"/>
              </a:ext>
            </a:extLst>
          </p:cNvPr>
          <p:cNvSpPr txBox="1"/>
          <p:nvPr/>
        </p:nvSpPr>
        <p:spPr>
          <a:xfrm>
            <a:off x="524757" y="2243254"/>
            <a:ext cx="11041929" cy="411908"/>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en-US" sz="1600" dirty="0">
                <a:solidFill>
                  <a:schemeClr val="accent1">
                    <a:lumMod val="75000"/>
                  </a:schemeClr>
                </a:solidFill>
                <a:latin typeface="Verdana" panose="020B0604030504040204" pitchFamily="34" charset="0"/>
                <a:cs typeface="Arial" panose="020B0604020202020204" pitchFamily="34" charset="0"/>
              </a:rPr>
              <a:t>Upon making a </a:t>
            </a:r>
            <a:r>
              <a:rPr lang="en-US" sz="1600" b="1" dirty="0">
                <a:solidFill>
                  <a:schemeClr val="accent1">
                    <a:lumMod val="75000"/>
                  </a:schemeClr>
                </a:solidFill>
                <a:latin typeface="Verdana" panose="020B0604030504040204" pitchFamily="34" charset="0"/>
                <a:cs typeface="Arial" panose="020B0604020202020204" pitchFamily="34" charset="0"/>
              </a:rPr>
              <a:t>correct guess</a:t>
            </a:r>
            <a:r>
              <a:rPr lang="en-US" sz="1600" dirty="0">
                <a:solidFill>
                  <a:schemeClr val="accent1">
                    <a:lumMod val="75000"/>
                  </a:schemeClr>
                </a:solidFill>
                <a:latin typeface="Verdana" panose="020B0604030504040204" pitchFamily="34" charset="0"/>
                <a:cs typeface="Arial" panose="020B0604020202020204" pitchFamily="34" charset="0"/>
              </a:rPr>
              <a:t>, you are entitled to </a:t>
            </a:r>
            <a:r>
              <a:rPr lang="en-US" sz="1600" b="1" dirty="0">
                <a:solidFill>
                  <a:schemeClr val="accent1">
                    <a:lumMod val="75000"/>
                  </a:schemeClr>
                </a:solidFill>
                <a:latin typeface="Verdana" panose="020B0604030504040204" pitchFamily="34" charset="0"/>
                <a:cs typeface="Arial" panose="020B0604020202020204" pitchFamily="34" charset="0"/>
              </a:rPr>
              <a:t>write the next page </a:t>
            </a:r>
            <a:r>
              <a:rPr lang="en-US" sz="1600" dirty="0">
                <a:solidFill>
                  <a:schemeClr val="accent1">
                    <a:lumMod val="75000"/>
                  </a:schemeClr>
                </a:solidFill>
                <a:latin typeface="Verdana" panose="020B0604030504040204" pitchFamily="34" charset="0"/>
                <a:cs typeface="Arial" panose="020B0604020202020204" pitchFamily="34" charset="0"/>
              </a:rPr>
              <a:t>on the Blockchain.</a:t>
            </a:r>
          </a:p>
        </p:txBody>
      </p:sp>
      <p:sp>
        <p:nvSpPr>
          <p:cNvPr id="6" name="TextBox 5">
            <a:extLst>
              <a:ext uri="{FF2B5EF4-FFF2-40B4-BE49-F238E27FC236}">
                <a16:creationId xmlns:a16="http://schemas.microsoft.com/office/drawing/2014/main" id="{480CABE4-84D5-D18C-27C5-1982298D6690}"/>
              </a:ext>
            </a:extLst>
          </p:cNvPr>
          <p:cNvSpPr txBox="1"/>
          <p:nvPr/>
        </p:nvSpPr>
        <p:spPr>
          <a:xfrm>
            <a:off x="524756" y="2756435"/>
            <a:ext cx="11041929" cy="781240"/>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en-US" sz="1600" dirty="0">
                <a:solidFill>
                  <a:schemeClr val="accent1">
                    <a:lumMod val="75000"/>
                  </a:schemeClr>
                </a:solidFill>
                <a:latin typeface="Verdana" panose="020B0604030504040204" pitchFamily="34" charset="0"/>
                <a:cs typeface="Arial" panose="020B0604020202020204" pitchFamily="34" charset="0"/>
              </a:rPr>
              <a:t>As soon as you create a block, it is sent to the entire network so that other computers may </a:t>
            </a:r>
            <a:r>
              <a:rPr lang="en-US" sz="1600" b="1" dirty="0">
                <a:solidFill>
                  <a:schemeClr val="accent1">
                    <a:lumMod val="75000"/>
                  </a:schemeClr>
                </a:solidFill>
                <a:latin typeface="Verdana" panose="020B0604030504040204" pitchFamily="34" charset="0"/>
                <a:cs typeface="Arial" panose="020B0604020202020204" pitchFamily="34" charset="0"/>
              </a:rPr>
              <a:t>validate</a:t>
            </a:r>
            <a:r>
              <a:rPr lang="en-US" sz="1600" dirty="0">
                <a:solidFill>
                  <a:schemeClr val="accent1">
                    <a:lumMod val="75000"/>
                  </a:schemeClr>
                </a:solidFill>
                <a:latin typeface="Verdana" panose="020B0604030504040204" pitchFamily="34" charset="0"/>
                <a:cs typeface="Arial" panose="020B0604020202020204" pitchFamily="34" charset="0"/>
              </a:rPr>
              <a:t> it. Upon validation, each computer </a:t>
            </a:r>
            <a:r>
              <a:rPr lang="en-US" sz="1600" b="1" dirty="0">
                <a:solidFill>
                  <a:schemeClr val="accent1">
                    <a:lumMod val="75000"/>
                  </a:schemeClr>
                </a:solidFill>
                <a:latin typeface="Verdana" panose="020B0604030504040204" pitchFamily="34" charset="0"/>
                <a:cs typeface="Arial" panose="020B0604020202020204" pitchFamily="34" charset="0"/>
              </a:rPr>
              <a:t>updates</a:t>
            </a:r>
            <a:r>
              <a:rPr lang="en-US" sz="1600" dirty="0">
                <a:solidFill>
                  <a:schemeClr val="accent1">
                    <a:lumMod val="75000"/>
                  </a:schemeClr>
                </a:solidFill>
                <a:latin typeface="Verdana" panose="020B0604030504040204" pitchFamily="34" charset="0"/>
                <a:cs typeface="Arial" panose="020B0604020202020204" pitchFamily="34" charset="0"/>
              </a:rPr>
              <a:t> its copy of Blockchain ledger. </a:t>
            </a:r>
          </a:p>
        </p:txBody>
      </p:sp>
      <p:sp>
        <p:nvSpPr>
          <p:cNvPr id="7" name="TextBox 6">
            <a:extLst>
              <a:ext uri="{FF2B5EF4-FFF2-40B4-BE49-F238E27FC236}">
                <a16:creationId xmlns:a16="http://schemas.microsoft.com/office/drawing/2014/main" id="{E0E36624-BD34-9E73-4537-586C2AA00600}"/>
              </a:ext>
            </a:extLst>
          </p:cNvPr>
          <p:cNvSpPr txBox="1"/>
          <p:nvPr/>
        </p:nvSpPr>
        <p:spPr>
          <a:xfrm>
            <a:off x="524755" y="3638948"/>
            <a:ext cx="11041929" cy="1150571"/>
          </a:xfrm>
          <a:prstGeom prst="rect">
            <a:avLst/>
          </a:prstGeom>
          <a:noFill/>
        </p:spPr>
        <p:txBody>
          <a:bodyPr wrap="square" lIns="91440" tIns="45720" rIns="91440" bIns="45720" rtlCol="0" anchor="t">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cs typeface="Arial" panose="020B0604020202020204" pitchFamily="34" charset="0"/>
              </a:rPr>
              <a:t>In exchange for the time and energy you spend on solving the math problem, the system rewards you with a fixed amount of BTC. You will also receive any transaction fees associated with the transactions you inserted into this block.</a:t>
            </a:r>
          </a:p>
        </p:txBody>
      </p:sp>
      <p:sp>
        <p:nvSpPr>
          <p:cNvPr id="9" name="TextBox 8">
            <a:extLst>
              <a:ext uri="{FF2B5EF4-FFF2-40B4-BE49-F238E27FC236}">
                <a16:creationId xmlns:a16="http://schemas.microsoft.com/office/drawing/2014/main" id="{6319D926-7FEF-1D46-E4BA-4FEBE842C617}"/>
              </a:ext>
            </a:extLst>
          </p:cNvPr>
          <p:cNvSpPr txBox="1"/>
          <p:nvPr/>
        </p:nvSpPr>
        <p:spPr>
          <a:xfrm>
            <a:off x="524754" y="4890537"/>
            <a:ext cx="11041929" cy="1150571"/>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en-US" sz="1600" dirty="0">
                <a:solidFill>
                  <a:schemeClr val="accent1">
                    <a:lumMod val="75000"/>
                  </a:schemeClr>
                </a:solidFill>
                <a:latin typeface="Verdana" panose="020B0604030504040204" pitchFamily="34" charset="0"/>
                <a:cs typeface="Arial" panose="020B0604020202020204" pitchFamily="34" charset="0"/>
              </a:rPr>
              <a:t>As part of their compensation, miners receive seignorage (the market value of a bitcoin minus the mining costs) and transaction fees upon validation — to switch to transaction fees only after the coins, which are limited in number, are depleted.</a:t>
            </a:r>
          </a:p>
        </p:txBody>
      </p:sp>
    </p:spTree>
    <p:extLst>
      <p:ext uri="{BB962C8B-B14F-4D97-AF65-F5344CB8AC3E}">
        <p14:creationId xmlns:p14="http://schemas.microsoft.com/office/powerpoint/2010/main" val="198835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870408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BTC Mining</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59" y="1097902"/>
            <a:ext cx="11041929" cy="2113784"/>
          </a:xfrm>
          <a:prstGeom prst="rect">
            <a:avLst/>
          </a:prstGeom>
          <a:noFill/>
        </p:spPr>
        <p:txBody>
          <a:bodyPr wrap="square" lIns="91440" tIns="45720" rIns="91440" bIns="45720" rtlCol="0" anchor="t">
            <a:spAutoFit/>
          </a:bodyPr>
          <a:lstStyle/>
          <a:p>
            <a:pPr algn="just">
              <a:lnSpc>
                <a:spcPct val="150000"/>
              </a:lnSpc>
            </a:pPr>
            <a:r>
              <a:rPr lang="en-US" b="1" dirty="0">
                <a:solidFill>
                  <a:schemeClr val="accent1">
                    <a:lumMod val="75000"/>
                  </a:schemeClr>
                </a:solidFill>
                <a:latin typeface="Verdana" panose="020B0604030504040204" pitchFamily="34" charset="0"/>
                <a:cs typeface="Arial" panose="020B0604020202020204" pitchFamily="34" charset="0"/>
              </a:rPr>
              <a:t>Some Mining Rules</a:t>
            </a:r>
            <a:r>
              <a:rPr lang="en-US" dirty="0">
                <a:solidFill>
                  <a:schemeClr val="accent1">
                    <a:lumMod val="75000"/>
                  </a:schemeClr>
                </a:solidFill>
                <a:latin typeface="Verdana" panose="020B060403050404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The more mining power the network has, the more difficult it is to guess the answer to the mining math problem. As a result, the difficulty is self-adjusting as the mining power of the network increases. This is referred to as the mining difficulty. </a:t>
            </a:r>
          </a:p>
          <a:p>
            <a:pPr marL="285750" indent="-285750" algn="just">
              <a:lnSpc>
                <a:spcPct val="150000"/>
              </a:lnSpc>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It is highly unlikely that the same miner will do so each time.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14</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4B05B064-A221-EFA2-1557-24B48A012958}"/>
              </a:ext>
            </a:extLst>
          </p:cNvPr>
          <p:cNvSpPr txBox="1"/>
          <p:nvPr/>
        </p:nvSpPr>
        <p:spPr>
          <a:xfrm>
            <a:off x="524758" y="3312704"/>
            <a:ext cx="11041929" cy="462114"/>
          </a:xfrm>
          <a:prstGeom prst="rect">
            <a:avLst/>
          </a:prstGeom>
          <a:noFill/>
        </p:spPr>
        <p:txBody>
          <a:bodyPr wrap="square" lIns="91440" tIns="45720" rIns="91440" bIns="45720" rtlCol="0" anchor="t">
            <a:spAutoFit/>
          </a:bodyPr>
          <a:lstStyle/>
          <a:p>
            <a:pPr algn="just">
              <a:lnSpc>
                <a:spcPct val="150000"/>
              </a:lnSpc>
            </a:pPr>
            <a:r>
              <a:rPr lang="en-US" b="1" i="1" dirty="0">
                <a:solidFill>
                  <a:schemeClr val="accent1">
                    <a:lumMod val="75000"/>
                  </a:schemeClr>
                </a:solidFill>
                <a:latin typeface="Verdana" panose="020B0604030504040204" pitchFamily="34" charset="0"/>
                <a:cs typeface="Arial" panose="020B0604020202020204" pitchFamily="34" charset="0"/>
              </a:rPr>
              <a:t>Why is it designed like that</a:t>
            </a:r>
            <a:r>
              <a:rPr lang="en-US" dirty="0">
                <a:solidFill>
                  <a:schemeClr val="accent1">
                    <a:lumMod val="75000"/>
                  </a:schemeClr>
                </a:solidFill>
                <a:latin typeface="Verdana" panose="020B0604030504040204" pitchFamily="34" charset="0"/>
                <a:cs typeface="Arial" panose="020B0604020202020204" pitchFamily="34" charset="0"/>
              </a:rPr>
              <a:t>? To create a steady flow of BTC into the system. </a:t>
            </a:r>
          </a:p>
        </p:txBody>
      </p:sp>
      <p:sp>
        <p:nvSpPr>
          <p:cNvPr id="10" name="TextBox 9">
            <a:extLst>
              <a:ext uri="{FF2B5EF4-FFF2-40B4-BE49-F238E27FC236}">
                <a16:creationId xmlns:a16="http://schemas.microsoft.com/office/drawing/2014/main" id="{B83B6B37-3820-F4BE-B947-AEF4A822D3B3}"/>
              </a:ext>
            </a:extLst>
          </p:cNvPr>
          <p:cNvSpPr txBox="1"/>
          <p:nvPr/>
        </p:nvSpPr>
        <p:spPr>
          <a:xfrm>
            <a:off x="524758" y="3871510"/>
            <a:ext cx="11041929" cy="2489399"/>
          </a:xfrm>
          <a:prstGeom prst="rect">
            <a:avLst/>
          </a:prstGeom>
          <a:noFill/>
        </p:spPr>
        <p:txBody>
          <a:bodyPr wrap="square" lIns="91440" tIns="45720" rIns="91440" bIns="45720" rtlCol="0" anchor="t">
            <a:spAutoFit/>
          </a:bodyPr>
          <a:lstStyle/>
          <a:p>
            <a:pPr marL="0" marR="0" algn="just">
              <a:lnSpc>
                <a:spcPct val="150000"/>
              </a:lnSpc>
              <a:spcBef>
                <a:spcPts val="0"/>
              </a:spcBef>
              <a:spcAft>
                <a:spcPts val="0"/>
              </a:spcAft>
            </a:pPr>
            <a:r>
              <a:rPr lang="en-US" b="1" dirty="0">
                <a:solidFill>
                  <a:schemeClr val="accent1">
                    <a:lumMod val="75000"/>
                  </a:schemeClr>
                </a:solidFill>
                <a:latin typeface="Verdana" panose="020B0604030504040204" pitchFamily="34" charset="0"/>
                <a:cs typeface="Arial" panose="020B0604020202020204" pitchFamily="34" charset="0"/>
              </a:rPr>
              <a:t>Mining Processing Power: </a:t>
            </a:r>
          </a:p>
          <a:p>
            <a:pPr marL="285750" marR="0" indent="-285750" algn="just">
              <a:lnSpc>
                <a:spcPct val="150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CPU mining.</a:t>
            </a:r>
          </a:p>
          <a:p>
            <a:pPr marL="285750" marR="0" indent="-285750" algn="just">
              <a:lnSpc>
                <a:spcPct val="150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GPU mining.</a:t>
            </a:r>
          </a:p>
          <a:p>
            <a:pPr marL="285750" marR="0" indent="-285750" algn="just">
              <a:lnSpc>
                <a:spcPct val="150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FPGA (Field Programable Gate Array) mining.</a:t>
            </a:r>
          </a:p>
          <a:p>
            <a:pPr marL="285750" marR="0" indent="-285750" algn="just">
              <a:lnSpc>
                <a:spcPct val="150000"/>
              </a:lnSpc>
              <a:spcBef>
                <a:spcPts val="0"/>
              </a:spcBef>
              <a:spcAft>
                <a:spcPts val="0"/>
              </a:spcAft>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ASIC (Application-Specific Integrated Circuit) mining, this is the current mining standard.</a:t>
            </a:r>
          </a:p>
          <a:p>
            <a:pPr marR="0" algn="ctr">
              <a:lnSpc>
                <a:spcPct val="150000"/>
              </a:lnSpc>
              <a:spcBef>
                <a:spcPts val="0"/>
              </a:spcBef>
              <a:spcAft>
                <a:spcPts val="0"/>
              </a:spcAft>
            </a:pPr>
            <a:r>
              <a:rPr lang="en-US" sz="1600" dirty="0">
                <a:solidFill>
                  <a:schemeClr val="accent1">
                    <a:lumMod val="75000"/>
                  </a:schemeClr>
                </a:solidFill>
                <a:latin typeface="Verdana" panose="020B0604030504040204" pitchFamily="34" charset="0"/>
                <a:cs typeface="Arial" panose="020B0604020202020204" pitchFamily="34" charset="0"/>
              </a:rPr>
              <a:t>[In 2009 you could mine 200 BTC in few days on your PC. In 2014, it took 98 years to mine 1BTC]</a:t>
            </a:r>
          </a:p>
        </p:txBody>
      </p:sp>
    </p:spTree>
    <p:extLst>
      <p:ext uri="{BB962C8B-B14F-4D97-AF65-F5344CB8AC3E}">
        <p14:creationId xmlns:p14="http://schemas.microsoft.com/office/powerpoint/2010/main" val="138410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BTC in Numbers:</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15</a:t>
            </a:fld>
            <a:endParaRPr lang="en-US" sz="900" b="1">
              <a:solidFill>
                <a:srgbClr val="FF0000"/>
              </a:solidFill>
              <a:latin typeface="Verdana"/>
              <a:ea typeface="Verdana"/>
            </a:endParaRPr>
          </a:p>
        </p:txBody>
      </p:sp>
      <p:sp>
        <p:nvSpPr>
          <p:cNvPr id="7" name="TextBox 6">
            <a:extLst>
              <a:ext uri="{FF2B5EF4-FFF2-40B4-BE49-F238E27FC236}">
                <a16:creationId xmlns:a16="http://schemas.microsoft.com/office/drawing/2014/main" id="{86A7480E-4597-51F2-5107-9360B552B4A4}"/>
              </a:ext>
            </a:extLst>
          </p:cNvPr>
          <p:cNvSpPr txBox="1"/>
          <p:nvPr/>
        </p:nvSpPr>
        <p:spPr>
          <a:xfrm>
            <a:off x="524759" y="1017901"/>
            <a:ext cx="11041929" cy="5338449"/>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The maximum total supply of Bitcoin is 21 million.</a:t>
            </a:r>
          </a:p>
          <a:p>
            <a:pPr marR="0" algn="just">
              <a:lnSpc>
                <a:spcPct val="107000"/>
              </a:lnSpc>
              <a:spcBef>
                <a:spcPts val="0"/>
              </a:spcBef>
              <a:spcAft>
                <a:spcPts val="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a:p>
            <a:pPr marL="285750" marR="0" indent="-285750" algn="just">
              <a:lnSpc>
                <a:spcPct val="107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As of October 21, 2022, there were 19,182,792 bitcoins in existence. As of that moment, 1,817,208 bitcoins remain to be mined before the 21 million bitcoin limit is reached.</a:t>
            </a:r>
          </a:p>
          <a:p>
            <a:pPr marR="0" algn="just">
              <a:lnSpc>
                <a:spcPct val="107000"/>
              </a:lnSpc>
              <a:spcBef>
                <a:spcPts val="0"/>
              </a:spcBef>
              <a:spcAft>
                <a:spcPts val="0"/>
              </a:spcAft>
            </a:pPr>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It is expected that the final bitcoin will not be generated until 2140, as the number of new bitcoins issued per block decreases by half approximately every four years.</a:t>
            </a:r>
          </a:p>
          <a:p>
            <a:pPr marR="0" algn="just">
              <a:lnSpc>
                <a:spcPct val="107000"/>
              </a:lnSpc>
              <a:spcBef>
                <a:spcPts val="0"/>
              </a:spcBef>
              <a:spcAft>
                <a:spcPts val="0"/>
              </a:spcAft>
            </a:pPr>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There are approximately 10 new bitcoins added to the Bitcoin supply every 10 minutes, which is the average amount of time it takes to create a new block of Bitcoin.</a:t>
            </a:r>
          </a:p>
          <a:p>
            <a:pPr marR="0" algn="just">
              <a:lnSpc>
                <a:spcPct val="107000"/>
              </a:lnSpc>
              <a:spcBef>
                <a:spcPts val="0"/>
              </a:spcBef>
              <a:spcAft>
                <a:spcPts val="0"/>
              </a:spcAft>
            </a:pPr>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Every 210,000 blocks, or every four years, the number of bitcoins minted per block is reduced by 50%.</a:t>
            </a:r>
          </a:p>
          <a:p>
            <a:pPr marR="0" algn="just">
              <a:lnSpc>
                <a:spcPct val="107000"/>
              </a:lnSpc>
              <a:spcBef>
                <a:spcPts val="0"/>
              </a:spcBef>
              <a:spcAft>
                <a:spcPts val="0"/>
              </a:spcAft>
            </a:pPr>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When Bitcoin was first established, 50 new bitcoins were minted per block. As of May 2020, the number has decreased to 6.25.</a:t>
            </a:r>
          </a:p>
          <a:p>
            <a:pPr marR="0" algn="just">
              <a:lnSpc>
                <a:spcPct val="107000"/>
              </a:lnSpc>
              <a:spcBef>
                <a:spcPts val="0"/>
              </a:spcBef>
              <a:spcAft>
                <a:spcPts val="0"/>
              </a:spcAft>
            </a:pPr>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lnSpc>
                <a:spcPct val="107000"/>
              </a:lnSpc>
              <a:buFont typeface="Arial" panose="020B0604020202020204" pitchFamily="34" charset="0"/>
              <a:buChar char="•"/>
            </a:pPr>
            <a:r>
              <a:rPr lang="en-US" sz="16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Bitcoins are not expected to reach 21 million in total. Bitcoin uses bit-shift operators, which perform arithmetic operations such as rounding decimal points to the nearest integer. The reward can be expressed in </a:t>
            </a:r>
            <a:r>
              <a:rPr lang="en-US" sz="1600" dirty="0" err="1">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satoshis</a:t>
            </a:r>
            <a:r>
              <a:rPr lang="en-US" sz="16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 with one </a:t>
            </a:r>
            <a:r>
              <a:rPr lang="en-US" sz="1600" dirty="0" err="1">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satoshi</a:t>
            </a:r>
            <a:r>
              <a:rPr lang="en-US" sz="16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 equal to 0.00000001 bitcoins.</a:t>
            </a:r>
          </a:p>
        </p:txBody>
      </p:sp>
    </p:spTree>
    <p:extLst>
      <p:ext uri="{BB962C8B-B14F-4D97-AF65-F5344CB8AC3E}">
        <p14:creationId xmlns:p14="http://schemas.microsoft.com/office/powerpoint/2010/main" val="350727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What is Ethereum?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16</a:t>
            </a:fld>
            <a:endParaRPr lang="en-US" sz="900" b="1">
              <a:solidFill>
                <a:srgbClr val="FF0000"/>
              </a:solidFill>
              <a:latin typeface="Verdana"/>
              <a:ea typeface="Verdana"/>
            </a:endParaRPr>
          </a:p>
        </p:txBody>
      </p:sp>
      <p:sp>
        <p:nvSpPr>
          <p:cNvPr id="5" name="TextBox 4">
            <a:extLst>
              <a:ext uri="{FF2B5EF4-FFF2-40B4-BE49-F238E27FC236}">
                <a16:creationId xmlns:a16="http://schemas.microsoft.com/office/drawing/2014/main" id="{7AABD615-02CF-A20E-22EE-B088695A6DA5}"/>
              </a:ext>
            </a:extLst>
          </p:cNvPr>
          <p:cNvSpPr txBox="1"/>
          <p:nvPr/>
        </p:nvSpPr>
        <p:spPr>
          <a:xfrm>
            <a:off x="524759" y="996884"/>
            <a:ext cx="11142482" cy="332527"/>
          </a:xfrm>
          <a:prstGeom prst="rect">
            <a:avLst/>
          </a:prstGeom>
          <a:noFill/>
        </p:spPr>
        <p:txBody>
          <a:bodyPr wrap="square" lIns="91440" tIns="45720" rIns="91440" bIns="45720" rtlCol="0" anchor="t">
            <a:spAutoFit/>
          </a:bodyPr>
          <a:lstStyle/>
          <a:p>
            <a:pPr algn="just">
              <a:lnSpc>
                <a:spcPct val="107000"/>
              </a:lnSpc>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Decentralization is the distribution of power away from a central authority.</a:t>
            </a:r>
          </a:p>
        </p:txBody>
      </p:sp>
      <p:sp>
        <p:nvSpPr>
          <p:cNvPr id="9" name="TextBox 8">
            <a:extLst>
              <a:ext uri="{FF2B5EF4-FFF2-40B4-BE49-F238E27FC236}">
                <a16:creationId xmlns:a16="http://schemas.microsoft.com/office/drawing/2014/main" id="{F9205F34-209F-0489-651D-FCAA7B88087B}"/>
              </a:ext>
            </a:extLst>
          </p:cNvPr>
          <p:cNvSpPr txBox="1"/>
          <p:nvPr/>
        </p:nvSpPr>
        <p:spPr>
          <a:xfrm>
            <a:off x="524759" y="2399958"/>
            <a:ext cx="4000107" cy="584775"/>
          </a:xfrm>
          <a:prstGeom prst="rect">
            <a:avLst/>
          </a:prstGeom>
          <a:noFill/>
        </p:spPr>
        <p:txBody>
          <a:bodyPr wrap="square" lIns="91440" tIns="45720" rIns="91440" bIns="45720" rtlCol="0" anchor="t">
            <a:spAutoFit/>
          </a:bodyPr>
          <a:lstStyle/>
          <a:p>
            <a:pPr marL="0" marR="0">
              <a:spcBef>
                <a:spcPts val="0"/>
              </a:spcBef>
              <a:spcAft>
                <a:spcPts val="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BTC decentralizes money from the government.</a:t>
            </a:r>
          </a:p>
        </p:txBody>
      </p:sp>
      <p:sp>
        <p:nvSpPr>
          <p:cNvPr id="11" name="TextBox 10">
            <a:extLst>
              <a:ext uri="{FF2B5EF4-FFF2-40B4-BE49-F238E27FC236}">
                <a16:creationId xmlns:a16="http://schemas.microsoft.com/office/drawing/2014/main" id="{82B357EB-DD0C-5389-E95C-07BD93AEBACE}"/>
              </a:ext>
            </a:extLst>
          </p:cNvPr>
          <p:cNvSpPr txBox="1"/>
          <p:nvPr/>
        </p:nvSpPr>
        <p:spPr>
          <a:xfrm>
            <a:off x="5677292" y="2356869"/>
            <a:ext cx="5676508" cy="584775"/>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Ethereum decentralizes authority from intermediaries. </a:t>
            </a:r>
          </a:p>
        </p:txBody>
      </p:sp>
      <p:pic>
        <p:nvPicPr>
          <p:cNvPr id="12" name="Picture 11" descr="Icon&#10;&#10;Description automatically generated">
            <a:extLst>
              <a:ext uri="{FF2B5EF4-FFF2-40B4-BE49-F238E27FC236}">
                <a16:creationId xmlns:a16="http://schemas.microsoft.com/office/drawing/2014/main" id="{5463862A-D7AF-7369-320D-B1CD18400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018" y="1394661"/>
            <a:ext cx="857019" cy="85701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313F020-F7DB-8985-EAA1-A66BA7FA9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66" y="1528340"/>
            <a:ext cx="2344321" cy="584775"/>
          </a:xfrm>
          <a:prstGeom prst="rect">
            <a:avLst/>
          </a:prstGeom>
        </p:spPr>
      </p:pic>
      <p:sp>
        <p:nvSpPr>
          <p:cNvPr id="14" name="TextBox 13">
            <a:extLst>
              <a:ext uri="{FF2B5EF4-FFF2-40B4-BE49-F238E27FC236}">
                <a16:creationId xmlns:a16="http://schemas.microsoft.com/office/drawing/2014/main" id="{385802A9-E976-803A-9859-56F3985D5983}"/>
              </a:ext>
            </a:extLst>
          </p:cNvPr>
          <p:cNvSpPr txBox="1"/>
          <p:nvPr/>
        </p:nvSpPr>
        <p:spPr>
          <a:xfrm>
            <a:off x="5677292" y="3048688"/>
            <a:ext cx="5279010" cy="584775"/>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Allows decentralized applications </a:t>
            </a:r>
            <a:r>
              <a:rPr lang="en-US" sz="1600" b="1"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DApps</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to be built on top of it. </a:t>
            </a:r>
          </a:p>
        </p:txBody>
      </p:sp>
      <p:sp>
        <p:nvSpPr>
          <p:cNvPr id="16" name="TextBox 15">
            <a:extLst>
              <a:ext uri="{FF2B5EF4-FFF2-40B4-BE49-F238E27FC236}">
                <a16:creationId xmlns:a16="http://schemas.microsoft.com/office/drawing/2014/main" id="{3B596867-FE1C-734B-F7D3-E743B7EA3096}"/>
              </a:ext>
            </a:extLst>
          </p:cNvPr>
          <p:cNvSpPr txBox="1"/>
          <p:nvPr/>
        </p:nvSpPr>
        <p:spPr>
          <a:xfrm>
            <a:off x="524759" y="3171799"/>
            <a:ext cx="3773864" cy="338554"/>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Fixed, Bob send 1 BTC to Scott.</a:t>
            </a:r>
          </a:p>
        </p:txBody>
      </p:sp>
      <p:sp>
        <p:nvSpPr>
          <p:cNvPr id="17" name="TextBox 16">
            <a:extLst>
              <a:ext uri="{FF2B5EF4-FFF2-40B4-BE49-F238E27FC236}">
                <a16:creationId xmlns:a16="http://schemas.microsoft.com/office/drawing/2014/main" id="{FA6EB906-676C-A38D-0768-9E8E9066C4CF}"/>
              </a:ext>
            </a:extLst>
          </p:cNvPr>
          <p:cNvSpPr txBox="1"/>
          <p:nvPr/>
        </p:nvSpPr>
        <p:spPr>
          <a:xfrm>
            <a:off x="524759" y="3841114"/>
            <a:ext cx="4000106" cy="338554"/>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Bitcoin is the native cryptocurrency.</a:t>
            </a:r>
          </a:p>
        </p:txBody>
      </p:sp>
      <p:sp>
        <p:nvSpPr>
          <p:cNvPr id="18" name="TextBox 17">
            <a:extLst>
              <a:ext uri="{FF2B5EF4-FFF2-40B4-BE49-F238E27FC236}">
                <a16:creationId xmlns:a16="http://schemas.microsoft.com/office/drawing/2014/main" id="{51C69C58-53C8-AEE6-D5F1-A91D49C2034F}"/>
              </a:ext>
            </a:extLst>
          </p:cNvPr>
          <p:cNvSpPr txBox="1"/>
          <p:nvPr/>
        </p:nvSpPr>
        <p:spPr>
          <a:xfrm>
            <a:off x="5677291" y="3785332"/>
            <a:ext cx="5676507" cy="830997"/>
          </a:xfrm>
          <a:prstGeom prst="rect">
            <a:avLst/>
          </a:prstGeom>
          <a:noFill/>
        </p:spPr>
        <p:txBody>
          <a:bodyPr wrap="square" lIns="91440" tIns="45720" rIns="91440" bIns="45720" rtlCol="0" anchor="t">
            <a:spAutoFit/>
          </a:bodyPr>
          <a:lstStyle/>
          <a:p>
            <a:pPr algn="just"/>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Ether (ETH) is the native cryptocurrency. This is what keeps the technology running. Other cryptocurrencies: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Uniswap</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SushiSwap</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Synthetix</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BE729545-6DFA-BEFD-D210-224757BE61C3}"/>
              </a:ext>
            </a:extLst>
          </p:cNvPr>
          <p:cNvSpPr txBox="1"/>
          <p:nvPr/>
        </p:nvSpPr>
        <p:spPr>
          <a:xfrm>
            <a:off x="524759" y="4878564"/>
            <a:ext cx="4000106" cy="338554"/>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1 million daily active users. </a:t>
            </a:r>
          </a:p>
        </p:txBody>
      </p:sp>
      <p:sp>
        <p:nvSpPr>
          <p:cNvPr id="20" name="TextBox 19">
            <a:extLst>
              <a:ext uri="{FF2B5EF4-FFF2-40B4-BE49-F238E27FC236}">
                <a16:creationId xmlns:a16="http://schemas.microsoft.com/office/drawing/2014/main" id="{96D62121-CBB8-68E5-87D6-5C92C40845CF}"/>
              </a:ext>
            </a:extLst>
          </p:cNvPr>
          <p:cNvSpPr txBox="1"/>
          <p:nvPr/>
        </p:nvSpPr>
        <p:spPr>
          <a:xfrm>
            <a:off x="5677291" y="4878564"/>
            <a:ext cx="5606594" cy="584775"/>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0.4 million daily active users, and about 3000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DApps</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B9535E4D-1D51-712B-5087-243B5C35F64D}"/>
              </a:ext>
            </a:extLst>
          </p:cNvPr>
          <p:cNvSpPr txBox="1"/>
          <p:nvPr/>
        </p:nvSpPr>
        <p:spPr>
          <a:xfrm>
            <a:off x="524759" y="5577460"/>
            <a:ext cx="4000106" cy="338554"/>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Limited amount; 21 million BTC.</a:t>
            </a:r>
          </a:p>
        </p:txBody>
      </p:sp>
      <p:sp>
        <p:nvSpPr>
          <p:cNvPr id="22" name="TextBox 21">
            <a:extLst>
              <a:ext uri="{FF2B5EF4-FFF2-40B4-BE49-F238E27FC236}">
                <a16:creationId xmlns:a16="http://schemas.microsoft.com/office/drawing/2014/main" id="{6D379B4B-4B1D-3FC1-B46A-497120B695A0}"/>
              </a:ext>
            </a:extLst>
          </p:cNvPr>
          <p:cNvSpPr txBox="1"/>
          <p:nvPr/>
        </p:nvSpPr>
        <p:spPr>
          <a:xfrm>
            <a:off x="5724423" y="5571290"/>
            <a:ext cx="5676507" cy="584775"/>
          </a:xfrm>
          <a:prstGeom prst="rect">
            <a:avLst/>
          </a:prstGeom>
          <a:noFill/>
        </p:spPr>
        <p:txBody>
          <a:bodyPr wrap="square" lIns="91440" tIns="45720" rIns="91440" bIns="45720" rtlCol="0" anchor="t">
            <a:spAutoFit/>
          </a:bodyPr>
          <a:lstStyle/>
          <a:p>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Unlimited amount. Limited supply of 18 million ETH/Year.</a:t>
            </a:r>
          </a:p>
        </p:txBody>
      </p:sp>
    </p:spTree>
    <p:extLst>
      <p:ext uri="{BB962C8B-B14F-4D97-AF65-F5344CB8AC3E}">
        <p14:creationId xmlns:p14="http://schemas.microsoft.com/office/powerpoint/2010/main" val="143014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What is Ethereum?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17</a:t>
            </a:fld>
            <a:endParaRPr lang="en-US" sz="900" b="1">
              <a:solidFill>
                <a:srgbClr val="FF0000"/>
              </a:solidFill>
              <a:latin typeface="Verdana"/>
              <a:ea typeface="Verdana"/>
            </a:endParaRPr>
          </a:p>
        </p:txBody>
      </p:sp>
      <p:sp>
        <p:nvSpPr>
          <p:cNvPr id="11" name="TextBox 10">
            <a:extLst>
              <a:ext uri="{FF2B5EF4-FFF2-40B4-BE49-F238E27FC236}">
                <a16:creationId xmlns:a16="http://schemas.microsoft.com/office/drawing/2014/main" id="{82B357EB-DD0C-5389-E95C-07BD93AEBACE}"/>
              </a:ext>
            </a:extLst>
          </p:cNvPr>
          <p:cNvSpPr txBox="1"/>
          <p:nvPr/>
        </p:nvSpPr>
        <p:spPr>
          <a:xfrm>
            <a:off x="524759" y="1117140"/>
            <a:ext cx="10829041" cy="584775"/>
          </a:xfrm>
          <a:prstGeom prst="rect">
            <a:avLst/>
          </a:prstGeom>
          <a:noFill/>
        </p:spPr>
        <p:txBody>
          <a:bodyPr wrap="square" lIns="91440" tIns="45720" rIns="91440" bIns="45720" rtlCol="0" anchor="t">
            <a:spAutoFit/>
          </a:bodyPr>
          <a:lstStyle/>
          <a:p>
            <a:pPr marL="0" marR="0" algn="just">
              <a:spcBef>
                <a:spcPts val="0"/>
              </a:spcBef>
              <a:spcAft>
                <a:spcPts val="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If you buy a house, you pay with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BTC</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and use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Ethereum</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to create a series of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smart contracts </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that help move to close, like title insurance. </a:t>
            </a:r>
          </a:p>
        </p:txBody>
      </p:sp>
      <p:pic>
        <p:nvPicPr>
          <p:cNvPr id="13" name="Picture 12" descr="A picture containing text&#10;&#10;Description automatically generated">
            <a:extLst>
              <a:ext uri="{FF2B5EF4-FFF2-40B4-BE49-F238E27FC236}">
                <a16:creationId xmlns:a16="http://schemas.microsoft.com/office/drawing/2014/main" id="{2313F020-F7DB-8985-EAA1-A66BA7FA9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837" y="365039"/>
            <a:ext cx="2344321" cy="584775"/>
          </a:xfrm>
          <a:prstGeom prst="rect">
            <a:avLst/>
          </a:prstGeom>
        </p:spPr>
      </p:pic>
      <p:sp>
        <p:nvSpPr>
          <p:cNvPr id="15" name="TextBox 14">
            <a:extLst>
              <a:ext uri="{FF2B5EF4-FFF2-40B4-BE49-F238E27FC236}">
                <a16:creationId xmlns:a16="http://schemas.microsoft.com/office/drawing/2014/main" id="{DFCECF55-2E6C-B6D7-96C7-2B121FEE980F}"/>
              </a:ext>
            </a:extLst>
          </p:cNvPr>
          <p:cNvSpPr txBox="1"/>
          <p:nvPr/>
        </p:nvSpPr>
        <p:spPr>
          <a:xfrm>
            <a:off x="524759" y="1822171"/>
            <a:ext cx="10829041" cy="1569660"/>
          </a:xfrm>
          <a:prstGeom prst="rect">
            <a:avLst/>
          </a:prstGeom>
          <a:noFill/>
        </p:spPr>
        <p:txBody>
          <a:bodyPr wrap="square" lIns="91440" tIns="45720" rIns="91440" bIns="45720" rtlCol="0" anchor="t">
            <a:spAutoFit/>
          </a:bodyPr>
          <a:lstStyle/>
          <a:p>
            <a:pPr algn="just"/>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What is a smart contract? </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 computer program that directly controls digital assets. </a:t>
            </a:r>
          </a:p>
          <a:p>
            <a:pPr algn="just"/>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just"/>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On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BTC/Blockchain </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Bob sends 0.08 BTC to Scott. </a:t>
            </a:r>
          </a:p>
          <a:p>
            <a:pPr algn="just"/>
            <a:endPar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just"/>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On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Ethereum</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you can add a contingency to the transaction; Bob sends 8 ETH to Scott for eight days. You have programmable money with Ethereum. </a:t>
            </a:r>
          </a:p>
        </p:txBody>
      </p:sp>
      <p:sp>
        <p:nvSpPr>
          <p:cNvPr id="19" name="TextBox 18">
            <a:extLst>
              <a:ext uri="{FF2B5EF4-FFF2-40B4-BE49-F238E27FC236}">
                <a16:creationId xmlns:a16="http://schemas.microsoft.com/office/drawing/2014/main" id="{F1FD9A58-1716-18B0-2A2F-A3EDD902B231}"/>
              </a:ext>
            </a:extLst>
          </p:cNvPr>
          <p:cNvSpPr txBox="1"/>
          <p:nvPr/>
        </p:nvSpPr>
        <p:spPr>
          <a:xfrm>
            <a:off x="524759" y="3512087"/>
            <a:ext cx="10829041" cy="584775"/>
          </a:xfrm>
          <a:prstGeom prst="rect">
            <a:avLst/>
          </a:prstGeom>
          <a:noFill/>
        </p:spPr>
        <p:txBody>
          <a:bodyPr wrap="square" lIns="91440" tIns="45720" rIns="91440" bIns="45720" rtlCol="0" anchor="t">
            <a:spAutoFit/>
          </a:bodyPr>
          <a:lstStyle/>
          <a:p>
            <a:pPr marL="0" marR="0" algn="just">
              <a:spcBef>
                <a:spcPts val="0"/>
              </a:spcBef>
              <a:spcAft>
                <a:spcPts val="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Think of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BTC/Blockchain </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as a challenge to the banking and payment industry, while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Ethereum</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is a challenge to the insurance industry (risk management). </a:t>
            </a:r>
          </a:p>
        </p:txBody>
      </p:sp>
      <p:sp>
        <p:nvSpPr>
          <p:cNvPr id="20" name="TextBox 19">
            <a:extLst>
              <a:ext uri="{FF2B5EF4-FFF2-40B4-BE49-F238E27FC236}">
                <a16:creationId xmlns:a16="http://schemas.microsoft.com/office/drawing/2014/main" id="{4A66F329-02CE-CBC0-1576-573CF8A54053}"/>
              </a:ext>
            </a:extLst>
          </p:cNvPr>
          <p:cNvSpPr txBox="1"/>
          <p:nvPr/>
        </p:nvSpPr>
        <p:spPr>
          <a:xfrm>
            <a:off x="524759" y="4217118"/>
            <a:ext cx="10829041" cy="338554"/>
          </a:xfrm>
          <a:prstGeom prst="rect">
            <a:avLst/>
          </a:prstGeom>
          <a:noFill/>
        </p:spPr>
        <p:txBody>
          <a:bodyPr wrap="square" lIns="91440" tIns="45720" rIns="91440" bIns="45720" rtlCol="0" anchor="t">
            <a:spAutoFit/>
          </a:bodyPr>
          <a:lstStyle/>
          <a:p>
            <a:pPr marL="0" marR="0">
              <a:spcBef>
                <a:spcPts val="0"/>
              </a:spcBef>
              <a:spcAft>
                <a:spcPts val="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You can create any assets on Ethereum and trade them; this is called tokenization, like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NFT</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 </a:t>
            </a:r>
          </a:p>
        </p:txBody>
      </p:sp>
      <p:sp>
        <p:nvSpPr>
          <p:cNvPr id="22" name="TextBox 21">
            <a:extLst>
              <a:ext uri="{FF2B5EF4-FFF2-40B4-BE49-F238E27FC236}">
                <a16:creationId xmlns:a16="http://schemas.microsoft.com/office/drawing/2014/main" id="{2D49E2ED-3338-224A-E2D6-9F46A6EB2F6B}"/>
              </a:ext>
            </a:extLst>
          </p:cNvPr>
          <p:cNvSpPr txBox="1"/>
          <p:nvPr/>
        </p:nvSpPr>
        <p:spPr>
          <a:xfrm>
            <a:off x="524759" y="4676161"/>
            <a:ext cx="10829041" cy="338554"/>
          </a:xfrm>
          <a:prstGeom prst="rect">
            <a:avLst/>
          </a:prstGeom>
          <a:noFill/>
        </p:spPr>
        <p:txBody>
          <a:bodyPr wrap="square" lIns="91440" tIns="45720" rIns="91440" bIns="45720" rtlCol="0" anchor="t">
            <a:spAutoFit/>
          </a:bodyPr>
          <a:lstStyle/>
          <a:p>
            <a:pPr marL="0" marR="0">
              <a:spcBef>
                <a:spcPts val="0"/>
              </a:spcBef>
              <a:spcAft>
                <a:spcPts val="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Non-Fungible Tokens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NFT</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 are unique, easily verifiable digital assets that live on the Blockchain.  </a:t>
            </a:r>
          </a:p>
        </p:txBody>
      </p:sp>
      <p:sp>
        <p:nvSpPr>
          <p:cNvPr id="10" name="TextBox 9">
            <a:extLst>
              <a:ext uri="{FF2B5EF4-FFF2-40B4-BE49-F238E27FC236}">
                <a16:creationId xmlns:a16="http://schemas.microsoft.com/office/drawing/2014/main" id="{595A0709-4175-7219-C49E-EB0A25ABCBAC}"/>
              </a:ext>
            </a:extLst>
          </p:cNvPr>
          <p:cNvSpPr txBox="1"/>
          <p:nvPr/>
        </p:nvSpPr>
        <p:spPr>
          <a:xfrm>
            <a:off x="524759" y="5135204"/>
            <a:ext cx="10829041" cy="584775"/>
          </a:xfrm>
          <a:prstGeom prst="rect">
            <a:avLst/>
          </a:prstGeom>
          <a:noFill/>
        </p:spPr>
        <p:txBody>
          <a:bodyPr wrap="square" lIns="91440" tIns="45720" rIns="91440" bIns="45720" rtlCol="0" anchor="t">
            <a:spAutoFit/>
          </a:bodyPr>
          <a:lstStyle/>
          <a:p>
            <a:pPr marL="0" marR="0">
              <a:spcBef>
                <a:spcPts val="0"/>
              </a:spcBef>
              <a:spcAft>
                <a:spcPts val="0"/>
              </a:spcAft>
            </a:pPr>
            <a:r>
              <a:rPr lang="en-US" sz="1600" b="1" i="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Note</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Cryptocurrency (BTC, ETH, etc.) is the native asset of a Blockchain, whereas a token is built on an existing Blockchain using smart contracts.  </a:t>
            </a:r>
          </a:p>
        </p:txBody>
      </p:sp>
    </p:spTree>
    <p:extLst>
      <p:ext uri="{BB962C8B-B14F-4D97-AF65-F5344CB8AC3E}">
        <p14:creationId xmlns:p14="http://schemas.microsoft.com/office/powerpoint/2010/main" val="214323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5867163"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The Blockchain Killer!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18</a:t>
            </a:fld>
            <a:endParaRPr lang="en-US" sz="900" b="1">
              <a:solidFill>
                <a:srgbClr val="FF0000"/>
              </a:solidFill>
              <a:latin typeface="Verdana"/>
              <a:ea typeface="Verdana"/>
            </a:endParaRPr>
          </a:p>
        </p:txBody>
      </p:sp>
      <p:pic>
        <p:nvPicPr>
          <p:cNvPr id="5" name="Picture 4" descr="A picture containing text, clipart&#10;&#10;Description automatically generated">
            <a:extLst>
              <a:ext uri="{FF2B5EF4-FFF2-40B4-BE49-F238E27FC236}">
                <a16:creationId xmlns:a16="http://schemas.microsoft.com/office/drawing/2014/main" id="{1B9BF3EB-0897-4C1E-CFEB-0F384389D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1331"/>
            <a:ext cx="704100" cy="704100"/>
          </a:xfrm>
          <a:prstGeom prst="rect">
            <a:avLst/>
          </a:prstGeom>
        </p:spPr>
      </p:pic>
      <p:sp>
        <p:nvSpPr>
          <p:cNvPr id="6" name="TextBox 5">
            <a:extLst>
              <a:ext uri="{FF2B5EF4-FFF2-40B4-BE49-F238E27FC236}">
                <a16:creationId xmlns:a16="http://schemas.microsoft.com/office/drawing/2014/main" id="{A579F409-9284-A1E8-D897-31F14231A791}"/>
              </a:ext>
            </a:extLst>
          </p:cNvPr>
          <p:cNvSpPr txBox="1"/>
          <p:nvPr/>
        </p:nvSpPr>
        <p:spPr>
          <a:xfrm>
            <a:off x="524759" y="1183315"/>
            <a:ext cx="10829041" cy="584775"/>
          </a:xfrm>
          <a:prstGeom prst="rect">
            <a:avLst/>
          </a:prstGeom>
          <a:noFill/>
        </p:spPr>
        <p:txBody>
          <a:bodyPr wrap="square" lIns="91440" tIns="45720" rIns="91440" bIns="45720" rtlCol="0" anchor="t">
            <a:spAutoFit/>
          </a:bodyPr>
          <a:lstStyle/>
          <a:p>
            <a:pPr marL="285750" marR="0" indent="-285750" algn="just">
              <a:spcBef>
                <a:spcPts val="0"/>
              </a:spcBef>
              <a:spcAft>
                <a:spcPts val="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Hedera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hashgraph</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is a decentralized public network and governing council, including Boeing, IBM, Google, LG, and many more. </a:t>
            </a:r>
          </a:p>
        </p:txBody>
      </p:sp>
      <p:sp>
        <p:nvSpPr>
          <p:cNvPr id="7" name="TextBox 6">
            <a:extLst>
              <a:ext uri="{FF2B5EF4-FFF2-40B4-BE49-F238E27FC236}">
                <a16:creationId xmlns:a16="http://schemas.microsoft.com/office/drawing/2014/main" id="{6A702F25-5FAD-01DE-9F7C-38A59A38F868}"/>
              </a:ext>
            </a:extLst>
          </p:cNvPr>
          <p:cNvSpPr txBox="1"/>
          <p:nvPr/>
        </p:nvSpPr>
        <p:spPr>
          <a:xfrm>
            <a:off x="524753" y="2385094"/>
            <a:ext cx="10829041" cy="338554"/>
          </a:xfrm>
          <a:prstGeom prst="rect">
            <a:avLst/>
          </a:prstGeom>
          <a:noFill/>
        </p:spPr>
        <p:txBody>
          <a:bodyPr wrap="square" lIns="91440" tIns="45720" rIns="91440" bIns="45720" rtlCol="0" anchor="t">
            <a:spAutoFit/>
          </a:bodyPr>
          <a:lstStyle/>
          <a:p>
            <a:pPr marL="285750" marR="0" indent="-285750" algn="just">
              <a:spcBef>
                <a:spcPts val="0"/>
              </a:spcBef>
              <a:spcAft>
                <a:spcPts val="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It is the only platform that uses the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Hashgraph</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algorithm with its native token, HBAR. </a:t>
            </a:r>
          </a:p>
        </p:txBody>
      </p:sp>
      <p:sp>
        <p:nvSpPr>
          <p:cNvPr id="9" name="TextBox 8">
            <a:extLst>
              <a:ext uri="{FF2B5EF4-FFF2-40B4-BE49-F238E27FC236}">
                <a16:creationId xmlns:a16="http://schemas.microsoft.com/office/drawing/2014/main" id="{7B377A4B-874B-1B55-D754-68F878F08053}"/>
              </a:ext>
            </a:extLst>
          </p:cNvPr>
          <p:cNvSpPr txBox="1"/>
          <p:nvPr/>
        </p:nvSpPr>
        <p:spPr>
          <a:xfrm>
            <a:off x="524752" y="2822306"/>
            <a:ext cx="10829041" cy="830997"/>
          </a:xfrm>
          <a:prstGeom prst="rect">
            <a:avLst/>
          </a:prstGeom>
          <a:noFill/>
        </p:spPr>
        <p:txBody>
          <a:bodyPr wrap="square" lIns="91440" tIns="45720" rIns="91440" bIns="45720" rtlCol="0" anchor="t">
            <a:spAutoFit/>
          </a:bodyPr>
          <a:lstStyle/>
          <a:p>
            <a:pPr marL="285750" marR="0" indent="-285750" algn="just">
              <a:spcBef>
                <a:spcPts val="0"/>
              </a:spcBef>
              <a:spcAft>
                <a:spcPts val="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The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Hashpraph</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algorithm is based on the gossip-about-gossip protocol. The data structure comprises spherical container events, gossiping across the network's nodes. Think of notes along a musical scale.</a:t>
            </a:r>
          </a:p>
        </p:txBody>
      </p:sp>
      <p:sp>
        <p:nvSpPr>
          <p:cNvPr id="10" name="TextBox 9">
            <a:extLst>
              <a:ext uri="{FF2B5EF4-FFF2-40B4-BE49-F238E27FC236}">
                <a16:creationId xmlns:a16="http://schemas.microsoft.com/office/drawing/2014/main" id="{FDD456D8-DFE2-3F1E-7C6A-71E483CBEA17}"/>
              </a:ext>
            </a:extLst>
          </p:cNvPr>
          <p:cNvSpPr txBox="1"/>
          <p:nvPr/>
        </p:nvSpPr>
        <p:spPr>
          <a:xfrm>
            <a:off x="524751" y="3755774"/>
            <a:ext cx="10829041" cy="338554"/>
          </a:xfrm>
          <a:prstGeom prst="rect">
            <a:avLst/>
          </a:prstGeom>
          <a:noFill/>
        </p:spPr>
        <p:txBody>
          <a:bodyPr wrap="square" lIns="91440" tIns="45720" rIns="91440" bIns="45720" rtlCol="0" anchor="t">
            <a:spAutoFit/>
          </a:bodyPr>
          <a:lstStyle/>
          <a:p>
            <a:pPr marL="285750" marR="0" indent="-285750" algn="just">
              <a:spcBef>
                <a:spcPts val="0"/>
              </a:spcBef>
              <a:spcAft>
                <a:spcPts val="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More than 300 applications are built on HBAR. </a:t>
            </a:r>
          </a:p>
        </p:txBody>
      </p:sp>
      <p:sp>
        <p:nvSpPr>
          <p:cNvPr id="11" name="TextBox 10">
            <a:extLst>
              <a:ext uri="{FF2B5EF4-FFF2-40B4-BE49-F238E27FC236}">
                <a16:creationId xmlns:a16="http://schemas.microsoft.com/office/drawing/2014/main" id="{497813EE-8BBD-FFEB-4DA0-066D93086F68}"/>
              </a:ext>
            </a:extLst>
          </p:cNvPr>
          <p:cNvSpPr txBox="1"/>
          <p:nvPr/>
        </p:nvSpPr>
        <p:spPr>
          <a:xfrm>
            <a:off x="524755" y="1865974"/>
            <a:ext cx="10829041" cy="338554"/>
          </a:xfrm>
          <a:prstGeom prst="rect">
            <a:avLst/>
          </a:prstGeom>
          <a:noFill/>
        </p:spPr>
        <p:txBody>
          <a:bodyPr wrap="square" lIns="91440" tIns="45720" rIns="91440" bIns="45720" rtlCol="0" anchor="t">
            <a:spAutoFit/>
          </a:bodyPr>
          <a:lstStyle/>
          <a:p>
            <a:pPr marL="285750" marR="0" indent="-285750" algn="just">
              <a:spcBef>
                <a:spcPts val="0"/>
              </a:spcBef>
              <a:spcAft>
                <a:spcPts val="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Created by Dr. </a:t>
            </a:r>
            <a:r>
              <a:rPr lang="en-US" sz="16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Leemon</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Baird in 2016. </a:t>
            </a:r>
          </a:p>
        </p:txBody>
      </p:sp>
    </p:spTree>
    <p:extLst>
      <p:ext uri="{BB962C8B-B14F-4D97-AF65-F5344CB8AC3E}">
        <p14:creationId xmlns:p14="http://schemas.microsoft.com/office/powerpoint/2010/main" val="57830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5867163"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The Blockchain Killer!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19</a:t>
            </a:fld>
            <a:endParaRPr lang="en-US" sz="900" b="1">
              <a:solidFill>
                <a:srgbClr val="FF0000"/>
              </a:solidFill>
              <a:latin typeface="Verdana"/>
              <a:ea typeface="Verdana"/>
            </a:endParaRPr>
          </a:p>
        </p:txBody>
      </p:sp>
      <p:pic>
        <p:nvPicPr>
          <p:cNvPr id="5" name="Picture 4" descr="A picture containing text, clipart&#10;&#10;Description automatically generated">
            <a:extLst>
              <a:ext uri="{FF2B5EF4-FFF2-40B4-BE49-F238E27FC236}">
                <a16:creationId xmlns:a16="http://schemas.microsoft.com/office/drawing/2014/main" id="{1B9BF3EB-0897-4C1E-CFEB-0F384389D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152" y="1314387"/>
            <a:ext cx="704100" cy="704100"/>
          </a:xfrm>
          <a:prstGeom prst="rect">
            <a:avLst/>
          </a:prstGeom>
        </p:spPr>
      </p:pic>
      <p:pic>
        <p:nvPicPr>
          <p:cNvPr id="12" name="Picture 11" descr="Icon&#10;&#10;Description automatically generated">
            <a:extLst>
              <a:ext uri="{FF2B5EF4-FFF2-40B4-BE49-F238E27FC236}">
                <a16:creationId xmlns:a16="http://schemas.microsoft.com/office/drawing/2014/main" id="{E8CA5570-007F-0FD0-3D7E-BBD8C82C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340" y="1314387"/>
            <a:ext cx="720896" cy="7041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2B0D02C-0137-DEC4-5DED-F496973D4C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397" y="1438689"/>
            <a:ext cx="2344321" cy="584775"/>
          </a:xfrm>
          <a:prstGeom prst="rect">
            <a:avLst/>
          </a:prstGeom>
        </p:spPr>
      </p:pic>
      <p:sp>
        <p:nvSpPr>
          <p:cNvPr id="14" name="TextBox 13">
            <a:extLst>
              <a:ext uri="{FF2B5EF4-FFF2-40B4-BE49-F238E27FC236}">
                <a16:creationId xmlns:a16="http://schemas.microsoft.com/office/drawing/2014/main" id="{30A8FD57-D899-6E5A-B06D-F1BFE2FCA700}"/>
              </a:ext>
            </a:extLst>
          </p:cNvPr>
          <p:cNvSpPr txBox="1"/>
          <p:nvPr/>
        </p:nvSpPr>
        <p:spPr>
          <a:xfrm>
            <a:off x="726267" y="4025493"/>
            <a:ext cx="2298340" cy="523220"/>
          </a:xfrm>
          <a:prstGeom prst="rect">
            <a:avLst/>
          </a:prstGeom>
          <a:noFill/>
        </p:spPr>
        <p:txBody>
          <a:bodyPr wrap="square" lIns="91440" tIns="45720" rIns="91440" bIns="45720" rtlCol="0" anchor="t">
            <a:spAutoFit/>
          </a:bodyPr>
          <a:lstStyle/>
          <a:p>
            <a:pPr marL="0" marR="0">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Data Structure</a:t>
            </a:r>
            <a:r>
              <a:rPr lang="en-US" sz="1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Network Architecture</a:t>
            </a:r>
          </a:p>
        </p:txBody>
      </p:sp>
      <p:sp>
        <p:nvSpPr>
          <p:cNvPr id="15" name="TextBox 14">
            <a:extLst>
              <a:ext uri="{FF2B5EF4-FFF2-40B4-BE49-F238E27FC236}">
                <a16:creationId xmlns:a16="http://schemas.microsoft.com/office/drawing/2014/main" id="{05C28CCC-9507-0BBA-74F0-267AB4A5A460}"/>
              </a:ext>
            </a:extLst>
          </p:cNvPr>
          <p:cNvSpPr txBox="1"/>
          <p:nvPr/>
        </p:nvSpPr>
        <p:spPr>
          <a:xfrm>
            <a:off x="3367022" y="4087048"/>
            <a:ext cx="4221280" cy="523220"/>
          </a:xfrm>
          <a:prstGeom prst="rect">
            <a:avLst/>
          </a:prstGeom>
          <a:noFill/>
        </p:spPr>
        <p:txBody>
          <a:bodyPr wrap="square" lIns="91440" tIns="45720" rIns="91440" bIns="45720" rtlCol="0" anchor="t">
            <a:spAutoFit/>
          </a:bodyPr>
          <a:lstStyle/>
          <a:p>
            <a:pPr marL="0" marR="0" algn="just">
              <a:spcBef>
                <a:spcPts val="0"/>
              </a:spcBef>
              <a:spcAft>
                <a:spcPts val="0"/>
              </a:spcAft>
            </a:pPr>
            <a:r>
              <a:rPr lang="en-US" sz="1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Blockchain based, where miners sequencing data block after block in a POW. </a:t>
            </a:r>
          </a:p>
        </p:txBody>
      </p:sp>
      <p:sp>
        <p:nvSpPr>
          <p:cNvPr id="16" name="TextBox 15">
            <a:extLst>
              <a:ext uri="{FF2B5EF4-FFF2-40B4-BE49-F238E27FC236}">
                <a16:creationId xmlns:a16="http://schemas.microsoft.com/office/drawing/2014/main" id="{DEACDA39-A048-8C83-1E56-292B82EF8AF2}"/>
              </a:ext>
            </a:extLst>
          </p:cNvPr>
          <p:cNvSpPr txBox="1"/>
          <p:nvPr/>
        </p:nvSpPr>
        <p:spPr>
          <a:xfrm>
            <a:off x="8144076" y="4087048"/>
            <a:ext cx="2932872" cy="461665"/>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DAG</a:t>
            </a:r>
          </a:p>
          <a:p>
            <a:pPr marL="0" marR="0" algn="ctr">
              <a:spcBef>
                <a:spcPts val="0"/>
              </a:spcBef>
              <a:spcAft>
                <a:spcPts val="0"/>
              </a:spcAft>
            </a:pP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irected </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cyclic </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G</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raph) </a:t>
            </a:r>
          </a:p>
        </p:txBody>
      </p:sp>
      <p:sp>
        <p:nvSpPr>
          <p:cNvPr id="18" name="TextBox 17">
            <a:extLst>
              <a:ext uri="{FF2B5EF4-FFF2-40B4-BE49-F238E27FC236}">
                <a16:creationId xmlns:a16="http://schemas.microsoft.com/office/drawing/2014/main" id="{1314B2B7-083D-737D-60D0-618458EE6CB6}"/>
              </a:ext>
            </a:extLst>
          </p:cNvPr>
          <p:cNvSpPr txBox="1"/>
          <p:nvPr/>
        </p:nvSpPr>
        <p:spPr>
          <a:xfrm>
            <a:off x="524759" y="2332842"/>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Speed</a:t>
            </a:r>
          </a:p>
        </p:txBody>
      </p:sp>
      <p:sp>
        <p:nvSpPr>
          <p:cNvPr id="19" name="TextBox 18">
            <a:extLst>
              <a:ext uri="{FF2B5EF4-FFF2-40B4-BE49-F238E27FC236}">
                <a16:creationId xmlns:a16="http://schemas.microsoft.com/office/drawing/2014/main" id="{C9783850-D342-FF9E-F07E-465874910173}"/>
              </a:ext>
            </a:extLst>
          </p:cNvPr>
          <p:cNvSpPr txBox="1"/>
          <p:nvPr/>
        </p:nvSpPr>
        <p:spPr>
          <a:xfrm>
            <a:off x="2669618" y="2315086"/>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7 </a:t>
            </a:r>
            <a:r>
              <a:rPr lang="en-US" sz="1400" b="1"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Trx</a:t>
            </a: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a:t>
            </a:r>
          </a:p>
        </p:txBody>
      </p:sp>
      <p:sp>
        <p:nvSpPr>
          <p:cNvPr id="20" name="TextBox 19">
            <a:extLst>
              <a:ext uri="{FF2B5EF4-FFF2-40B4-BE49-F238E27FC236}">
                <a16:creationId xmlns:a16="http://schemas.microsoft.com/office/drawing/2014/main" id="{54D5D0F3-87C9-6AB8-6B30-92496C3A5FDA}"/>
              </a:ext>
            </a:extLst>
          </p:cNvPr>
          <p:cNvSpPr txBox="1"/>
          <p:nvPr/>
        </p:nvSpPr>
        <p:spPr>
          <a:xfrm>
            <a:off x="5515852" y="2332842"/>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15 </a:t>
            </a:r>
            <a:r>
              <a:rPr lang="en-US" sz="1400" b="1"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Trx</a:t>
            </a: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a:t>
            </a:r>
          </a:p>
        </p:txBody>
      </p:sp>
      <p:sp>
        <p:nvSpPr>
          <p:cNvPr id="21" name="TextBox 20">
            <a:extLst>
              <a:ext uri="{FF2B5EF4-FFF2-40B4-BE49-F238E27FC236}">
                <a16:creationId xmlns:a16="http://schemas.microsoft.com/office/drawing/2014/main" id="{7D15EEA3-BD7C-D3B3-0329-A59B63C80710}"/>
              </a:ext>
            </a:extLst>
          </p:cNvPr>
          <p:cNvSpPr txBox="1"/>
          <p:nvPr/>
        </p:nvSpPr>
        <p:spPr>
          <a:xfrm>
            <a:off x="8516801" y="2338687"/>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10K </a:t>
            </a:r>
            <a:r>
              <a:rPr lang="en-US" sz="1400" b="1"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Trx</a:t>
            </a: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a:t>
            </a:r>
          </a:p>
        </p:txBody>
      </p:sp>
      <p:sp>
        <p:nvSpPr>
          <p:cNvPr id="22" name="TextBox 21">
            <a:extLst>
              <a:ext uri="{FF2B5EF4-FFF2-40B4-BE49-F238E27FC236}">
                <a16:creationId xmlns:a16="http://schemas.microsoft.com/office/drawing/2014/main" id="{78AED137-C730-6D10-9B59-F4795CE1EAB1}"/>
              </a:ext>
            </a:extLst>
          </p:cNvPr>
          <p:cNvSpPr txBox="1"/>
          <p:nvPr/>
        </p:nvSpPr>
        <p:spPr>
          <a:xfrm>
            <a:off x="597597" y="3199248"/>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Trx</a:t>
            </a: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Fees</a:t>
            </a:r>
          </a:p>
        </p:txBody>
      </p:sp>
      <p:sp>
        <p:nvSpPr>
          <p:cNvPr id="23" name="TextBox 22">
            <a:extLst>
              <a:ext uri="{FF2B5EF4-FFF2-40B4-BE49-F238E27FC236}">
                <a16:creationId xmlns:a16="http://schemas.microsoft.com/office/drawing/2014/main" id="{3EC67805-AF97-C9EA-47E8-613FAD7EF142}"/>
              </a:ext>
            </a:extLst>
          </p:cNvPr>
          <p:cNvSpPr txBox="1"/>
          <p:nvPr/>
        </p:nvSpPr>
        <p:spPr>
          <a:xfrm>
            <a:off x="4093582" y="3204943"/>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$0.03 - $10.0</a:t>
            </a:r>
          </a:p>
        </p:txBody>
      </p:sp>
      <p:sp>
        <p:nvSpPr>
          <p:cNvPr id="24" name="TextBox 23">
            <a:extLst>
              <a:ext uri="{FF2B5EF4-FFF2-40B4-BE49-F238E27FC236}">
                <a16:creationId xmlns:a16="http://schemas.microsoft.com/office/drawing/2014/main" id="{CF425129-C0F6-5F09-51B4-6A039659E02C}"/>
              </a:ext>
            </a:extLst>
          </p:cNvPr>
          <p:cNvSpPr txBox="1"/>
          <p:nvPr/>
        </p:nvSpPr>
        <p:spPr>
          <a:xfrm>
            <a:off x="8603017" y="2897166"/>
            <a:ext cx="2473931" cy="984885"/>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$0.0001</a:t>
            </a:r>
          </a:p>
          <a:p>
            <a:pPr marL="171450" marR="0" indent="-171450">
              <a:spcBef>
                <a:spcPts val="0"/>
              </a:spcBef>
              <a:spcAft>
                <a:spcPts val="0"/>
              </a:spcAft>
              <a:buClr>
                <a:srgbClr val="C00000"/>
              </a:buClr>
              <a:buFont typeface="Arial" panose="020B0604020202020204" pitchFamily="34" charset="0"/>
              <a:buChar char="•"/>
            </a:pPr>
            <a:r>
              <a:rPr lang="en-US" sz="11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Does not change depending on network demand or usage.</a:t>
            </a:r>
          </a:p>
          <a:p>
            <a:pPr marL="171450" marR="0" indent="-171450">
              <a:spcBef>
                <a:spcPts val="0"/>
              </a:spcBef>
              <a:spcAft>
                <a:spcPts val="0"/>
              </a:spcAft>
              <a:buClr>
                <a:srgbClr val="C00000"/>
              </a:buClr>
              <a:buFont typeface="Arial" panose="020B0604020202020204" pitchFamily="34" charset="0"/>
              <a:buChar char="•"/>
            </a:pPr>
            <a:r>
              <a:rPr lang="en-US" sz="11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No miners to compensate for their work.</a:t>
            </a:r>
          </a:p>
        </p:txBody>
      </p:sp>
      <p:cxnSp>
        <p:nvCxnSpPr>
          <p:cNvPr id="3" name="Straight Connector 2">
            <a:extLst>
              <a:ext uri="{FF2B5EF4-FFF2-40B4-BE49-F238E27FC236}">
                <a16:creationId xmlns:a16="http://schemas.microsoft.com/office/drawing/2014/main" id="{55F7AE4D-78D6-BC6F-20B7-25B13A6876CF}"/>
              </a:ext>
            </a:extLst>
          </p:cNvPr>
          <p:cNvCxnSpPr>
            <a:cxnSpLocks/>
          </p:cNvCxnSpPr>
          <p:nvPr/>
        </p:nvCxnSpPr>
        <p:spPr>
          <a:xfrm>
            <a:off x="7968907" y="1189608"/>
            <a:ext cx="0" cy="4749553"/>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27CFDD9-8FE3-6D1F-988A-BEB0B77B7F90}"/>
              </a:ext>
            </a:extLst>
          </p:cNvPr>
          <p:cNvSpPr txBox="1"/>
          <p:nvPr/>
        </p:nvSpPr>
        <p:spPr>
          <a:xfrm>
            <a:off x="524759" y="5053373"/>
            <a:ext cx="229834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Security</a:t>
            </a:r>
          </a:p>
        </p:txBody>
      </p:sp>
      <p:sp>
        <p:nvSpPr>
          <p:cNvPr id="27" name="TextBox 26">
            <a:extLst>
              <a:ext uri="{FF2B5EF4-FFF2-40B4-BE49-F238E27FC236}">
                <a16:creationId xmlns:a16="http://schemas.microsoft.com/office/drawing/2014/main" id="{49ECC4A1-0728-EE28-019D-497E9C00500F}"/>
              </a:ext>
            </a:extLst>
          </p:cNvPr>
          <p:cNvSpPr txBox="1"/>
          <p:nvPr/>
        </p:nvSpPr>
        <p:spPr>
          <a:xfrm>
            <a:off x="3191757" y="5014192"/>
            <a:ext cx="4221280" cy="307777"/>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POW</a:t>
            </a:r>
          </a:p>
        </p:txBody>
      </p:sp>
      <p:sp>
        <p:nvSpPr>
          <p:cNvPr id="28" name="TextBox 27">
            <a:extLst>
              <a:ext uri="{FF2B5EF4-FFF2-40B4-BE49-F238E27FC236}">
                <a16:creationId xmlns:a16="http://schemas.microsoft.com/office/drawing/2014/main" id="{2C64E00D-E80E-1DFB-FF82-D3368D57A700}"/>
              </a:ext>
            </a:extLst>
          </p:cNvPr>
          <p:cNvSpPr txBox="1"/>
          <p:nvPr/>
        </p:nvSpPr>
        <p:spPr>
          <a:xfrm>
            <a:off x="8199535" y="4872184"/>
            <a:ext cx="2932872" cy="461665"/>
          </a:xfrm>
          <a:prstGeom prst="rect">
            <a:avLst/>
          </a:prstGeom>
          <a:noFill/>
        </p:spPr>
        <p:txBody>
          <a:bodyPr wrap="square" lIns="91440" tIns="45720" rIns="91440" bIns="45720" rtlCol="0" anchor="t">
            <a:spAutoFit/>
          </a:bodyPr>
          <a:lstStyle/>
          <a:p>
            <a:pPr marL="0" marR="0" algn="ctr">
              <a:spcBef>
                <a:spcPts val="0"/>
              </a:spcBef>
              <a:spcAft>
                <a:spcPts val="0"/>
              </a:spcAft>
            </a:pPr>
            <a:r>
              <a:rPr lang="en-US" sz="1400" b="1"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aBFT</a:t>
            </a:r>
            <a:endParaRPr lang="en-US" sz="1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0" marR="0" algn="ctr">
              <a:spcBef>
                <a:spcPts val="0"/>
              </a:spcBef>
              <a:spcAft>
                <a:spcPts val="0"/>
              </a:spcAft>
            </a:pP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synchronous </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yzantine </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F</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ault </a:t>
            </a:r>
            <a:r>
              <a:rPr lang="en-US" sz="10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a:t>
            </a:r>
            <a:r>
              <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olerance)</a:t>
            </a:r>
          </a:p>
        </p:txBody>
      </p:sp>
      <p:cxnSp>
        <p:nvCxnSpPr>
          <p:cNvPr id="29" name="Straight Connector 28">
            <a:extLst>
              <a:ext uri="{FF2B5EF4-FFF2-40B4-BE49-F238E27FC236}">
                <a16:creationId xmlns:a16="http://schemas.microsoft.com/office/drawing/2014/main" id="{7C3FC2F9-4872-B761-BB32-15B5DEEA2BC1}"/>
              </a:ext>
            </a:extLst>
          </p:cNvPr>
          <p:cNvCxnSpPr>
            <a:cxnSpLocks/>
          </p:cNvCxnSpPr>
          <p:nvPr/>
        </p:nvCxnSpPr>
        <p:spPr>
          <a:xfrm flipH="1" flipV="1">
            <a:off x="726267" y="2113191"/>
            <a:ext cx="10430580" cy="33569"/>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16A652-441E-C286-5F2B-5F942CEF5B3D}"/>
              </a:ext>
            </a:extLst>
          </p:cNvPr>
          <p:cNvCxnSpPr>
            <a:cxnSpLocks/>
          </p:cNvCxnSpPr>
          <p:nvPr/>
        </p:nvCxnSpPr>
        <p:spPr>
          <a:xfrm flipH="1" flipV="1">
            <a:off x="726267" y="2788203"/>
            <a:ext cx="10430580" cy="33569"/>
          </a:xfrm>
          <a:prstGeom prst="line">
            <a:avLst/>
          </a:prstGeom>
          <a:ln w="50800">
            <a:solidFill>
              <a:schemeClr val="accent1">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689C701-0287-F148-A0D7-4DA11C75C1D2}"/>
              </a:ext>
            </a:extLst>
          </p:cNvPr>
          <p:cNvCxnSpPr>
            <a:cxnSpLocks/>
          </p:cNvCxnSpPr>
          <p:nvPr/>
        </p:nvCxnSpPr>
        <p:spPr>
          <a:xfrm flipH="1" flipV="1">
            <a:off x="726267" y="3926657"/>
            <a:ext cx="10430580" cy="33569"/>
          </a:xfrm>
          <a:prstGeom prst="line">
            <a:avLst/>
          </a:prstGeom>
          <a:ln w="50800">
            <a:solidFill>
              <a:schemeClr val="accent1">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183C31-DB30-D387-8539-39E3B3CF0A36}"/>
              </a:ext>
            </a:extLst>
          </p:cNvPr>
          <p:cNvCxnSpPr>
            <a:cxnSpLocks/>
          </p:cNvCxnSpPr>
          <p:nvPr/>
        </p:nvCxnSpPr>
        <p:spPr>
          <a:xfrm flipH="1" flipV="1">
            <a:off x="726267" y="4764134"/>
            <a:ext cx="10430580" cy="33569"/>
          </a:xfrm>
          <a:prstGeom prst="line">
            <a:avLst/>
          </a:prstGeom>
          <a:ln w="50800">
            <a:solidFill>
              <a:schemeClr val="accent1">
                <a:lumMod val="75000"/>
                <a:alpha val="2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35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6705599" cy="615553"/>
          </a:xfrm>
          <a:prstGeom prst="rect">
            <a:avLst/>
          </a:prstGeom>
          <a:noFill/>
        </p:spPr>
        <p:txBody>
          <a:bodyPr wrap="square" rtlCol="0">
            <a:spAutoFit/>
          </a:bodyPr>
          <a:lstStyle/>
          <a:p>
            <a:r>
              <a:rPr lang="en-US" sz="3400" b="1" dirty="0">
                <a:solidFill>
                  <a:schemeClr val="accent1">
                    <a:lumMod val="75000"/>
                  </a:schemeClr>
                </a:solidFill>
                <a:latin typeface="Verdana" panose="020B0604030504040204" pitchFamily="34" charset="0"/>
                <a:ea typeface="Verdana" panose="020B0604030504040204" pitchFamily="34" charset="0"/>
              </a:rPr>
              <a:t>Learning Outcomes: </a:t>
            </a:r>
          </a:p>
        </p:txBody>
      </p:sp>
      <p:sp>
        <p:nvSpPr>
          <p:cNvPr id="3" name="TextBox 2">
            <a:extLst>
              <a:ext uri="{FF2B5EF4-FFF2-40B4-BE49-F238E27FC236}">
                <a16:creationId xmlns:a16="http://schemas.microsoft.com/office/drawing/2014/main" id="{CE57D82B-3056-829F-6CE0-842CD1709F2B}"/>
              </a:ext>
            </a:extLst>
          </p:cNvPr>
          <p:cNvSpPr txBox="1"/>
          <p:nvPr/>
        </p:nvSpPr>
        <p:spPr>
          <a:xfrm>
            <a:off x="524760" y="996884"/>
            <a:ext cx="11023075" cy="4631204"/>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How does Blockchain technology work?</a:t>
            </a:r>
          </a:p>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How does Bitcoin mining work? </a:t>
            </a:r>
          </a:p>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Become familiar with some of the terminology used. </a:t>
            </a:r>
          </a:p>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Take a look at alternative technologies to the Blockchain.</a:t>
            </a:r>
          </a:p>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Understand some of the fallacies associated with Blockchain technology. </a:t>
            </a:r>
          </a:p>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How can the value of Bitcoin be estimated? </a:t>
            </a:r>
          </a:p>
          <a:p>
            <a:pPr marL="457200" indent="-457200" algn="just">
              <a:lnSpc>
                <a:spcPct val="150000"/>
              </a:lnSpc>
              <a:buFont typeface="Arial" panose="020B0604020202020204" pitchFamily="34" charset="0"/>
              <a:buChar char="•"/>
            </a:pPr>
            <a:r>
              <a:rPr lang="en-US" sz="2500" dirty="0">
                <a:solidFill>
                  <a:schemeClr val="accent1">
                    <a:lumMod val="75000"/>
                  </a:schemeClr>
                </a:solidFill>
                <a:latin typeface="Verdana" panose="020B0604030504040204" pitchFamily="34" charset="0"/>
                <a:ea typeface="Verdana" panose="020B0604030504040204" pitchFamily="34" charset="0"/>
              </a:rPr>
              <a:t>Find out how cryptocurrency and taxes work.</a:t>
            </a:r>
          </a:p>
        </p:txBody>
      </p:sp>
      <p:sp>
        <p:nvSpPr>
          <p:cNvPr id="2" name="Slide Number Placeholder 1">
            <a:extLst>
              <a:ext uri="{FF2B5EF4-FFF2-40B4-BE49-F238E27FC236}">
                <a16:creationId xmlns:a16="http://schemas.microsoft.com/office/drawing/2014/main" id="{AA24CC3D-B2D5-A382-1CDB-21C2875823D5}"/>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a:t>
            </a:fld>
            <a:endParaRPr lang="en-US" sz="900" b="1">
              <a:solidFill>
                <a:srgbClr val="FF0000"/>
              </a:solidFill>
              <a:latin typeface="Verdana"/>
              <a:ea typeface="Verdana"/>
            </a:endParaRPr>
          </a:p>
        </p:txBody>
      </p:sp>
    </p:spTree>
    <p:extLst>
      <p:ext uri="{BB962C8B-B14F-4D97-AF65-F5344CB8AC3E}">
        <p14:creationId xmlns:p14="http://schemas.microsoft.com/office/powerpoint/2010/main" val="148278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Debunking Concepts?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20</a:t>
            </a:fld>
            <a:endParaRPr lang="en-US" sz="900" b="1">
              <a:solidFill>
                <a:srgbClr val="FF0000"/>
              </a:solidFill>
              <a:latin typeface="Verdana"/>
              <a:ea typeface="Verdana"/>
            </a:endParaRPr>
          </a:p>
        </p:txBody>
      </p:sp>
      <p:sp>
        <p:nvSpPr>
          <p:cNvPr id="5" name="TextBox 4">
            <a:extLst>
              <a:ext uri="{FF2B5EF4-FFF2-40B4-BE49-F238E27FC236}">
                <a16:creationId xmlns:a16="http://schemas.microsoft.com/office/drawing/2014/main" id="{ADAB9102-4037-B47D-A6F1-14C158728910}"/>
              </a:ext>
            </a:extLst>
          </p:cNvPr>
          <p:cNvSpPr txBox="1"/>
          <p:nvPr/>
        </p:nvSpPr>
        <p:spPr>
          <a:xfrm>
            <a:off x="524759" y="996884"/>
            <a:ext cx="11142482" cy="332527"/>
          </a:xfrm>
          <a:prstGeom prst="rect">
            <a:avLst/>
          </a:prstGeom>
          <a:noFill/>
        </p:spPr>
        <p:txBody>
          <a:bodyPr wrap="square" lIns="91440" tIns="45720" rIns="91440" bIns="45720" rtlCol="0" anchor="t">
            <a:spAutoFit/>
          </a:bodyPr>
          <a:lstStyle/>
          <a:p>
            <a:pPr algn="just">
              <a:lnSpc>
                <a:spcPct val="107000"/>
              </a:lnSpc>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Decentralization: </a:t>
            </a:r>
            <a:r>
              <a:rPr lang="en-US" sz="1600" b="1" i="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Does the music match the words</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
            </a:r>
          </a:p>
        </p:txBody>
      </p:sp>
      <p:sp>
        <p:nvSpPr>
          <p:cNvPr id="6" name="TextBox 5">
            <a:extLst>
              <a:ext uri="{FF2B5EF4-FFF2-40B4-BE49-F238E27FC236}">
                <a16:creationId xmlns:a16="http://schemas.microsoft.com/office/drawing/2014/main" id="{A5A24809-4886-6D56-8E36-24D51E2FC9FE}"/>
              </a:ext>
            </a:extLst>
          </p:cNvPr>
          <p:cNvSpPr txBox="1"/>
          <p:nvPr/>
        </p:nvSpPr>
        <p:spPr>
          <a:xfrm>
            <a:off x="524759" y="1387792"/>
            <a:ext cx="11142482" cy="332527"/>
          </a:xfrm>
          <a:prstGeom prst="rect">
            <a:avLst/>
          </a:prstGeom>
          <a:noFill/>
        </p:spPr>
        <p:txBody>
          <a:bodyPr wrap="square" lIns="91440" tIns="45720" rIns="91440" bIns="45720" rtlCol="0" anchor="t">
            <a:spAutoFit/>
          </a:bodyPr>
          <a:lstStyle/>
          <a:p>
            <a:pPr algn="just">
              <a:lnSpc>
                <a:spcPct val="107000"/>
              </a:lnSpc>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What is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Web3</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E88CF80F-AE6A-6929-1306-4BE51C3790CC}"/>
              </a:ext>
            </a:extLst>
          </p:cNvPr>
          <p:cNvSpPr txBox="1"/>
          <p:nvPr/>
        </p:nvSpPr>
        <p:spPr>
          <a:xfrm>
            <a:off x="1003177" y="1778700"/>
            <a:ext cx="10664064" cy="595997"/>
          </a:xfrm>
          <a:prstGeom prst="rect">
            <a:avLst/>
          </a:prstGeom>
          <a:noFill/>
        </p:spPr>
        <p:txBody>
          <a:bodyPr wrap="square" lIns="91440" tIns="45720" rIns="91440" bIns="45720" rtlCol="0" anchor="t">
            <a:spAutoFit/>
          </a:bodyPr>
          <a:lstStyle/>
          <a:p>
            <a:pPr algn="just">
              <a:lnSpc>
                <a:spcPct val="107000"/>
              </a:lnSpc>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What is </a:t>
            </a: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Web2</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Simply, it is the current web, dominated by centralized platforms such as Google, Apple, and Facebook, etc.  </a:t>
            </a:r>
          </a:p>
        </p:txBody>
      </p:sp>
      <p:sp>
        <p:nvSpPr>
          <p:cNvPr id="9" name="TextBox 8">
            <a:extLst>
              <a:ext uri="{FF2B5EF4-FFF2-40B4-BE49-F238E27FC236}">
                <a16:creationId xmlns:a16="http://schemas.microsoft.com/office/drawing/2014/main" id="{3278B624-F4C4-6B69-CD78-DA16D20DA22C}"/>
              </a:ext>
            </a:extLst>
          </p:cNvPr>
          <p:cNvSpPr txBox="1"/>
          <p:nvPr/>
        </p:nvSpPr>
        <p:spPr>
          <a:xfrm>
            <a:off x="1873188" y="2433078"/>
            <a:ext cx="9794053" cy="1287597"/>
          </a:xfrm>
          <a:prstGeom prst="rect">
            <a:avLst/>
          </a:prstGeom>
          <a:noFill/>
        </p:spPr>
        <p:txBody>
          <a:bodyPr wrap="square" lIns="91440" tIns="45720" rIns="91440" bIns="45720" rtlCol="0" anchor="t">
            <a:spAutoFit/>
          </a:bodyPr>
          <a:lstStyle/>
          <a:p>
            <a:pPr marL="285750" indent="-285750" algn="just">
              <a:lnSpc>
                <a:spcPct val="107000"/>
              </a:lnSpc>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It is a decentralized version of the internet in which users build and own platforms and apps. </a:t>
            </a:r>
          </a:p>
          <a:p>
            <a:pPr marL="285750" indent="-285750" algn="just">
              <a:lnSpc>
                <a:spcPct val="107000"/>
              </a:lnSpc>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It will use blockchain, crypto, and NFTs to restore power to the internet community.</a:t>
            </a:r>
          </a:p>
          <a:p>
            <a:pPr algn="just">
              <a:lnSpc>
                <a:spcPct val="107000"/>
              </a:lnSpc>
              <a:buClr>
                <a:srgbClr val="C00000"/>
              </a:buClr>
            </a:pPr>
            <a:endParaRPr lang="en-US" sz="10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lnSpc>
                <a:spcPct val="107000"/>
              </a:lnSpc>
              <a:buClr>
                <a:srgbClr val="C00000"/>
              </a:buClr>
            </a:pPr>
            <a:r>
              <a:rPr lang="en-US" sz="1600" i="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Of the people, by the people, for the people” </a:t>
            </a:r>
          </a:p>
        </p:txBody>
      </p:sp>
      <p:sp>
        <p:nvSpPr>
          <p:cNvPr id="2" name="Arrow: Curved Right 1">
            <a:extLst>
              <a:ext uri="{FF2B5EF4-FFF2-40B4-BE49-F238E27FC236}">
                <a16:creationId xmlns:a16="http://schemas.microsoft.com/office/drawing/2014/main" id="{CF615432-3496-AB16-BB62-B47C5225087E}"/>
              </a:ext>
            </a:extLst>
          </p:cNvPr>
          <p:cNvSpPr/>
          <p:nvPr/>
        </p:nvSpPr>
        <p:spPr>
          <a:xfrm rot="19057767">
            <a:off x="555728" y="1787058"/>
            <a:ext cx="894896" cy="1797918"/>
          </a:xfrm>
          <a:prstGeom prst="curvedRightArrow">
            <a:avLst>
              <a:gd name="adj1" fmla="val 25000"/>
              <a:gd name="adj2" fmla="val 52803"/>
              <a:gd name="adj3" fmla="val 25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Chart 13">
            <a:extLst>
              <a:ext uri="{FF2B5EF4-FFF2-40B4-BE49-F238E27FC236}">
                <a16:creationId xmlns:a16="http://schemas.microsoft.com/office/drawing/2014/main" id="{AF02B2CF-7FC7-4B7F-97F4-DA62C57B3BA0}"/>
              </a:ext>
            </a:extLst>
          </p:cNvPr>
          <p:cNvGraphicFramePr>
            <a:graphicFrameLocks/>
          </p:cNvGraphicFramePr>
          <p:nvPr>
            <p:extLst>
              <p:ext uri="{D42A27DB-BD31-4B8C-83A1-F6EECF244321}">
                <p14:modId xmlns:p14="http://schemas.microsoft.com/office/powerpoint/2010/main" val="1327895147"/>
              </p:ext>
            </p:extLst>
          </p:nvPr>
        </p:nvGraphicFramePr>
        <p:xfrm>
          <a:off x="737425" y="3731317"/>
          <a:ext cx="4117413" cy="230237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994E55C-92CD-16ED-7DB9-564D6E86C77A}"/>
              </a:ext>
            </a:extLst>
          </p:cNvPr>
          <p:cNvSpPr txBox="1"/>
          <p:nvPr/>
        </p:nvSpPr>
        <p:spPr>
          <a:xfrm>
            <a:off x="2126828" y="5892975"/>
            <a:ext cx="1338606" cy="24243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000" b="1" dirty="0">
                <a:solidFill>
                  <a:schemeClr val="accent1">
                    <a:lumMod val="75000"/>
                  </a:schemeClr>
                </a:solidFill>
                <a:latin typeface="Verdana"/>
                <a:ea typeface="Verdana"/>
              </a:rPr>
              <a:t>BTC Supply </a:t>
            </a:r>
          </a:p>
        </p:txBody>
      </p:sp>
      <p:graphicFrame>
        <p:nvGraphicFramePr>
          <p:cNvPr id="15" name="Chart 14">
            <a:extLst>
              <a:ext uri="{FF2B5EF4-FFF2-40B4-BE49-F238E27FC236}">
                <a16:creationId xmlns:a16="http://schemas.microsoft.com/office/drawing/2014/main" id="{7ACFFFD9-C09E-BCF0-C91E-7C98C573E96B}"/>
              </a:ext>
            </a:extLst>
          </p:cNvPr>
          <p:cNvGraphicFramePr>
            <a:graphicFrameLocks/>
          </p:cNvGraphicFramePr>
          <p:nvPr>
            <p:extLst>
              <p:ext uri="{D42A27DB-BD31-4B8C-83A1-F6EECF244321}">
                <p14:modId xmlns:p14="http://schemas.microsoft.com/office/powerpoint/2010/main" val="2444433232"/>
              </p:ext>
            </p:extLst>
          </p:nvPr>
        </p:nvGraphicFramePr>
        <p:xfrm>
          <a:off x="4853521" y="3806749"/>
          <a:ext cx="4355566" cy="224011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FEA2C9E5-21A3-1453-54F6-9BDD027B6DD9}"/>
              </a:ext>
            </a:extLst>
          </p:cNvPr>
          <p:cNvSpPr txBox="1"/>
          <p:nvPr/>
        </p:nvSpPr>
        <p:spPr>
          <a:xfrm>
            <a:off x="6363318" y="5892974"/>
            <a:ext cx="1338606" cy="24243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000" b="1" dirty="0">
                <a:solidFill>
                  <a:schemeClr val="accent1">
                    <a:lumMod val="75000"/>
                  </a:schemeClr>
                </a:solidFill>
                <a:latin typeface="Verdana"/>
                <a:ea typeface="Verdana"/>
              </a:rPr>
              <a:t>BTC Ownership </a:t>
            </a:r>
          </a:p>
        </p:txBody>
      </p:sp>
      <p:graphicFrame>
        <p:nvGraphicFramePr>
          <p:cNvPr id="3" name="Table 2">
            <a:extLst>
              <a:ext uri="{FF2B5EF4-FFF2-40B4-BE49-F238E27FC236}">
                <a16:creationId xmlns:a16="http://schemas.microsoft.com/office/drawing/2014/main" id="{C8DB1F80-05D0-8BC0-599E-216EC28B7D7B}"/>
              </a:ext>
            </a:extLst>
          </p:cNvPr>
          <p:cNvGraphicFramePr>
            <a:graphicFrameLocks noGrp="1"/>
          </p:cNvGraphicFramePr>
          <p:nvPr>
            <p:extLst>
              <p:ext uri="{D42A27DB-BD31-4B8C-83A1-F6EECF244321}">
                <p14:modId xmlns:p14="http://schemas.microsoft.com/office/powerpoint/2010/main" val="2674531283"/>
              </p:ext>
            </p:extLst>
          </p:nvPr>
        </p:nvGraphicFramePr>
        <p:xfrm>
          <a:off x="9209087" y="4355994"/>
          <a:ext cx="1834733" cy="809625"/>
        </p:xfrm>
        <a:graphic>
          <a:graphicData uri="http://schemas.openxmlformats.org/drawingml/2006/table">
            <a:tbl>
              <a:tblPr>
                <a:tableStyleId>{7DF18680-E054-41AD-8BC1-D1AEF772440D}</a:tableStyleId>
              </a:tblPr>
              <a:tblGrid>
                <a:gridCol w="909832">
                  <a:extLst>
                    <a:ext uri="{9D8B030D-6E8A-4147-A177-3AD203B41FA5}">
                      <a16:colId xmlns:a16="http://schemas.microsoft.com/office/drawing/2014/main" val="3300182946"/>
                    </a:ext>
                  </a:extLst>
                </a:gridCol>
                <a:gridCol w="924901">
                  <a:extLst>
                    <a:ext uri="{9D8B030D-6E8A-4147-A177-3AD203B41FA5}">
                      <a16:colId xmlns:a16="http://schemas.microsoft.com/office/drawing/2014/main" val="3945651751"/>
                    </a:ext>
                  </a:extLst>
                </a:gridCol>
              </a:tblGrid>
              <a:tr h="161925">
                <a:tc>
                  <a:txBody>
                    <a:bodyPr/>
                    <a:lstStyle/>
                    <a:p>
                      <a:pPr algn="r" fontAlgn="b"/>
                      <a:r>
                        <a:rPr lang="en-US" sz="900" b="1" i="0" u="none" strike="noStrike" dirty="0">
                          <a:solidFill>
                            <a:schemeClr val="accent1">
                              <a:lumMod val="75000"/>
                            </a:schemeClr>
                          </a:solidFill>
                          <a:effectLst/>
                          <a:latin typeface="Verdana" panose="020B0604030504040204" pitchFamily="34" charset="0"/>
                          <a:ea typeface="Verdana" panose="020B0604030504040204" pitchFamily="34" charset="0"/>
                        </a:rPr>
                        <a:t>Date</a:t>
                      </a:r>
                    </a:p>
                  </a:txBody>
                  <a:tcPr marL="9525" marR="9525" marT="9525" marB="0" anchor="b"/>
                </a:tc>
                <a:tc>
                  <a:txBody>
                    <a:bodyPr/>
                    <a:lstStyle/>
                    <a:p>
                      <a:pPr algn="ctr" fontAlgn="b"/>
                      <a:r>
                        <a:rPr lang="en-US" sz="900" b="0" i="0" u="none" strike="noStrike" dirty="0">
                          <a:solidFill>
                            <a:schemeClr val="accent1">
                              <a:lumMod val="75000"/>
                            </a:schemeClr>
                          </a:solidFill>
                          <a:effectLst/>
                          <a:latin typeface="Verdana" panose="020B0604030504040204" pitchFamily="34" charset="0"/>
                          <a:ea typeface="Verdana" panose="020B0604030504040204" pitchFamily="34" charset="0"/>
                        </a:rPr>
                        <a:t>10/21/22</a:t>
                      </a:r>
                    </a:p>
                  </a:txBody>
                  <a:tcPr marL="9525" marR="9525" marT="9525" marB="0" anchor="b"/>
                </a:tc>
                <a:extLst>
                  <a:ext uri="{0D108BD9-81ED-4DB2-BD59-A6C34878D82A}">
                    <a16:rowId xmlns:a16="http://schemas.microsoft.com/office/drawing/2014/main" val="1816124106"/>
                  </a:ext>
                </a:extLst>
              </a:tr>
              <a:tr h="161925">
                <a:tc>
                  <a:txBody>
                    <a:bodyPr/>
                    <a:lstStyle/>
                    <a:p>
                      <a:pPr algn="r" fontAlgn="b"/>
                      <a:r>
                        <a:rPr lang="en-US" sz="900" b="1" i="0" u="none" strike="noStrike" dirty="0">
                          <a:solidFill>
                            <a:schemeClr val="accent1">
                              <a:lumMod val="75000"/>
                            </a:schemeClr>
                          </a:solidFill>
                          <a:effectLst/>
                          <a:latin typeface="Verdana" panose="020B0604030504040204" pitchFamily="34" charset="0"/>
                          <a:ea typeface="Verdana" panose="020B0604030504040204" pitchFamily="34" charset="0"/>
                        </a:rPr>
                        <a:t>1 BTC</a:t>
                      </a:r>
                    </a:p>
                  </a:txBody>
                  <a:tcPr marL="9525" marR="9525" marT="9525" marB="0" anchor="b"/>
                </a:tc>
                <a:tc>
                  <a:txBody>
                    <a:bodyPr/>
                    <a:lstStyle/>
                    <a:p>
                      <a:pPr algn="ctr" fontAlgn="b"/>
                      <a:r>
                        <a:rPr lang="en-US" sz="900" b="0" i="0" u="none" strike="noStrike" dirty="0">
                          <a:solidFill>
                            <a:schemeClr val="accent1">
                              <a:lumMod val="75000"/>
                            </a:schemeClr>
                          </a:solidFill>
                          <a:effectLst/>
                          <a:latin typeface="Verdana" panose="020B0604030504040204" pitchFamily="34" charset="0"/>
                          <a:ea typeface="Verdana" panose="020B0604030504040204" pitchFamily="34" charset="0"/>
                        </a:rPr>
                        <a:t>$19,149.01</a:t>
                      </a:r>
                    </a:p>
                  </a:txBody>
                  <a:tcPr marL="9525" marR="9525" marT="9525" marB="0" anchor="b"/>
                </a:tc>
                <a:extLst>
                  <a:ext uri="{0D108BD9-81ED-4DB2-BD59-A6C34878D82A}">
                    <a16:rowId xmlns:a16="http://schemas.microsoft.com/office/drawing/2014/main" val="2772792745"/>
                  </a:ext>
                </a:extLst>
              </a:tr>
              <a:tr h="161925">
                <a:tc>
                  <a:txBody>
                    <a:bodyPr/>
                    <a:lstStyle/>
                    <a:p>
                      <a:pPr algn="r" fontAlgn="b"/>
                      <a:r>
                        <a:rPr lang="en-US" sz="900" b="1" u="none" strike="noStrike" dirty="0">
                          <a:solidFill>
                            <a:schemeClr val="accent1">
                              <a:lumMod val="75000"/>
                            </a:schemeClr>
                          </a:solidFill>
                          <a:effectLst/>
                          <a:latin typeface="Verdana" panose="020B0604030504040204" pitchFamily="34" charset="0"/>
                          <a:ea typeface="Verdana" panose="020B0604030504040204" pitchFamily="34" charset="0"/>
                        </a:rPr>
                        <a:t>Addresses</a:t>
                      </a:r>
                      <a:endParaRPr lang="en-US" sz="900" b="1" i="0" u="none" strike="noStrike" dirty="0">
                        <a:solidFill>
                          <a:schemeClr val="accent1">
                            <a:lumMod val="75000"/>
                          </a:schemeClr>
                        </a:solidFill>
                        <a:effectLst/>
                        <a:latin typeface="Verdana" panose="020B0604030504040204" pitchFamily="34" charset="0"/>
                        <a:ea typeface="Verdana" panose="020B0604030504040204" pitchFamily="34" charset="0"/>
                      </a:endParaRPr>
                    </a:p>
                  </a:txBody>
                  <a:tcPr marL="9525" marR="9525" marT="9525" marB="0" anchor="b"/>
                </a:tc>
                <a:tc>
                  <a:txBody>
                    <a:bodyPr/>
                    <a:lstStyle/>
                    <a:p>
                      <a:pPr algn="ctr" fontAlgn="b"/>
                      <a:r>
                        <a:rPr lang="en-US" sz="900" u="none" strike="noStrike" dirty="0">
                          <a:solidFill>
                            <a:schemeClr val="accent1">
                              <a:lumMod val="75000"/>
                            </a:schemeClr>
                          </a:solidFill>
                          <a:effectLst/>
                          <a:latin typeface="Verdana" panose="020B0604030504040204" pitchFamily="34" charset="0"/>
                          <a:ea typeface="Verdana" panose="020B0604030504040204" pitchFamily="34" charset="0"/>
                        </a:rPr>
                        <a:t>43.2 million </a:t>
                      </a:r>
                      <a:endParaRPr lang="en-US" sz="900" b="0" i="0" u="none" strike="noStrike" dirty="0">
                        <a:solidFill>
                          <a:schemeClr val="accent1">
                            <a:lumMod val="75000"/>
                          </a:schemeClr>
                        </a:solidFill>
                        <a:effectLst/>
                        <a:latin typeface="Verdana" panose="020B0604030504040204" pitchFamily="34" charset="0"/>
                        <a:ea typeface="Verdana" panose="020B0604030504040204" pitchFamily="34" charset="0"/>
                      </a:endParaRPr>
                    </a:p>
                  </a:txBody>
                  <a:tcPr marL="9525" marR="9525" marT="9525" marB="0" anchor="b"/>
                </a:tc>
                <a:extLst>
                  <a:ext uri="{0D108BD9-81ED-4DB2-BD59-A6C34878D82A}">
                    <a16:rowId xmlns:a16="http://schemas.microsoft.com/office/drawing/2014/main" val="3731213228"/>
                  </a:ext>
                </a:extLst>
              </a:tr>
              <a:tr h="161925">
                <a:tc>
                  <a:txBody>
                    <a:bodyPr/>
                    <a:lstStyle/>
                    <a:p>
                      <a:pPr algn="r" fontAlgn="b"/>
                      <a:r>
                        <a:rPr lang="en-US" sz="900" b="1" u="none" strike="noStrike" dirty="0">
                          <a:solidFill>
                            <a:schemeClr val="accent1">
                              <a:lumMod val="75000"/>
                            </a:schemeClr>
                          </a:solidFill>
                          <a:effectLst/>
                          <a:latin typeface="Verdana" panose="020B0604030504040204" pitchFamily="34" charset="0"/>
                          <a:ea typeface="Verdana" panose="020B0604030504040204" pitchFamily="34" charset="0"/>
                        </a:rPr>
                        <a:t>Coins</a:t>
                      </a:r>
                      <a:endParaRPr lang="en-US" sz="900" b="1" i="0" u="none" strike="noStrike" dirty="0">
                        <a:solidFill>
                          <a:schemeClr val="accent1">
                            <a:lumMod val="75000"/>
                          </a:schemeClr>
                        </a:solidFill>
                        <a:effectLst/>
                        <a:latin typeface="Verdana" panose="020B0604030504040204" pitchFamily="34" charset="0"/>
                        <a:ea typeface="Verdana" panose="020B0604030504040204" pitchFamily="34" charset="0"/>
                      </a:endParaRPr>
                    </a:p>
                  </a:txBody>
                  <a:tcPr marL="9525" marR="9525" marT="9525" marB="0" anchor="b"/>
                </a:tc>
                <a:tc>
                  <a:txBody>
                    <a:bodyPr/>
                    <a:lstStyle/>
                    <a:p>
                      <a:pPr algn="ctr" fontAlgn="b"/>
                      <a:r>
                        <a:rPr lang="en-US" sz="900" u="none" strike="noStrike" dirty="0">
                          <a:solidFill>
                            <a:schemeClr val="accent1">
                              <a:lumMod val="75000"/>
                            </a:schemeClr>
                          </a:solidFill>
                          <a:effectLst/>
                          <a:latin typeface="Verdana" panose="020B0604030504040204" pitchFamily="34" charset="0"/>
                          <a:ea typeface="Verdana" panose="020B0604030504040204" pitchFamily="34" charset="0"/>
                        </a:rPr>
                        <a:t>19.2 million</a:t>
                      </a:r>
                      <a:endParaRPr lang="en-US" sz="900" b="0" i="0" u="none" strike="noStrike" dirty="0">
                        <a:solidFill>
                          <a:schemeClr val="accent1">
                            <a:lumMod val="75000"/>
                          </a:schemeClr>
                        </a:solidFill>
                        <a:effectLst/>
                        <a:latin typeface="Verdana" panose="020B0604030504040204" pitchFamily="34" charset="0"/>
                        <a:ea typeface="Verdana" panose="020B0604030504040204" pitchFamily="34" charset="0"/>
                      </a:endParaRPr>
                    </a:p>
                  </a:txBody>
                  <a:tcPr marL="9525" marR="9525" marT="9525" marB="0" anchor="b"/>
                </a:tc>
                <a:extLst>
                  <a:ext uri="{0D108BD9-81ED-4DB2-BD59-A6C34878D82A}">
                    <a16:rowId xmlns:a16="http://schemas.microsoft.com/office/drawing/2014/main" val="1224854534"/>
                  </a:ext>
                </a:extLst>
              </a:tr>
              <a:tr h="161925">
                <a:tc>
                  <a:txBody>
                    <a:bodyPr/>
                    <a:lstStyle/>
                    <a:p>
                      <a:pPr algn="r" fontAlgn="b"/>
                      <a:r>
                        <a:rPr lang="en-US" sz="900" b="1" u="none" strike="noStrike" dirty="0">
                          <a:solidFill>
                            <a:schemeClr val="accent1">
                              <a:lumMod val="75000"/>
                            </a:schemeClr>
                          </a:solidFill>
                          <a:effectLst/>
                          <a:latin typeface="Verdana" panose="020B0604030504040204" pitchFamily="34" charset="0"/>
                          <a:ea typeface="Verdana" panose="020B0604030504040204" pitchFamily="34" charset="0"/>
                        </a:rPr>
                        <a:t>Market cap</a:t>
                      </a:r>
                      <a:endParaRPr lang="en-US" sz="900" b="1" i="0" u="none" strike="noStrike" dirty="0">
                        <a:solidFill>
                          <a:schemeClr val="accent1">
                            <a:lumMod val="75000"/>
                          </a:schemeClr>
                        </a:solidFill>
                        <a:effectLst/>
                        <a:latin typeface="Verdana" panose="020B0604030504040204" pitchFamily="34" charset="0"/>
                        <a:ea typeface="Verdana" panose="020B0604030504040204" pitchFamily="34" charset="0"/>
                      </a:endParaRPr>
                    </a:p>
                  </a:txBody>
                  <a:tcPr marL="9525" marR="9525" marT="9525" marB="0" anchor="b"/>
                </a:tc>
                <a:tc>
                  <a:txBody>
                    <a:bodyPr/>
                    <a:lstStyle/>
                    <a:p>
                      <a:pPr algn="ctr" fontAlgn="b"/>
                      <a:r>
                        <a:rPr lang="en-US" sz="900" u="none" strike="noStrike" dirty="0">
                          <a:solidFill>
                            <a:schemeClr val="accent1">
                              <a:lumMod val="75000"/>
                            </a:schemeClr>
                          </a:solidFill>
                          <a:effectLst/>
                          <a:latin typeface="Verdana" panose="020B0604030504040204" pitchFamily="34" charset="0"/>
                          <a:ea typeface="Verdana" panose="020B0604030504040204" pitchFamily="34" charset="0"/>
                        </a:rPr>
                        <a:t>367 billion </a:t>
                      </a:r>
                      <a:endParaRPr lang="en-US" sz="900" b="0" i="0" u="none" strike="noStrike" dirty="0">
                        <a:solidFill>
                          <a:schemeClr val="accent1">
                            <a:lumMod val="75000"/>
                          </a:schemeClr>
                        </a:solidFill>
                        <a:effectLst/>
                        <a:latin typeface="Verdana" panose="020B0604030504040204" pitchFamily="34" charset="0"/>
                        <a:ea typeface="Verdana" panose="020B0604030504040204" pitchFamily="34" charset="0"/>
                      </a:endParaRPr>
                    </a:p>
                  </a:txBody>
                  <a:tcPr marL="9525" marR="9525" marT="9525" marB="0" anchor="b"/>
                </a:tc>
                <a:extLst>
                  <a:ext uri="{0D108BD9-81ED-4DB2-BD59-A6C34878D82A}">
                    <a16:rowId xmlns:a16="http://schemas.microsoft.com/office/drawing/2014/main" val="925901255"/>
                  </a:ext>
                </a:extLst>
              </a:tr>
            </a:tbl>
          </a:graphicData>
        </a:graphic>
      </p:graphicFrame>
    </p:spTree>
    <p:extLst>
      <p:ext uri="{BB962C8B-B14F-4D97-AF65-F5344CB8AC3E}">
        <p14:creationId xmlns:p14="http://schemas.microsoft.com/office/powerpoint/2010/main" val="93444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Debunking Concepts?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21</a:t>
            </a:fld>
            <a:endParaRPr lang="en-US" sz="900" b="1">
              <a:solidFill>
                <a:srgbClr val="FF0000"/>
              </a:solidFill>
              <a:latin typeface="Verdana"/>
              <a:ea typeface="Verdana"/>
            </a:endParaRPr>
          </a:p>
        </p:txBody>
      </p:sp>
      <p:sp>
        <p:nvSpPr>
          <p:cNvPr id="5" name="TextBox 4">
            <a:extLst>
              <a:ext uri="{FF2B5EF4-FFF2-40B4-BE49-F238E27FC236}">
                <a16:creationId xmlns:a16="http://schemas.microsoft.com/office/drawing/2014/main" id="{ADAB9102-4037-B47D-A6F1-14C158728910}"/>
              </a:ext>
            </a:extLst>
          </p:cNvPr>
          <p:cNvSpPr txBox="1"/>
          <p:nvPr/>
        </p:nvSpPr>
        <p:spPr>
          <a:xfrm>
            <a:off x="524759" y="996884"/>
            <a:ext cx="11142482" cy="332527"/>
          </a:xfrm>
          <a:prstGeom prst="rect">
            <a:avLst/>
          </a:prstGeom>
          <a:noFill/>
        </p:spPr>
        <p:txBody>
          <a:bodyPr wrap="square" lIns="91440" tIns="45720" rIns="91440" bIns="45720" rtlCol="0" anchor="t">
            <a:spAutoFit/>
          </a:bodyPr>
          <a:lstStyle/>
          <a:p>
            <a:pPr algn="just">
              <a:lnSpc>
                <a:spcPct val="107000"/>
              </a:lnSpc>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The Dependency on Miners:</a:t>
            </a:r>
          </a:p>
        </p:txBody>
      </p:sp>
      <p:sp>
        <p:nvSpPr>
          <p:cNvPr id="16" name="TextBox 15">
            <a:extLst>
              <a:ext uri="{FF2B5EF4-FFF2-40B4-BE49-F238E27FC236}">
                <a16:creationId xmlns:a16="http://schemas.microsoft.com/office/drawing/2014/main" id="{A5EE583F-EC4A-3CC5-DADD-00F4325A71C0}"/>
              </a:ext>
            </a:extLst>
          </p:cNvPr>
          <p:cNvSpPr txBox="1"/>
          <p:nvPr/>
        </p:nvSpPr>
        <p:spPr>
          <a:xfrm>
            <a:off x="524759" y="1314438"/>
            <a:ext cx="11142482" cy="595997"/>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To validate transactions, Bitcoin relies on miners. A critical weakness in the bitcoin ecosystem is miners' lack of sufficient incentives. There must be a sustained amount of interest in cryptocurrency. </a:t>
            </a:r>
          </a:p>
        </p:txBody>
      </p:sp>
      <p:sp>
        <p:nvSpPr>
          <p:cNvPr id="17" name="TextBox 16">
            <a:extLst>
              <a:ext uri="{FF2B5EF4-FFF2-40B4-BE49-F238E27FC236}">
                <a16:creationId xmlns:a16="http://schemas.microsoft.com/office/drawing/2014/main" id="{87516F84-9515-C40D-9F51-2653DED9A35F}"/>
              </a:ext>
            </a:extLst>
          </p:cNvPr>
          <p:cNvSpPr txBox="1"/>
          <p:nvPr/>
        </p:nvSpPr>
        <p:spPr>
          <a:xfrm>
            <a:off x="524759" y="1910435"/>
            <a:ext cx="11142482" cy="595997"/>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On the other hand, gold and other precious metals are essentially maintenance-free, do not degrade over time, and do not require maintenance to maintain their physical properties. </a:t>
            </a:r>
          </a:p>
        </p:txBody>
      </p:sp>
      <p:sp>
        <p:nvSpPr>
          <p:cNvPr id="19" name="TextBox 18">
            <a:extLst>
              <a:ext uri="{FF2B5EF4-FFF2-40B4-BE49-F238E27FC236}">
                <a16:creationId xmlns:a16="http://schemas.microsoft.com/office/drawing/2014/main" id="{013705E4-D0EF-E3A1-1D1C-CB5E543841C3}"/>
              </a:ext>
            </a:extLst>
          </p:cNvPr>
          <p:cNvSpPr txBox="1"/>
          <p:nvPr/>
        </p:nvSpPr>
        <p:spPr>
          <a:xfrm>
            <a:off x="524759" y="2589315"/>
            <a:ext cx="11142482" cy="332527"/>
          </a:xfrm>
          <a:prstGeom prst="rect">
            <a:avLst/>
          </a:prstGeom>
          <a:noFill/>
        </p:spPr>
        <p:txBody>
          <a:bodyPr wrap="square" lIns="91440" tIns="45720" rIns="91440" bIns="45720" rtlCol="0" anchor="t">
            <a:spAutoFit/>
          </a:bodyPr>
          <a:lstStyle/>
          <a:p>
            <a:pPr algn="just">
              <a:lnSpc>
                <a:spcPct val="107000"/>
              </a:lnSpc>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Comparing Bitcoin to Gold: </a:t>
            </a:r>
          </a:p>
        </p:txBody>
      </p:sp>
      <p:sp>
        <p:nvSpPr>
          <p:cNvPr id="20" name="TextBox 19">
            <a:extLst>
              <a:ext uri="{FF2B5EF4-FFF2-40B4-BE49-F238E27FC236}">
                <a16:creationId xmlns:a16="http://schemas.microsoft.com/office/drawing/2014/main" id="{693EBA9F-20A1-F513-F511-AC247459847C}"/>
              </a:ext>
            </a:extLst>
          </p:cNvPr>
          <p:cNvSpPr txBox="1"/>
          <p:nvPr/>
        </p:nvSpPr>
        <p:spPr>
          <a:xfrm>
            <a:off x="524759" y="2921842"/>
            <a:ext cx="11142482" cy="859466"/>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Gold and other dividend-free precious items have held some financial status for thousands of years, as well as their physical quality. One can expect gold and silver to be around physically for al least the next millennium. </a:t>
            </a:r>
          </a:p>
        </p:txBody>
      </p:sp>
      <p:sp>
        <p:nvSpPr>
          <p:cNvPr id="21" name="TextBox 20">
            <a:extLst>
              <a:ext uri="{FF2B5EF4-FFF2-40B4-BE49-F238E27FC236}">
                <a16:creationId xmlns:a16="http://schemas.microsoft.com/office/drawing/2014/main" id="{BBE7FCBD-6166-9EE3-1323-956D58DBE546}"/>
              </a:ext>
            </a:extLst>
          </p:cNvPr>
          <p:cNvSpPr txBox="1"/>
          <p:nvPr/>
        </p:nvSpPr>
        <p:spPr>
          <a:xfrm>
            <a:off x="524759" y="3782981"/>
            <a:ext cx="11142482" cy="595997"/>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About half of gold production currently goes to jewelry (for which there are often no storage costs), and a quarter to central bank reserves, and the remaining for industrial uses. </a:t>
            </a:r>
          </a:p>
        </p:txBody>
      </p:sp>
      <p:sp>
        <p:nvSpPr>
          <p:cNvPr id="23" name="TextBox 22">
            <a:extLst>
              <a:ext uri="{FF2B5EF4-FFF2-40B4-BE49-F238E27FC236}">
                <a16:creationId xmlns:a16="http://schemas.microsoft.com/office/drawing/2014/main" id="{19DA822D-1389-6428-3C7E-9220AC545AFF}"/>
              </a:ext>
            </a:extLst>
          </p:cNvPr>
          <p:cNvSpPr txBox="1"/>
          <p:nvPr/>
        </p:nvSpPr>
        <p:spPr>
          <a:xfrm>
            <a:off x="524759" y="4460516"/>
            <a:ext cx="11142482" cy="332527"/>
          </a:xfrm>
          <a:prstGeom prst="rect">
            <a:avLst/>
          </a:prstGeom>
          <a:noFill/>
        </p:spPr>
        <p:txBody>
          <a:bodyPr wrap="square" lIns="91440" tIns="45720" rIns="91440" bIns="45720" rtlCol="0" anchor="t">
            <a:spAutoFit/>
          </a:bodyPr>
          <a:lstStyle/>
          <a:p>
            <a:pPr algn="just">
              <a:lnSpc>
                <a:spcPct val="107000"/>
              </a:lnSpc>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Bitcoin as a Store of Value:</a:t>
            </a:r>
          </a:p>
        </p:txBody>
      </p:sp>
      <p:sp>
        <p:nvSpPr>
          <p:cNvPr id="24" name="TextBox 23">
            <a:extLst>
              <a:ext uri="{FF2B5EF4-FFF2-40B4-BE49-F238E27FC236}">
                <a16:creationId xmlns:a16="http://schemas.microsoft.com/office/drawing/2014/main" id="{FCCD8CBB-A072-A0F2-37F0-9DDCFF10B07A}"/>
              </a:ext>
            </a:extLst>
          </p:cNvPr>
          <p:cNvSpPr txBox="1"/>
          <p:nvPr/>
        </p:nvSpPr>
        <p:spPr>
          <a:xfrm>
            <a:off x="524759" y="4858751"/>
            <a:ext cx="11142482" cy="859466"/>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For something to qualify as currency or numeraire (a piece of property or commodity that serves as a measure of value or as a standard for currency exchange), it must be a benchmark that maintains stability against which items can be priced. </a:t>
            </a:r>
          </a:p>
        </p:txBody>
      </p:sp>
    </p:spTree>
    <p:extLst>
      <p:ext uri="{BB962C8B-B14F-4D97-AF65-F5344CB8AC3E}">
        <p14:creationId xmlns:p14="http://schemas.microsoft.com/office/powerpoint/2010/main" val="188861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Debunking Concepts?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22</a:t>
            </a:fld>
            <a:endParaRPr lang="en-US" sz="900" b="1">
              <a:solidFill>
                <a:srgbClr val="FF0000"/>
              </a:solidFill>
              <a:latin typeface="Verdana"/>
              <a:ea typeface="Verdana"/>
            </a:endParaRPr>
          </a:p>
        </p:txBody>
      </p:sp>
      <p:sp>
        <p:nvSpPr>
          <p:cNvPr id="5" name="TextBox 4">
            <a:extLst>
              <a:ext uri="{FF2B5EF4-FFF2-40B4-BE49-F238E27FC236}">
                <a16:creationId xmlns:a16="http://schemas.microsoft.com/office/drawing/2014/main" id="{ADAB9102-4037-B47D-A6F1-14C158728910}"/>
              </a:ext>
            </a:extLst>
          </p:cNvPr>
          <p:cNvSpPr txBox="1"/>
          <p:nvPr/>
        </p:nvSpPr>
        <p:spPr>
          <a:xfrm>
            <a:off x="524759" y="996884"/>
            <a:ext cx="11142482" cy="332527"/>
          </a:xfrm>
          <a:prstGeom prst="rect">
            <a:avLst/>
          </a:prstGeom>
          <a:noFill/>
        </p:spPr>
        <p:txBody>
          <a:bodyPr wrap="square" lIns="91440" tIns="45720" rIns="91440" bIns="45720" rtlCol="0" anchor="t">
            <a:spAutoFit/>
          </a:bodyPr>
          <a:lstStyle/>
          <a:p>
            <a:pPr algn="just">
              <a:lnSpc>
                <a:spcPct val="107000"/>
              </a:lnSpc>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Valuation Concerns: </a:t>
            </a:r>
          </a:p>
        </p:txBody>
      </p:sp>
      <p:sp>
        <p:nvSpPr>
          <p:cNvPr id="16" name="TextBox 15">
            <a:extLst>
              <a:ext uri="{FF2B5EF4-FFF2-40B4-BE49-F238E27FC236}">
                <a16:creationId xmlns:a16="http://schemas.microsoft.com/office/drawing/2014/main" id="{A5EE583F-EC4A-3CC5-DADD-00F4325A71C0}"/>
              </a:ext>
            </a:extLst>
          </p:cNvPr>
          <p:cNvSpPr txBox="1"/>
          <p:nvPr/>
        </p:nvSpPr>
        <p:spPr>
          <a:xfrm>
            <a:off x="524759" y="1314438"/>
            <a:ext cx="11142482" cy="332527"/>
          </a:xfrm>
          <a:prstGeom prst="rect">
            <a:avLst/>
          </a:prstGeom>
          <a:noFill/>
        </p:spPr>
        <p:txBody>
          <a:bodyPr wrap="square" lIns="91440" tIns="45720" rIns="91440" bIns="45720" rtlCol="0" anchor="t">
            <a:spAutoFit/>
          </a:bodyPr>
          <a:lstStyle/>
          <a:p>
            <a:pPr marL="0" marR="0" algn="just">
              <a:lnSpc>
                <a:spcPct val="107000"/>
              </a:lnSpc>
              <a:spcBef>
                <a:spcPts val="0"/>
              </a:spcBef>
              <a:spcAft>
                <a:spcPts val="800"/>
              </a:spcAft>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There are two main reasons why bitcoin has no value: </a:t>
            </a:r>
          </a:p>
        </p:txBody>
      </p:sp>
      <p:sp>
        <p:nvSpPr>
          <p:cNvPr id="12" name="TextBox 11">
            <a:extLst>
              <a:ext uri="{FF2B5EF4-FFF2-40B4-BE49-F238E27FC236}">
                <a16:creationId xmlns:a16="http://schemas.microsoft.com/office/drawing/2014/main" id="{09A6B559-885C-442A-E4EC-264B0212F2DD}"/>
              </a:ext>
            </a:extLst>
          </p:cNvPr>
          <p:cNvSpPr txBox="1"/>
          <p:nvPr/>
        </p:nvSpPr>
        <p:spPr>
          <a:xfrm>
            <a:off x="524759" y="2897623"/>
            <a:ext cx="11142482" cy="595997"/>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If a non-dividend-paying asset has the slightest chance of hitting an absorbing barrier, its present value must be zero. </a:t>
            </a:r>
          </a:p>
        </p:txBody>
      </p:sp>
      <p:sp>
        <p:nvSpPr>
          <p:cNvPr id="14" name="TextBox 13">
            <a:extLst>
              <a:ext uri="{FF2B5EF4-FFF2-40B4-BE49-F238E27FC236}">
                <a16:creationId xmlns:a16="http://schemas.microsoft.com/office/drawing/2014/main" id="{9142E878-5D11-5BE5-6F00-B21913940998}"/>
              </a:ext>
            </a:extLst>
          </p:cNvPr>
          <p:cNvSpPr txBox="1"/>
          <p:nvPr/>
        </p:nvSpPr>
        <p:spPr>
          <a:xfrm>
            <a:off x="524759" y="2018602"/>
            <a:ext cx="11142482" cy="859466"/>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Second</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future events may render bitcoin worthless, for example, miners going extinct or losing interest, or technology becoming obsolete due to other more efficient methods of transferring value or storing it. This is known as an </a:t>
            </a:r>
            <a:r>
              <a:rPr lang="en-US" sz="1600" b="1" i="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absorbing barrier</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AFA3D036-1F50-4D15-7569-7E48D6ABCA81}"/>
              </a:ext>
            </a:extLst>
          </p:cNvPr>
          <p:cNvSpPr txBox="1"/>
          <p:nvPr/>
        </p:nvSpPr>
        <p:spPr>
          <a:xfrm>
            <a:off x="524759" y="1666520"/>
            <a:ext cx="11142482" cy="332527"/>
          </a:xfrm>
          <a:prstGeom prst="rect">
            <a:avLst/>
          </a:prstGeom>
          <a:noFill/>
        </p:spPr>
        <p:txBody>
          <a:bodyPr wrap="square" lIns="91440" tIns="45720" rIns="91440" bIns="45720" rtlCol="0" anchor="t">
            <a:spAutoFit/>
          </a:bodyPr>
          <a:lstStyle/>
          <a:p>
            <a:pPr marL="285750" indent="-285750" algn="just">
              <a:lnSpc>
                <a:spcPct val="107000"/>
              </a:lnSpc>
              <a:spcAft>
                <a:spcPts val="800"/>
              </a:spcAft>
              <a:buClr>
                <a:srgbClr val="C00000"/>
              </a:buClr>
              <a:buFont typeface="Arial" panose="020B0604020202020204" pitchFamily="34" charset="0"/>
              <a:buChar char="•"/>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First</a:t>
            </a: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it does not offer any explicit yield to its holders today; in other words, it does not pay dividends. </a:t>
            </a:r>
          </a:p>
        </p:txBody>
      </p:sp>
      <p:sp>
        <p:nvSpPr>
          <p:cNvPr id="18" name="TextBox 17">
            <a:extLst>
              <a:ext uri="{FF2B5EF4-FFF2-40B4-BE49-F238E27FC236}">
                <a16:creationId xmlns:a16="http://schemas.microsoft.com/office/drawing/2014/main" id="{AF3A36ED-D41D-554C-977C-2C35C7AA1336}"/>
              </a:ext>
            </a:extLst>
          </p:cNvPr>
          <p:cNvSpPr txBox="1"/>
          <p:nvPr/>
        </p:nvSpPr>
        <p:spPr>
          <a:xfrm>
            <a:off x="524759" y="3512205"/>
            <a:ext cx="11142482" cy="332527"/>
          </a:xfrm>
          <a:prstGeom prst="rect">
            <a:avLst/>
          </a:prstGeom>
          <a:noFill/>
        </p:spPr>
        <p:txBody>
          <a:bodyPr wrap="square" lIns="91440" tIns="45720" rIns="91440" bIns="45720" rtlCol="0" anchor="t">
            <a:spAutoFit/>
          </a:bodyPr>
          <a:lstStyle/>
          <a:p>
            <a:pPr algn="just">
              <a:lnSpc>
                <a:spcPct val="107000"/>
              </a:lnSpc>
            </a:pPr>
            <a:r>
              <a:rPr lang="en-US" sz="16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Crypto Scamming: </a:t>
            </a:r>
          </a:p>
        </p:txBody>
      </p:sp>
      <p:sp>
        <p:nvSpPr>
          <p:cNvPr id="22" name="TextBox 21">
            <a:extLst>
              <a:ext uri="{FF2B5EF4-FFF2-40B4-BE49-F238E27FC236}">
                <a16:creationId xmlns:a16="http://schemas.microsoft.com/office/drawing/2014/main" id="{DCF4BA2C-81E0-FE9A-D99C-59DD767BA325}"/>
              </a:ext>
            </a:extLst>
          </p:cNvPr>
          <p:cNvSpPr txBox="1"/>
          <p:nvPr/>
        </p:nvSpPr>
        <p:spPr>
          <a:xfrm>
            <a:off x="524759" y="3885055"/>
            <a:ext cx="11142482" cy="1064650"/>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Crypto scammers took a record $14 billion in 2021.</a:t>
            </a:r>
          </a:p>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Losses from crypto-related crime rose 79% from 2020.</a:t>
            </a:r>
          </a:p>
          <a:p>
            <a:pPr marL="285750" marR="0" indent="-285750" algn="just">
              <a:lnSpc>
                <a:spcPct val="107000"/>
              </a:lnSpc>
              <a:spcBef>
                <a:spcPts val="0"/>
              </a:spcBef>
              <a:spcAft>
                <a:spcPts val="800"/>
              </a:spcAft>
              <a:buClr>
                <a:srgbClr val="C00000"/>
              </a:buClr>
              <a:buFont typeface="Arial" panose="020B0604020202020204" pitchFamily="34" charset="0"/>
              <a:buChar char="•"/>
            </a:pPr>
            <a:r>
              <a:rPr lang="en-US" sz="16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Cryptocurrency theft increased 516% from 2020, to $3.2 billion worth of cryptocurrency.  </a:t>
            </a:r>
          </a:p>
        </p:txBody>
      </p:sp>
    </p:spTree>
    <p:extLst>
      <p:ext uri="{BB962C8B-B14F-4D97-AF65-F5344CB8AC3E}">
        <p14:creationId xmlns:p14="http://schemas.microsoft.com/office/powerpoint/2010/main" val="346282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23</a:t>
            </a:fld>
            <a:endParaRPr lang="en-US" sz="900" b="1">
              <a:solidFill>
                <a:srgbClr val="FF0000"/>
              </a:solidFill>
              <a:latin typeface="Verdana"/>
              <a:ea typeface="Verdana"/>
            </a:endParaRPr>
          </a:p>
        </p:txBody>
      </p:sp>
      <p:sp>
        <p:nvSpPr>
          <p:cNvPr id="5" name="TextBox 4">
            <a:extLst>
              <a:ext uri="{FF2B5EF4-FFF2-40B4-BE49-F238E27FC236}">
                <a16:creationId xmlns:a16="http://schemas.microsoft.com/office/drawing/2014/main" id="{5A23E21C-23E4-90BF-8DD3-8952F28CD9E0}"/>
              </a:ext>
            </a:extLst>
          </p:cNvPr>
          <p:cNvSpPr txBox="1"/>
          <p:nvPr/>
        </p:nvSpPr>
        <p:spPr>
          <a:xfrm>
            <a:off x="524759" y="1097902"/>
            <a:ext cx="11041929" cy="646331"/>
          </a:xfrm>
          <a:prstGeom prst="rect">
            <a:avLst/>
          </a:prstGeom>
          <a:noFill/>
        </p:spPr>
        <p:txBody>
          <a:bodyPr wrap="square" lIns="91440" tIns="45720" rIns="91440" bIns="45720" rtlCol="0" anchor="t">
            <a:spAutoFit/>
          </a:bodyPr>
          <a:lstStyle/>
          <a:p>
            <a:pPr marR="0" algn="just">
              <a:spcBef>
                <a:spcPts val="0"/>
              </a:spcBef>
              <a:spcAft>
                <a:spcPts val="0"/>
              </a:spcAft>
            </a:pPr>
            <a:r>
              <a:rPr lang="en-US" dirty="0">
                <a:solidFill>
                  <a:schemeClr val="accent1">
                    <a:lumMod val="75000"/>
                  </a:schemeClr>
                </a:solidFill>
                <a:latin typeface="Verdana" panose="020B0604030504040204" pitchFamily="34" charset="0"/>
                <a:cs typeface="Arial" panose="020B0604020202020204" pitchFamily="34" charset="0"/>
              </a:rPr>
              <a:t>How do you estimate the value of an asset? An example would be a bond, equity, a business, real estate, etc.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E85DEA-313A-FAA0-C795-91B55E2A9D81}"/>
                  </a:ext>
                </a:extLst>
              </p:cNvPr>
              <p:cNvSpPr txBox="1"/>
              <p:nvPr/>
            </p:nvSpPr>
            <p:spPr>
              <a:xfrm>
                <a:off x="2271859" y="2100643"/>
                <a:ext cx="6853287" cy="15854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chemeClr val="accent1">
                                  <a:lumMod val="75000"/>
                                </a:schemeClr>
                              </a:solidFill>
                              <a:latin typeface="Cambria Math" panose="02040503050406030204" pitchFamily="18" charset="0"/>
                            </a:rPr>
                          </m:ctrlPr>
                        </m:sSubPr>
                        <m:e>
                          <m:r>
                            <a:rPr lang="en-US" sz="3200" b="1" i="1" smtClean="0">
                              <a:solidFill>
                                <a:schemeClr val="accent1">
                                  <a:lumMod val="75000"/>
                                </a:schemeClr>
                              </a:solidFill>
                              <a:latin typeface="Cambria Math" panose="02040503050406030204" pitchFamily="18" charset="0"/>
                            </a:rPr>
                            <m:t>𝑷</m:t>
                          </m:r>
                        </m:e>
                        <m:sub>
                          <m:r>
                            <a:rPr lang="en-US" sz="3200" b="1" i="1" smtClean="0">
                              <a:solidFill>
                                <a:schemeClr val="accent1">
                                  <a:lumMod val="75000"/>
                                </a:schemeClr>
                              </a:solidFill>
                              <a:latin typeface="Cambria Math" panose="02040503050406030204" pitchFamily="18" charset="0"/>
                            </a:rPr>
                            <m:t>𝟎</m:t>
                          </m:r>
                        </m:sub>
                      </m:sSub>
                      <m:r>
                        <a:rPr lang="en-US" sz="3200" b="1" i="1" smtClean="0">
                          <a:solidFill>
                            <a:schemeClr val="accent1">
                              <a:lumMod val="75000"/>
                            </a:schemeClr>
                          </a:solidFill>
                          <a:latin typeface="Cambria Math" panose="02040503050406030204" pitchFamily="18" charset="0"/>
                        </a:rPr>
                        <m:t>=</m:t>
                      </m:r>
                      <m:d>
                        <m:dPr>
                          <m:ctrlPr>
                            <a:rPr lang="en-US" sz="3200" b="1" i="1" smtClean="0">
                              <a:solidFill>
                                <a:schemeClr val="accent1">
                                  <a:lumMod val="75000"/>
                                </a:schemeClr>
                              </a:solidFill>
                              <a:latin typeface="Cambria Math" panose="02040503050406030204" pitchFamily="18" charset="0"/>
                            </a:rPr>
                          </m:ctrlPr>
                        </m:dPr>
                        <m:e>
                          <m:nary>
                            <m:naryPr>
                              <m:chr m:val="∑"/>
                              <m:ctrlPr>
                                <a:rPr lang="en-US" sz="3200" b="1" i="1">
                                  <a:solidFill>
                                    <a:schemeClr val="accent1">
                                      <a:lumMod val="75000"/>
                                    </a:schemeClr>
                                  </a:solidFill>
                                  <a:latin typeface="Cambria Math" panose="02040503050406030204" pitchFamily="18" charset="0"/>
                                </a:rPr>
                              </m:ctrlPr>
                            </m:naryPr>
                            <m:sub>
                              <m:r>
                                <m:rPr>
                                  <m:brk m:alnAt="23"/>
                                </m:rPr>
                                <a:rPr lang="en-US" sz="3200" b="1" i="1">
                                  <a:solidFill>
                                    <a:schemeClr val="accent1">
                                      <a:lumMod val="75000"/>
                                    </a:schemeClr>
                                  </a:solidFill>
                                  <a:latin typeface="Cambria Math" panose="02040503050406030204" pitchFamily="18" charset="0"/>
                                </a:rPr>
                                <m:t>𝒕</m:t>
                              </m:r>
                              <m:r>
                                <a:rPr lang="en-US" sz="3200" b="1" i="1">
                                  <a:solidFill>
                                    <a:schemeClr val="accent1">
                                      <a:lumMod val="75000"/>
                                    </a:schemeClr>
                                  </a:solidFill>
                                  <a:latin typeface="Cambria Math" panose="02040503050406030204" pitchFamily="18" charset="0"/>
                                </a:rPr>
                                <m:t>=</m:t>
                              </m:r>
                              <m:r>
                                <a:rPr lang="en-US" sz="3200" b="1" i="1">
                                  <a:solidFill>
                                    <a:schemeClr val="accent1">
                                      <a:lumMod val="75000"/>
                                    </a:schemeClr>
                                  </a:solidFill>
                                  <a:latin typeface="Cambria Math" panose="02040503050406030204" pitchFamily="18" charset="0"/>
                                </a:rPr>
                                <m:t>𝟏</m:t>
                              </m:r>
                            </m:sub>
                            <m:sup>
                              <m:r>
                                <a:rPr lang="en-US" sz="3200" b="1" i="1">
                                  <a:solidFill>
                                    <a:schemeClr val="accent1">
                                      <a:lumMod val="75000"/>
                                    </a:schemeClr>
                                  </a:solidFill>
                                  <a:latin typeface="Cambria Math" panose="02040503050406030204" pitchFamily="18" charset="0"/>
                                </a:rPr>
                                <m:t>𝑵</m:t>
                              </m:r>
                            </m:sup>
                            <m:e>
                              <m:f>
                                <m:fPr>
                                  <m:ctrlPr>
                                    <a:rPr lang="en-US" sz="3200" b="1" i="1">
                                      <a:solidFill>
                                        <a:schemeClr val="accent1">
                                          <a:lumMod val="75000"/>
                                        </a:schemeClr>
                                      </a:solidFill>
                                      <a:latin typeface="Cambria Math" panose="02040503050406030204" pitchFamily="18" charset="0"/>
                                    </a:rPr>
                                  </m:ctrlPr>
                                </m:fPr>
                                <m:num>
                                  <m:r>
                                    <a:rPr lang="en-US" sz="3200" b="1" i="1">
                                      <a:solidFill>
                                        <a:schemeClr val="accent1">
                                          <a:lumMod val="75000"/>
                                        </a:schemeClr>
                                      </a:solidFill>
                                      <a:latin typeface="Cambria Math" panose="02040503050406030204" pitchFamily="18" charset="0"/>
                                    </a:rPr>
                                    <m:t>𝑪</m:t>
                                  </m:r>
                                </m:num>
                                <m:den>
                                  <m:sSup>
                                    <m:sSupPr>
                                      <m:ctrlPr>
                                        <a:rPr lang="en-US" sz="3200" b="1" i="1">
                                          <a:solidFill>
                                            <a:schemeClr val="accent1">
                                              <a:lumMod val="75000"/>
                                            </a:schemeClr>
                                          </a:solidFill>
                                          <a:latin typeface="Cambria Math" panose="02040503050406030204" pitchFamily="18" charset="0"/>
                                        </a:rPr>
                                      </m:ctrlPr>
                                    </m:sSupPr>
                                    <m:e>
                                      <m:d>
                                        <m:dPr>
                                          <m:ctrlPr>
                                            <a:rPr lang="en-US" sz="3200" b="1" i="1">
                                              <a:solidFill>
                                                <a:schemeClr val="accent1">
                                                  <a:lumMod val="75000"/>
                                                </a:schemeClr>
                                              </a:solidFill>
                                              <a:latin typeface="Cambria Math" panose="02040503050406030204" pitchFamily="18" charset="0"/>
                                            </a:rPr>
                                          </m:ctrlPr>
                                        </m:dPr>
                                        <m:e>
                                          <m:r>
                                            <a:rPr lang="en-US" sz="3200" b="1" i="1">
                                              <a:solidFill>
                                                <a:schemeClr val="accent1">
                                                  <a:lumMod val="75000"/>
                                                </a:schemeClr>
                                              </a:solidFill>
                                              <a:latin typeface="Cambria Math" panose="02040503050406030204" pitchFamily="18" charset="0"/>
                                            </a:rPr>
                                            <m:t>𝟏</m:t>
                                          </m:r>
                                          <m:r>
                                            <a:rPr lang="en-US" sz="3200" b="1" i="1">
                                              <a:solidFill>
                                                <a:schemeClr val="accent1">
                                                  <a:lumMod val="75000"/>
                                                </a:schemeClr>
                                              </a:solidFill>
                                              <a:latin typeface="Cambria Math" panose="02040503050406030204" pitchFamily="18" charset="0"/>
                                            </a:rPr>
                                            <m:t>+</m:t>
                                          </m:r>
                                          <m:r>
                                            <a:rPr lang="en-US" sz="3200" b="1" i="1">
                                              <a:solidFill>
                                                <a:schemeClr val="accent1">
                                                  <a:lumMod val="75000"/>
                                                </a:schemeClr>
                                              </a:solidFill>
                                              <a:latin typeface="Cambria Math" panose="02040503050406030204" pitchFamily="18" charset="0"/>
                                            </a:rPr>
                                            <m:t>𝒊</m:t>
                                          </m:r>
                                        </m:e>
                                      </m:d>
                                    </m:e>
                                    <m:sup>
                                      <m:r>
                                        <a:rPr lang="en-US" sz="3200" b="1" i="1">
                                          <a:solidFill>
                                            <a:schemeClr val="accent1">
                                              <a:lumMod val="75000"/>
                                            </a:schemeClr>
                                          </a:solidFill>
                                          <a:latin typeface="Cambria Math" panose="02040503050406030204" pitchFamily="18" charset="0"/>
                                        </a:rPr>
                                        <m:t>𝒕</m:t>
                                      </m:r>
                                    </m:sup>
                                  </m:sSup>
                                </m:den>
                              </m:f>
                            </m:e>
                          </m:nary>
                        </m:e>
                      </m:d>
                      <m:r>
                        <a:rPr lang="en-US" sz="3200" b="1" i="1" smtClean="0">
                          <a:solidFill>
                            <a:schemeClr val="accent1">
                              <a:lumMod val="75000"/>
                            </a:schemeClr>
                          </a:solidFill>
                          <a:latin typeface="Cambria Math" panose="02040503050406030204" pitchFamily="18" charset="0"/>
                        </a:rPr>
                        <m:t>+ </m:t>
                      </m:r>
                      <m:f>
                        <m:fPr>
                          <m:ctrlPr>
                            <a:rPr lang="en-US" sz="3200" b="1" i="1" smtClean="0">
                              <a:solidFill>
                                <a:schemeClr val="accent1">
                                  <a:lumMod val="75000"/>
                                </a:schemeClr>
                              </a:solidFill>
                              <a:latin typeface="Cambria Math" panose="02040503050406030204" pitchFamily="18" charset="0"/>
                            </a:rPr>
                          </m:ctrlPr>
                        </m:fPr>
                        <m:num>
                          <m:sSub>
                            <m:sSubPr>
                              <m:ctrlPr>
                                <a:rPr lang="en-US" sz="3200" b="1" i="1" smtClean="0">
                                  <a:solidFill>
                                    <a:schemeClr val="accent1">
                                      <a:lumMod val="75000"/>
                                    </a:schemeClr>
                                  </a:solidFill>
                                  <a:latin typeface="Cambria Math" panose="02040503050406030204" pitchFamily="18" charset="0"/>
                                </a:rPr>
                              </m:ctrlPr>
                            </m:sSubPr>
                            <m:e>
                              <m:r>
                                <a:rPr lang="en-US" sz="3200" b="1" i="1" smtClean="0">
                                  <a:solidFill>
                                    <a:schemeClr val="accent1">
                                      <a:lumMod val="75000"/>
                                    </a:schemeClr>
                                  </a:solidFill>
                                  <a:latin typeface="Cambria Math" panose="02040503050406030204" pitchFamily="18" charset="0"/>
                                </a:rPr>
                                <m:t>𝑷</m:t>
                              </m:r>
                            </m:e>
                            <m:sub>
                              <m:r>
                                <a:rPr lang="en-US" sz="3200" b="1" i="1" smtClean="0">
                                  <a:solidFill>
                                    <a:schemeClr val="accent1">
                                      <a:lumMod val="75000"/>
                                    </a:schemeClr>
                                  </a:solidFill>
                                  <a:latin typeface="Cambria Math" panose="02040503050406030204" pitchFamily="18" charset="0"/>
                                </a:rPr>
                                <m:t>𝑵</m:t>
                              </m:r>
                            </m:sub>
                          </m:sSub>
                        </m:num>
                        <m:den>
                          <m:sSup>
                            <m:sSupPr>
                              <m:ctrlPr>
                                <a:rPr lang="en-US" sz="3200" b="1" i="1" smtClean="0">
                                  <a:solidFill>
                                    <a:schemeClr val="accent1">
                                      <a:lumMod val="75000"/>
                                    </a:schemeClr>
                                  </a:solidFill>
                                  <a:latin typeface="Cambria Math" panose="02040503050406030204" pitchFamily="18" charset="0"/>
                                </a:rPr>
                              </m:ctrlPr>
                            </m:sSupPr>
                            <m:e>
                              <m:r>
                                <a:rPr lang="en-US" sz="3200" b="1" i="1" smtClean="0">
                                  <a:solidFill>
                                    <a:schemeClr val="accent1">
                                      <a:lumMod val="75000"/>
                                    </a:schemeClr>
                                  </a:solidFill>
                                  <a:latin typeface="Cambria Math" panose="02040503050406030204" pitchFamily="18" charset="0"/>
                                </a:rPr>
                                <m:t>(</m:t>
                              </m:r>
                              <m:r>
                                <a:rPr lang="en-US" sz="3200" b="1" i="1" smtClean="0">
                                  <a:solidFill>
                                    <a:schemeClr val="accent1">
                                      <a:lumMod val="75000"/>
                                    </a:schemeClr>
                                  </a:solidFill>
                                  <a:latin typeface="Cambria Math" panose="02040503050406030204" pitchFamily="18" charset="0"/>
                                </a:rPr>
                                <m:t>𝟏</m:t>
                              </m:r>
                              <m:r>
                                <a:rPr lang="en-US" sz="3200" b="1" i="1" smtClean="0">
                                  <a:solidFill>
                                    <a:schemeClr val="accent1">
                                      <a:lumMod val="75000"/>
                                    </a:schemeClr>
                                  </a:solidFill>
                                  <a:latin typeface="Cambria Math" panose="02040503050406030204" pitchFamily="18" charset="0"/>
                                </a:rPr>
                                <m:t>+</m:t>
                              </m:r>
                              <m:r>
                                <a:rPr lang="en-US" sz="3200" b="1" i="1" smtClean="0">
                                  <a:solidFill>
                                    <a:schemeClr val="accent1">
                                      <a:lumMod val="75000"/>
                                    </a:schemeClr>
                                  </a:solidFill>
                                  <a:latin typeface="Cambria Math" panose="02040503050406030204" pitchFamily="18" charset="0"/>
                                </a:rPr>
                                <m:t>𝒊</m:t>
                              </m:r>
                              <m:r>
                                <a:rPr lang="en-US" sz="3200" b="1" i="1" smtClean="0">
                                  <a:solidFill>
                                    <a:schemeClr val="accent1">
                                      <a:lumMod val="75000"/>
                                    </a:schemeClr>
                                  </a:solidFill>
                                  <a:latin typeface="Cambria Math" panose="02040503050406030204" pitchFamily="18" charset="0"/>
                                </a:rPr>
                                <m:t>)</m:t>
                              </m:r>
                            </m:e>
                            <m:sup>
                              <m:r>
                                <a:rPr lang="en-US" sz="3200" b="1" i="1" smtClean="0">
                                  <a:solidFill>
                                    <a:schemeClr val="accent1">
                                      <a:lumMod val="75000"/>
                                    </a:schemeClr>
                                  </a:solidFill>
                                  <a:latin typeface="Cambria Math" panose="02040503050406030204" pitchFamily="18" charset="0"/>
                                </a:rPr>
                                <m:t>𝑵</m:t>
                              </m:r>
                            </m:sup>
                          </m:sSup>
                        </m:den>
                      </m:f>
                      <m:r>
                        <a:rPr lang="en-US" sz="3200" b="1" i="1" smtClean="0">
                          <a:latin typeface="Cambria Math" panose="02040503050406030204" pitchFamily="18" charset="0"/>
                        </a:rPr>
                        <m:t> </m:t>
                      </m:r>
                    </m:oMath>
                  </m:oMathPara>
                </a14:m>
                <a:endParaRPr lang="en-US" b="1" dirty="0"/>
              </a:p>
            </p:txBody>
          </p:sp>
        </mc:Choice>
        <mc:Fallback xmlns="">
          <p:sp>
            <p:nvSpPr>
              <p:cNvPr id="3" name="TextBox 2">
                <a:extLst>
                  <a:ext uri="{FF2B5EF4-FFF2-40B4-BE49-F238E27FC236}">
                    <a16:creationId xmlns:a16="http://schemas.microsoft.com/office/drawing/2014/main" id="{94E85DEA-313A-FAA0-C795-91B55E2A9D81}"/>
                  </a:ext>
                </a:extLst>
              </p:cNvPr>
              <p:cNvSpPr txBox="1">
                <a:spLocks noRot="1" noChangeAspect="1" noMove="1" noResize="1" noEditPoints="1" noAdjustHandles="1" noChangeArrowheads="1" noChangeShapeType="1" noTextEdit="1"/>
              </p:cNvSpPr>
              <p:nvPr/>
            </p:nvSpPr>
            <p:spPr>
              <a:xfrm>
                <a:off x="2271859" y="2100643"/>
                <a:ext cx="6853287" cy="15854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652479-63EB-51E8-3994-0ADF9CC7188A}"/>
                  </a:ext>
                </a:extLst>
              </p:cNvPr>
              <p:cNvSpPr txBox="1"/>
              <p:nvPr/>
            </p:nvSpPr>
            <p:spPr>
              <a:xfrm>
                <a:off x="641810" y="4422033"/>
                <a:ext cx="1104192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1">
                                  <a:lumMod val="75000"/>
                                </a:schemeClr>
                              </a:solidFill>
                              <a:latin typeface="Cambria Math" panose="02040503050406030204" pitchFamily="18" charset="0"/>
                            </a:rPr>
                          </m:ctrlPr>
                        </m:sSubPr>
                        <m:e>
                          <m:r>
                            <a:rPr lang="en-US" sz="2800" b="1" i="1" smtClean="0">
                              <a:solidFill>
                                <a:schemeClr val="accent1">
                                  <a:lumMod val="75000"/>
                                </a:schemeClr>
                              </a:solidFill>
                              <a:latin typeface="Cambria Math" panose="02040503050406030204" pitchFamily="18" charset="0"/>
                            </a:rPr>
                            <m:t>𝑷</m:t>
                          </m:r>
                        </m:e>
                        <m:sub>
                          <m:r>
                            <a:rPr lang="en-US" sz="2800" b="1" i="1" smtClean="0">
                              <a:solidFill>
                                <a:schemeClr val="accent1">
                                  <a:lumMod val="75000"/>
                                </a:schemeClr>
                              </a:solidFill>
                              <a:latin typeface="Cambria Math" panose="02040503050406030204" pitchFamily="18" charset="0"/>
                            </a:rPr>
                            <m:t>𝟎</m:t>
                          </m:r>
                        </m:sub>
                      </m:sSub>
                      <m:r>
                        <a:rPr lang="en-US" sz="2800" b="1" i="1" smtClean="0">
                          <a:solidFill>
                            <a:schemeClr val="accent1">
                              <a:lumMod val="75000"/>
                            </a:schemeClr>
                          </a:solidFill>
                          <a:latin typeface="Cambria Math" panose="02040503050406030204" pitchFamily="18" charset="0"/>
                        </a:rPr>
                        <m:t>=</m:t>
                      </m:r>
                      <m:r>
                        <a:rPr lang="en-US" sz="2800" b="1" i="1" smtClean="0">
                          <a:solidFill>
                            <a:schemeClr val="accent1">
                              <a:lumMod val="75000"/>
                            </a:schemeClr>
                          </a:solidFill>
                          <a:latin typeface="Cambria Math" panose="02040503050406030204" pitchFamily="18" charset="0"/>
                        </a:rPr>
                        <m:t>𝑺𝒆𝒓𝒊𝒆𝒔</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𝒐𝒇</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𝒄𝒂𝒔𝒉</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𝒇𝒍𝒐𝒘𝒔</m:t>
                      </m:r>
                      <m:r>
                        <a:rPr lang="en-US" sz="2800" b="1" i="1" smtClean="0">
                          <a:solidFill>
                            <a:schemeClr val="accent1">
                              <a:lumMod val="75000"/>
                            </a:schemeClr>
                          </a:solidFill>
                          <a:latin typeface="Cambria Math" panose="02040503050406030204" pitchFamily="18" charset="0"/>
                        </a:rPr>
                        <m:t>+</m:t>
                      </m:r>
                      <m:r>
                        <a:rPr lang="en-US" sz="2800" b="1" i="1" smtClean="0">
                          <a:solidFill>
                            <a:schemeClr val="accent1">
                              <a:lumMod val="75000"/>
                            </a:schemeClr>
                          </a:solidFill>
                          <a:latin typeface="Cambria Math" panose="02040503050406030204" pitchFamily="18" charset="0"/>
                        </a:rPr>
                        <m:t>𝑬𝒙𝒑𝒆𝒄𝒕𝒆𝒅</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𝒑𝒓𝒊𝒄𝒆</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𝒊𝒏</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𝒕𝒉𝒆</m:t>
                      </m:r>
                      <m:r>
                        <a:rPr lang="en-US" sz="2800" b="1" i="1" smtClean="0">
                          <a:solidFill>
                            <a:schemeClr val="accent1">
                              <a:lumMod val="75000"/>
                            </a:schemeClr>
                          </a:solidFill>
                          <a:latin typeface="Cambria Math" panose="02040503050406030204" pitchFamily="18" charset="0"/>
                        </a:rPr>
                        <m:t> </m:t>
                      </m:r>
                      <m:r>
                        <a:rPr lang="en-US" sz="2800" b="1" i="1" smtClean="0">
                          <a:solidFill>
                            <a:schemeClr val="accent1">
                              <a:lumMod val="75000"/>
                            </a:schemeClr>
                          </a:solidFill>
                          <a:latin typeface="Cambria Math" panose="02040503050406030204" pitchFamily="18" charset="0"/>
                        </a:rPr>
                        <m:t>𝒇𝒖𝒕𝒖𝒓𝒆</m:t>
                      </m:r>
                      <m:r>
                        <a:rPr lang="en-US" sz="2800" b="1" i="1" smtClean="0">
                          <a:latin typeface="Cambria Math" panose="02040503050406030204" pitchFamily="18" charset="0"/>
                        </a:rPr>
                        <m:t> </m:t>
                      </m:r>
                    </m:oMath>
                  </m:oMathPara>
                </a14:m>
                <a:endParaRPr lang="en-US" sz="1600" b="1" dirty="0"/>
              </a:p>
            </p:txBody>
          </p:sp>
        </mc:Choice>
        <mc:Fallback xmlns="">
          <p:sp>
            <p:nvSpPr>
              <p:cNvPr id="7" name="TextBox 6">
                <a:extLst>
                  <a:ext uri="{FF2B5EF4-FFF2-40B4-BE49-F238E27FC236}">
                    <a16:creationId xmlns:a16="http://schemas.microsoft.com/office/drawing/2014/main" id="{0D652479-63EB-51E8-3994-0ADF9CC7188A}"/>
                  </a:ext>
                </a:extLst>
              </p:cNvPr>
              <p:cNvSpPr txBox="1">
                <a:spLocks noRot="1" noChangeAspect="1" noMove="1" noResize="1" noEditPoints="1" noAdjustHandles="1" noChangeArrowheads="1" noChangeShapeType="1" noTextEdit="1"/>
              </p:cNvSpPr>
              <p:nvPr/>
            </p:nvSpPr>
            <p:spPr>
              <a:xfrm>
                <a:off x="641810" y="4422033"/>
                <a:ext cx="11041928" cy="430887"/>
              </a:xfrm>
              <a:prstGeom prst="rect">
                <a:avLst/>
              </a:prstGeom>
              <a:blipFill>
                <a:blip r:embed="rId4"/>
                <a:stretch>
                  <a:fillRect/>
                </a:stretch>
              </a:blipFill>
            </p:spPr>
            <p:txBody>
              <a:bodyPr/>
              <a:lstStyle/>
              <a:p>
                <a:r>
                  <a:rPr lang="en-US">
                    <a:noFill/>
                  </a:rPr>
                  <a:t> </a:t>
                </a:r>
              </a:p>
            </p:txBody>
          </p:sp>
        </mc:Fallback>
      </mc:AlternateContent>
      <p:sp>
        <p:nvSpPr>
          <p:cNvPr id="9" name="Speech Bubble: Oval 8">
            <a:extLst>
              <a:ext uri="{FF2B5EF4-FFF2-40B4-BE49-F238E27FC236}">
                <a16:creationId xmlns:a16="http://schemas.microsoft.com/office/drawing/2014/main" id="{29C1C983-63F3-F899-C603-6FD4C97F5676}"/>
              </a:ext>
            </a:extLst>
          </p:cNvPr>
          <p:cNvSpPr/>
          <p:nvPr/>
        </p:nvSpPr>
        <p:spPr>
          <a:xfrm>
            <a:off x="3813243" y="1605064"/>
            <a:ext cx="2704289" cy="2577830"/>
          </a:xfrm>
          <a:prstGeom prst="wedgeEllipseCallout">
            <a:avLst>
              <a:gd name="adj1" fmla="val -58243"/>
              <a:gd name="adj2" fmla="val 5684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Oval 9">
            <a:extLst>
              <a:ext uri="{FF2B5EF4-FFF2-40B4-BE49-F238E27FC236}">
                <a16:creationId xmlns:a16="http://schemas.microsoft.com/office/drawing/2014/main" id="{B1833B82-8901-DD3E-A6C7-69E50C127B43}"/>
              </a:ext>
            </a:extLst>
          </p:cNvPr>
          <p:cNvSpPr/>
          <p:nvPr/>
        </p:nvSpPr>
        <p:spPr>
          <a:xfrm>
            <a:off x="6850245" y="1751053"/>
            <a:ext cx="1760355" cy="2340180"/>
          </a:xfrm>
          <a:prstGeom prst="wedgeEllipseCallout">
            <a:avLst>
              <a:gd name="adj1" fmla="val 36542"/>
              <a:gd name="adj2" fmla="val 62077"/>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27BABF7-6532-A68B-CA0C-7E6457D4F167}"/>
              </a:ext>
            </a:extLst>
          </p:cNvPr>
          <p:cNvSpPr/>
          <p:nvPr/>
        </p:nvSpPr>
        <p:spPr>
          <a:xfrm rot="1889410" flipV="1">
            <a:off x="2884470" y="4550450"/>
            <a:ext cx="1857548" cy="352124"/>
          </a:xfrm>
          <a:prstGeom prst="rightArrow">
            <a:avLst>
              <a:gd name="adj1" fmla="val 50000"/>
              <a:gd name="adj2" fmla="val 46904"/>
            </a:avLst>
          </a:prstGeom>
          <a:solidFill>
            <a:schemeClr val="accent1">
              <a:lumMod val="75000"/>
              <a:alpha val="4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3520C1A5-2245-BB71-E263-6A336C71FB0E}"/>
              </a:ext>
            </a:extLst>
          </p:cNvPr>
          <p:cNvSpPr/>
          <p:nvPr/>
        </p:nvSpPr>
        <p:spPr>
          <a:xfrm rot="1889410" flipV="1">
            <a:off x="7130142" y="4494885"/>
            <a:ext cx="1857548" cy="352124"/>
          </a:xfrm>
          <a:prstGeom prst="rightArrow">
            <a:avLst>
              <a:gd name="adj1" fmla="val 50000"/>
              <a:gd name="adj2" fmla="val 46904"/>
            </a:avLst>
          </a:prstGeom>
          <a:solidFill>
            <a:schemeClr val="accent1">
              <a:lumMod val="75000"/>
              <a:alpha val="4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B979AC2-A5F7-1EE9-696E-9D5C23217D29}"/>
              </a:ext>
            </a:extLst>
          </p:cNvPr>
          <p:cNvSpPr txBox="1"/>
          <p:nvPr/>
        </p:nvSpPr>
        <p:spPr>
          <a:xfrm>
            <a:off x="3826781" y="5306228"/>
            <a:ext cx="1338606" cy="392480"/>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2000" b="1" dirty="0">
                <a:solidFill>
                  <a:schemeClr val="accent1">
                    <a:lumMod val="75000"/>
                  </a:schemeClr>
                </a:solidFill>
                <a:latin typeface="Verdana"/>
                <a:ea typeface="Verdana"/>
              </a:rPr>
              <a:t>Zero </a:t>
            </a:r>
          </a:p>
        </p:txBody>
      </p:sp>
      <p:sp>
        <p:nvSpPr>
          <p:cNvPr id="14" name="TextBox 13">
            <a:extLst>
              <a:ext uri="{FF2B5EF4-FFF2-40B4-BE49-F238E27FC236}">
                <a16:creationId xmlns:a16="http://schemas.microsoft.com/office/drawing/2014/main" id="{AFABF880-0FBA-5426-AAED-BD214C1053AB}"/>
              </a:ext>
            </a:extLst>
          </p:cNvPr>
          <p:cNvSpPr txBox="1"/>
          <p:nvPr/>
        </p:nvSpPr>
        <p:spPr>
          <a:xfrm>
            <a:off x="8058916" y="5188410"/>
            <a:ext cx="1338606" cy="392480"/>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2000" b="1" dirty="0">
                <a:solidFill>
                  <a:schemeClr val="accent1">
                    <a:lumMod val="75000"/>
                  </a:schemeClr>
                </a:solidFill>
                <a:latin typeface="Verdana"/>
                <a:ea typeface="Verdana"/>
              </a:rPr>
              <a:t>Zero </a:t>
            </a:r>
          </a:p>
        </p:txBody>
      </p:sp>
      <p:sp>
        <p:nvSpPr>
          <p:cNvPr id="15" name="TextBox 14">
            <a:extLst>
              <a:ext uri="{FF2B5EF4-FFF2-40B4-BE49-F238E27FC236}">
                <a16:creationId xmlns:a16="http://schemas.microsoft.com/office/drawing/2014/main" id="{6A668DB9-52A1-659D-8F70-CA6B374214B0}"/>
              </a:ext>
            </a:extLst>
          </p:cNvPr>
          <p:cNvSpPr txBox="1"/>
          <p:nvPr/>
        </p:nvSpPr>
        <p:spPr>
          <a:xfrm>
            <a:off x="6312930" y="5628380"/>
            <a:ext cx="5040870" cy="763542"/>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sz="1400" dirty="0">
                <a:solidFill>
                  <a:schemeClr val="accent1">
                    <a:lumMod val="75000"/>
                  </a:schemeClr>
                </a:solidFill>
                <a:latin typeface="Verdana" panose="020B0604030504040204" pitchFamily="34" charset="0"/>
                <a:cs typeface="Arial" panose="020B0604020202020204" pitchFamily="34" charset="0"/>
              </a:rPr>
              <a:t>Absorption barrier: interruption of the ledger updating process, loss of interest, tech replacement. For the price to be positive it must grow </a:t>
            </a:r>
            <a:r>
              <a:rPr lang="en-US" sz="1400" i="1" dirty="0">
                <a:solidFill>
                  <a:schemeClr val="accent1">
                    <a:lumMod val="75000"/>
                  </a:schemeClr>
                </a:solidFill>
                <a:latin typeface="Verdana" panose="020B0604030504040204" pitchFamily="34" charset="0"/>
                <a:cs typeface="Arial" panose="020B0604020202020204" pitchFamily="34" charset="0"/>
              </a:rPr>
              <a:t>forever</a:t>
            </a:r>
            <a:r>
              <a:rPr lang="en-US" sz="1400" dirty="0">
                <a:solidFill>
                  <a:schemeClr val="accent1">
                    <a:lumMod val="75000"/>
                  </a:schemeClr>
                </a:solidFill>
                <a:latin typeface="Verdana" panose="020B060403050404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A654DBE9-9A7C-2A32-8995-2837FA30CC1A}"/>
              </a:ext>
            </a:extLst>
          </p:cNvPr>
          <p:cNvSpPr txBox="1"/>
          <p:nvPr/>
        </p:nvSpPr>
        <p:spPr>
          <a:xfrm>
            <a:off x="524759" y="381331"/>
            <a:ext cx="982587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Debunking Concepts?	</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7908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1082904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Crypto Investing and Taxes</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24</a:t>
            </a:fld>
            <a:endParaRPr lang="en-US" sz="900" b="1">
              <a:solidFill>
                <a:srgbClr val="FF0000"/>
              </a:solidFill>
              <a:latin typeface="Verdana"/>
              <a:ea typeface="Verdana"/>
            </a:endParaRPr>
          </a:p>
        </p:txBody>
      </p:sp>
      <p:sp>
        <p:nvSpPr>
          <p:cNvPr id="6" name="TextBox 5">
            <a:extLst>
              <a:ext uri="{FF2B5EF4-FFF2-40B4-BE49-F238E27FC236}">
                <a16:creationId xmlns:a16="http://schemas.microsoft.com/office/drawing/2014/main" id="{9C9803CD-FBEF-C588-B28D-B22792CB32F8}"/>
              </a:ext>
            </a:extLst>
          </p:cNvPr>
          <p:cNvSpPr txBox="1"/>
          <p:nvPr/>
        </p:nvSpPr>
        <p:spPr>
          <a:xfrm>
            <a:off x="764827" y="996884"/>
            <a:ext cx="10902413" cy="369332"/>
          </a:xfrm>
          <a:prstGeom prst="rect">
            <a:avLst/>
          </a:prstGeom>
          <a:noFill/>
        </p:spPr>
        <p:txBody>
          <a:bodyPr wrap="square" lIns="91440" tIns="45720" rIns="91440" bIns="45720" rtlCol="0" anchor="t">
            <a:spAutoFit/>
          </a:bodyPr>
          <a:lstStyle/>
          <a:p>
            <a:pPr marR="0" algn="just">
              <a:spcBef>
                <a:spcPts val="0"/>
              </a:spcBef>
              <a:spcAft>
                <a:spcPts val="0"/>
              </a:spcAft>
            </a:pPr>
            <a:r>
              <a:rPr lang="en-US" b="1" dirty="0">
                <a:solidFill>
                  <a:schemeClr val="accent1">
                    <a:lumMod val="75000"/>
                  </a:schemeClr>
                </a:solidFill>
                <a:latin typeface="Verdana" panose="020B0604030504040204" pitchFamily="34" charset="0"/>
                <a:cs typeface="Arial" panose="020B0604020202020204" pitchFamily="34" charset="0"/>
              </a:rPr>
              <a:t>Compounding and the Effect of Taxes: </a:t>
            </a:r>
          </a:p>
        </p:txBody>
      </p:sp>
      <p:graphicFrame>
        <p:nvGraphicFramePr>
          <p:cNvPr id="7" name="Chart 6">
            <a:extLst>
              <a:ext uri="{FF2B5EF4-FFF2-40B4-BE49-F238E27FC236}">
                <a16:creationId xmlns:a16="http://schemas.microsoft.com/office/drawing/2014/main" id="{DACAFA9B-6F47-6717-EFD0-DD73A41DC826}"/>
              </a:ext>
            </a:extLst>
          </p:cNvPr>
          <p:cNvGraphicFramePr>
            <a:graphicFrameLocks/>
          </p:cNvGraphicFramePr>
          <p:nvPr>
            <p:extLst>
              <p:ext uri="{D42A27DB-BD31-4B8C-83A1-F6EECF244321}">
                <p14:modId xmlns:p14="http://schemas.microsoft.com/office/powerpoint/2010/main" val="3382892835"/>
              </p:ext>
            </p:extLst>
          </p:nvPr>
        </p:nvGraphicFramePr>
        <p:xfrm>
          <a:off x="885806" y="1388176"/>
          <a:ext cx="7192966" cy="4472940"/>
        </p:xfrm>
        <a:graphic>
          <a:graphicData uri="http://schemas.openxmlformats.org/drawingml/2006/chart">
            <c:chart xmlns:c="http://schemas.openxmlformats.org/drawingml/2006/chart" xmlns:r="http://schemas.openxmlformats.org/officeDocument/2006/relationships" r:id="rId3"/>
          </a:graphicData>
        </a:graphic>
      </p:graphicFrame>
      <p:sp>
        <p:nvSpPr>
          <p:cNvPr id="2" name="Right Brace 1">
            <a:extLst>
              <a:ext uri="{FF2B5EF4-FFF2-40B4-BE49-F238E27FC236}">
                <a16:creationId xmlns:a16="http://schemas.microsoft.com/office/drawing/2014/main" id="{9C63DDBE-78D3-6E18-9864-36E5AC030FD4}"/>
              </a:ext>
            </a:extLst>
          </p:cNvPr>
          <p:cNvSpPr/>
          <p:nvPr/>
        </p:nvSpPr>
        <p:spPr>
          <a:xfrm>
            <a:off x="7568119" y="2281287"/>
            <a:ext cx="1150471" cy="2835461"/>
          </a:xfrm>
          <a:prstGeom prst="rightBrace">
            <a:avLst>
              <a:gd name="adj1" fmla="val 61602"/>
              <a:gd name="adj2" fmla="val 48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2EF0ADDF-3E2D-7337-DEDC-9E4699C0C998}"/>
              </a:ext>
            </a:extLst>
          </p:cNvPr>
          <p:cNvSpPr txBox="1"/>
          <p:nvPr/>
        </p:nvSpPr>
        <p:spPr>
          <a:xfrm>
            <a:off x="8907294" y="2960353"/>
            <a:ext cx="2590800" cy="1477328"/>
          </a:xfrm>
          <a:prstGeom prst="rect">
            <a:avLst/>
          </a:prstGeom>
          <a:noFill/>
        </p:spPr>
        <p:txBody>
          <a:bodyPr wrap="square" rtlCol="0">
            <a:spAutoFit/>
          </a:bodyPr>
          <a:lstStyle/>
          <a:p>
            <a:pPr algn="just"/>
            <a:r>
              <a:rPr lang="en-US" sz="1500" dirty="0">
                <a:solidFill>
                  <a:schemeClr val="accent1">
                    <a:lumMod val="75000"/>
                  </a:schemeClr>
                </a:solidFill>
                <a:latin typeface="Verdana" panose="020B0604030504040204" pitchFamily="34" charset="0"/>
                <a:ea typeface="Verdana" panose="020B0604030504040204" pitchFamily="34" charset="0"/>
              </a:rPr>
              <a:t>Suppose you double the $1 for 20 years without paying any taxes, compared to a 25% tax rate. There is a </a:t>
            </a:r>
            <a:r>
              <a:rPr lang="en-US" sz="1500" b="1" dirty="0">
                <a:solidFill>
                  <a:schemeClr val="accent1">
                    <a:lumMod val="75000"/>
                  </a:schemeClr>
                </a:solidFill>
                <a:latin typeface="Verdana" panose="020B0604030504040204" pitchFamily="34" charset="0"/>
                <a:ea typeface="Verdana" panose="020B0604030504040204" pitchFamily="34" charset="0"/>
              </a:rPr>
              <a:t>93%</a:t>
            </a:r>
            <a:r>
              <a:rPr lang="en-US" sz="1500" dirty="0">
                <a:solidFill>
                  <a:schemeClr val="accent1">
                    <a:lumMod val="75000"/>
                  </a:schemeClr>
                </a:solidFill>
                <a:latin typeface="Verdana" panose="020B0604030504040204" pitchFamily="34" charset="0"/>
                <a:ea typeface="Verdana" panose="020B0604030504040204" pitchFamily="34" charset="0"/>
              </a:rPr>
              <a:t> drop in value. </a:t>
            </a:r>
          </a:p>
        </p:txBody>
      </p:sp>
    </p:spTree>
    <p:extLst>
      <p:ext uri="{BB962C8B-B14F-4D97-AF65-F5344CB8AC3E}">
        <p14:creationId xmlns:p14="http://schemas.microsoft.com/office/powerpoint/2010/main" val="380149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25</a:t>
            </a:fld>
            <a:endParaRPr lang="en-US" sz="900" b="1">
              <a:solidFill>
                <a:srgbClr val="FF0000"/>
              </a:solidFill>
              <a:latin typeface="Verdana"/>
              <a:ea typeface="Verdana"/>
            </a:endParaRPr>
          </a:p>
        </p:txBody>
      </p:sp>
      <p:sp>
        <p:nvSpPr>
          <p:cNvPr id="6" name="TextBox 5">
            <a:extLst>
              <a:ext uri="{FF2B5EF4-FFF2-40B4-BE49-F238E27FC236}">
                <a16:creationId xmlns:a16="http://schemas.microsoft.com/office/drawing/2014/main" id="{9C9803CD-FBEF-C588-B28D-B22792CB32F8}"/>
              </a:ext>
            </a:extLst>
          </p:cNvPr>
          <p:cNvSpPr txBox="1"/>
          <p:nvPr/>
        </p:nvSpPr>
        <p:spPr>
          <a:xfrm>
            <a:off x="524759" y="1002348"/>
            <a:ext cx="10902413" cy="800219"/>
          </a:xfrm>
          <a:prstGeom prst="rect">
            <a:avLst/>
          </a:prstGeom>
          <a:noFill/>
        </p:spPr>
        <p:txBody>
          <a:bodyPr wrap="square" lIns="91440" tIns="45720" rIns="91440" bIns="45720" rtlCol="0" anchor="t">
            <a:spAutoFit/>
          </a:bodyPr>
          <a:lstStyle/>
          <a:p>
            <a:pPr marR="0" algn="just">
              <a:spcBef>
                <a:spcPts val="0"/>
              </a:spcBef>
              <a:spcAft>
                <a:spcPts val="0"/>
              </a:spcAft>
            </a:pPr>
            <a:r>
              <a:rPr lang="en-US" dirty="0">
                <a:solidFill>
                  <a:schemeClr val="accent1">
                    <a:lumMod val="75000"/>
                  </a:schemeClr>
                </a:solidFill>
                <a:latin typeface="Verdana" panose="020B0604030504040204" pitchFamily="34" charset="0"/>
                <a:cs typeface="Arial" panose="020B0604020202020204" pitchFamily="34" charset="0"/>
              </a:rPr>
              <a:t>Long-term capital gains (t&gt;= 12 months) (0% - 20%).</a:t>
            </a:r>
          </a:p>
          <a:p>
            <a:pPr marR="0" algn="just">
              <a:spcBef>
                <a:spcPts val="0"/>
              </a:spcBef>
              <a:spcAft>
                <a:spcPts val="0"/>
              </a:spcAft>
            </a:pPr>
            <a:endParaRPr lang="en-US" sz="1000" dirty="0">
              <a:solidFill>
                <a:schemeClr val="accent1">
                  <a:lumMod val="75000"/>
                </a:schemeClr>
              </a:solidFill>
              <a:latin typeface="Verdana" panose="020B0604030504040204" pitchFamily="34" charset="0"/>
              <a:cs typeface="Arial" panose="020B0604020202020204" pitchFamily="34" charset="0"/>
            </a:endParaRPr>
          </a:p>
          <a:p>
            <a:pPr marR="0" algn="just">
              <a:spcBef>
                <a:spcPts val="0"/>
              </a:spcBef>
              <a:spcAft>
                <a:spcPts val="0"/>
              </a:spcAft>
            </a:pPr>
            <a:r>
              <a:rPr lang="en-US" dirty="0">
                <a:solidFill>
                  <a:schemeClr val="accent1">
                    <a:lumMod val="75000"/>
                  </a:schemeClr>
                </a:solidFill>
                <a:latin typeface="Verdana" panose="020B0604030504040204" pitchFamily="34" charset="0"/>
                <a:cs typeface="Arial" panose="020B0604020202020204" pitchFamily="34" charset="0"/>
              </a:rPr>
              <a:t>Short-term capital gains (t&lt; 12 months) (10% - 37%).</a:t>
            </a:r>
          </a:p>
        </p:txBody>
      </p:sp>
      <p:sp>
        <p:nvSpPr>
          <p:cNvPr id="9" name="TextBox 8">
            <a:extLst>
              <a:ext uri="{FF2B5EF4-FFF2-40B4-BE49-F238E27FC236}">
                <a16:creationId xmlns:a16="http://schemas.microsoft.com/office/drawing/2014/main" id="{5946B7B5-8E08-6DE1-FD48-1632A4C6D077}"/>
              </a:ext>
            </a:extLst>
          </p:cNvPr>
          <p:cNvSpPr txBox="1"/>
          <p:nvPr/>
        </p:nvSpPr>
        <p:spPr>
          <a:xfrm>
            <a:off x="524759" y="1882397"/>
            <a:ext cx="10902413" cy="1698285"/>
          </a:xfrm>
          <a:prstGeom prst="rect">
            <a:avLst/>
          </a:prstGeom>
          <a:noFill/>
        </p:spPr>
        <p:txBody>
          <a:bodyPr wrap="square" lIns="91440" tIns="45720" rIns="91440" bIns="45720" rtlCol="0" anchor="t">
            <a:spAutoFit/>
          </a:bodyPr>
          <a:lstStyle/>
          <a:p>
            <a:pPr marR="0" algn="just">
              <a:lnSpc>
                <a:spcPct val="150000"/>
              </a:lnSpc>
              <a:spcBef>
                <a:spcPts val="0"/>
              </a:spcBef>
              <a:spcAft>
                <a:spcPts val="0"/>
              </a:spcAft>
            </a:pPr>
            <a:r>
              <a:rPr lang="en-US" b="1" dirty="0">
                <a:solidFill>
                  <a:schemeClr val="accent1">
                    <a:lumMod val="75000"/>
                  </a:schemeClr>
                </a:solidFill>
                <a:latin typeface="Verdana" panose="020B0604030504040204" pitchFamily="34" charset="0"/>
                <a:cs typeface="Arial" panose="020B0604020202020204" pitchFamily="34" charset="0"/>
              </a:rPr>
              <a:t>IRS Triggers</a:t>
            </a:r>
            <a:r>
              <a:rPr lang="en-US" dirty="0">
                <a:solidFill>
                  <a:schemeClr val="accent1">
                    <a:lumMod val="75000"/>
                  </a:schemeClr>
                </a:solidFill>
                <a:latin typeface="Verdana" panose="020B0604030504040204" pitchFamily="34" charset="0"/>
                <a:cs typeface="Arial" panose="020B0604020202020204" pitchFamily="34" charset="0"/>
              </a:rPr>
              <a:t>:</a:t>
            </a:r>
          </a:p>
          <a:p>
            <a:pPr marL="285750" marR="0" indent="-285750" algn="just">
              <a:lnSpc>
                <a:spcPct val="150000"/>
              </a:lnSpc>
              <a:spcBef>
                <a:spcPts val="0"/>
              </a:spcBef>
              <a:spcAft>
                <a:spcPts val="0"/>
              </a:spcAft>
              <a:buClr>
                <a:srgbClr val="C00000"/>
              </a:buClr>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Sell crypto/token back to USD.</a:t>
            </a:r>
          </a:p>
          <a:p>
            <a:pPr marL="285750" marR="0" indent="-285750" algn="just">
              <a:lnSpc>
                <a:spcPct val="150000"/>
              </a:lnSpc>
              <a:spcBef>
                <a:spcPts val="0"/>
              </a:spcBef>
              <a:spcAft>
                <a:spcPts val="0"/>
              </a:spcAft>
              <a:buClr>
                <a:srgbClr val="C00000"/>
              </a:buClr>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Trade crypto/token for another.</a:t>
            </a:r>
          </a:p>
          <a:p>
            <a:pPr marL="285750" marR="0" indent="-285750" algn="just">
              <a:lnSpc>
                <a:spcPct val="150000"/>
              </a:lnSpc>
              <a:spcBef>
                <a:spcPts val="0"/>
              </a:spcBef>
              <a:spcAft>
                <a:spcPts val="0"/>
              </a:spcAft>
              <a:buClr>
                <a:srgbClr val="C00000"/>
              </a:buClr>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Purchase with crypto/token (Use BTC to buy a land in the Metaverse).  </a:t>
            </a:r>
          </a:p>
        </p:txBody>
      </p:sp>
      <p:sp>
        <p:nvSpPr>
          <p:cNvPr id="10" name="TextBox 9">
            <a:extLst>
              <a:ext uri="{FF2B5EF4-FFF2-40B4-BE49-F238E27FC236}">
                <a16:creationId xmlns:a16="http://schemas.microsoft.com/office/drawing/2014/main" id="{5CADF1F7-B8A5-0F77-0BC8-6EAC13D91F95}"/>
              </a:ext>
            </a:extLst>
          </p:cNvPr>
          <p:cNvSpPr txBox="1"/>
          <p:nvPr/>
        </p:nvSpPr>
        <p:spPr>
          <a:xfrm>
            <a:off x="524759" y="3660512"/>
            <a:ext cx="10902413" cy="1698285"/>
          </a:xfrm>
          <a:prstGeom prst="rect">
            <a:avLst/>
          </a:prstGeom>
          <a:noFill/>
        </p:spPr>
        <p:txBody>
          <a:bodyPr wrap="square" lIns="91440" tIns="45720" rIns="91440" bIns="45720" rtlCol="0" anchor="t">
            <a:spAutoFit/>
          </a:bodyPr>
          <a:lstStyle/>
          <a:p>
            <a:pPr marR="0" algn="just">
              <a:lnSpc>
                <a:spcPct val="150000"/>
              </a:lnSpc>
              <a:spcBef>
                <a:spcPts val="0"/>
              </a:spcBef>
              <a:spcAft>
                <a:spcPts val="0"/>
              </a:spcAft>
            </a:pPr>
            <a:r>
              <a:rPr lang="en-US" b="1" dirty="0">
                <a:solidFill>
                  <a:schemeClr val="accent1">
                    <a:lumMod val="75000"/>
                  </a:schemeClr>
                </a:solidFill>
                <a:latin typeface="Verdana" panose="020B0604030504040204" pitchFamily="34" charset="0"/>
                <a:cs typeface="Arial" panose="020B0604020202020204" pitchFamily="34" charset="0"/>
              </a:rPr>
              <a:t>Tax vehicles</a:t>
            </a:r>
            <a:r>
              <a:rPr lang="en-US" dirty="0">
                <a:solidFill>
                  <a:schemeClr val="accent1">
                    <a:lumMod val="75000"/>
                  </a:schemeClr>
                </a:solidFill>
                <a:latin typeface="Verdana" panose="020B0604030504040204" pitchFamily="34" charset="0"/>
                <a:cs typeface="Arial" panose="020B0604020202020204" pitchFamily="34" charset="0"/>
              </a:rPr>
              <a:t>: </a:t>
            </a:r>
          </a:p>
          <a:p>
            <a:pPr marL="285750" marR="0" indent="-285750" algn="just">
              <a:lnSpc>
                <a:spcPct val="150000"/>
              </a:lnSpc>
              <a:spcBef>
                <a:spcPts val="0"/>
              </a:spcBef>
              <a:spcAft>
                <a:spcPts val="0"/>
              </a:spcAft>
              <a:buClr>
                <a:srgbClr val="C00000"/>
              </a:buClr>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IRAs, 401K.</a:t>
            </a:r>
          </a:p>
          <a:p>
            <a:pPr marL="285750" marR="0" indent="-285750" algn="just">
              <a:lnSpc>
                <a:spcPct val="150000"/>
              </a:lnSpc>
              <a:spcBef>
                <a:spcPts val="0"/>
              </a:spcBef>
              <a:spcAft>
                <a:spcPts val="0"/>
              </a:spcAft>
              <a:buClr>
                <a:srgbClr val="C00000"/>
              </a:buClr>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Roth IRA. </a:t>
            </a:r>
          </a:p>
          <a:p>
            <a:pPr marL="285750" marR="0" indent="-285750" algn="just">
              <a:lnSpc>
                <a:spcPct val="150000"/>
              </a:lnSpc>
              <a:spcBef>
                <a:spcPts val="0"/>
              </a:spcBef>
              <a:spcAft>
                <a:spcPts val="0"/>
              </a:spcAft>
              <a:buClr>
                <a:srgbClr val="C00000"/>
              </a:buClr>
              <a:buFont typeface="Arial" panose="020B0604020202020204" pitchFamily="34" charset="0"/>
              <a:buChar char="•"/>
            </a:pPr>
            <a:r>
              <a:rPr lang="en-US" dirty="0">
                <a:solidFill>
                  <a:schemeClr val="accent1">
                    <a:lumMod val="75000"/>
                  </a:schemeClr>
                </a:solidFill>
                <a:latin typeface="Verdana" panose="020B0604030504040204" pitchFamily="34" charset="0"/>
                <a:cs typeface="Arial" panose="020B0604020202020204" pitchFamily="34" charset="0"/>
              </a:rPr>
              <a:t>Self-direct IRA, if IRA provider does not allow direct investing in cryptocurrency. </a:t>
            </a:r>
          </a:p>
        </p:txBody>
      </p:sp>
      <p:sp>
        <p:nvSpPr>
          <p:cNvPr id="11" name="TextBox 10">
            <a:extLst>
              <a:ext uri="{FF2B5EF4-FFF2-40B4-BE49-F238E27FC236}">
                <a16:creationId xmlns:a16="http://schemas.microsoft.com/office/drawing/2014/main" id="{545E58F7-685A-3FE1-833B-AECE3D5D43EB}"/>
              </a:ext>
            </a:extLst>
          </p:cNvPr>
          <p:cNvSpPr txBox="1"/>
          <p:nvPr/>
        </p:nvSpPr>
        <p:spPr>
          <a:xfrm>
            <a:off x="524759" y="381331"/>
            <a:ext cx="1082904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Crypto Investing and Taxes</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0276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59" y="381331"/>
            <a:ext cx="10829041"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References:</a:t>
            </a:r>
            <a:endParaRPr lang="en-US" sz="3400" b="1" dirty="0">
              <a:solidFill>
                <a:schemeClr val="accent1">
                  <a:lumMod val="75000"/>
                </a:schemeClr>
              </a:solidFill>
              <a:latin typeface="Verdana" panose="020B0604030504040204" pitchFamily="34" charset="0"/>
              <a:ea typeface="Verdana" panose="020B0604030504040204" pitchFamily="34" charset="0"/>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26</a:t>
            </a:fld>
            <a:endParaRPr lang="en-US" sz="900" b="1">
              <a:solidFill>
                <a:srgbClr val="FF0000"/>
              </a:solidFill>
              <a:latin typeface="Verdana"/>
              <a:ea typeface="Verdana"/>
            </a:endParaRPr>
          </a:p>
        </p:txBody>
      </p:sp>
    </p:spTree>
    <p:extLst>
      <p:ext uri="{BB962C8B-B14F-4D97-AF65-F5344CB8AC3E}">
        <p14:creationId xmlns:p14="http://schemas.microsoft.com/office/powerpoint/2010/main" val="258588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3" name="TextBox 2">
            <a:extLst>
              <a:ext uri="{FF2B5EF4-FFF2-40B4-BE49-F238E27FC236}">
                <a16:creationId xmlns:a16="http://schemas.microsoft.com/office/drawing/2014/main" id="{CE57D82B-3056-829F-6CE0-842CD1709F2B}"/>
              </a:ext>
            </a:extLst>
          </p:cNvPr>
          <p:cNvSpPr txBox="1"/>
          <p:nvPr/>
        </p:nvSpPr>
        <p:spPr>
          <a:xfrm>
            <a:off x="524760" y="996884"/>
            <a:ext cx="11142480" cy="369332"/>
          </a:xfrm>
          <a:prstGeom prst="rect">
            <a:avLst/>
          </a:prstGeom>
          <a:noFill/>
        </p:spPr>
        <p:txBody>
          <a:bodyPr wrap="square" rtlCol="0">
            <a:spAutoFit/>
          </a:bodyPr>
          <a:lstStyle/>
          <a:p>
            <a:r>
              <a:rPr lang="en-US" b="1" i="1" dirty="0">
                <a:solidFill>
                  <a:schemeClr val="accent1">
                    <a:lumMod val="75000"/>
                  </a:schemeClr>
                </a:solidFill>
                <a:latin typeface="Verdana" panose="020B0604030504040204" pitchFamily="34" charset="0"/>
                <a:ea typeface="Verdana" panose="020B0604030504040204" pitchFamily="34" charset="0"/>
              </a:rPr>
              <a:t>The Problem</a:t>
            </a:r>
            <a:r>
              <a:rPr lang="en-US" dirty="0">
                <a:solidFill>
                  <a:schemeClr val="accent1">
                    <a:lumMod val="75000"/>
                  </a:schemeClr>
                </a:solidFill>
                <a:latin typeface="Verdana" panose="020B0604030504040204" pitchFamily="34" charset="0"/>
                <a:ea typeface="Verdana" panose="020B0604030504040204" pitchFamily="34" charset="0"/>
              </a:rPr>
              <a:t>: How can we determine whether something in today's world is genuine or fake? </a:t>
            </a:r>
          </a:p>
        </p:txBody>
      </p:sp>
      <p:pic>
        <p:nvPicPr>
          <p:cNvPr id="5" name="Picture 4" descr="Text&#10;&#10;Description automatically generated">
            <a:extLst>
              <a:ext uri="{FF2B5EF4-FFF2-40B4-BE49-F238E27FC236}">
                <a16:creationId xmlns:a16="http://schemas.microsoft.com/office/drawing/2014/main" id="{9561BC34-C240-CE2C-6993-9725238F1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70" y="1426059"/>
            <a:ext cx="3041715" cy="1298232"/>
          </a:xfrm>
          <a:prstGeom prst="rect">
            <a:avLst/>
          </a:prstGeom>
        </p:spPr>
      </p:pic>
      <p:pic>
        <p:nvPicPr>
          <p:cNvPr id="7" name="Picture 6" descr="A close-up of a note&#10;&#10;Description automatically generated with low confidence">
            <a:extLst>
              <a:ext uri="{FF2B5EF4-FFF2-40B4-BE49-F238E27FC236}">
                <a16:creationId xmlns:a16="http://schemas.microsoft.com/office/drawing/2014/main" id="{C010FC92-EA15-19C5-6964-E4A1B51DA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70" y="2883307"/>
            <a:ext cx="2262432" cy="141281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C503DBF0-3626-60E4-5B13-486299BCF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60" y="4455134"/>
            <a:ext cx="1520227" cy="1792445"/>
          </a:xfrm>
          <a:prstGeom prst="rect">
            <a:avLst/>
          </a:prstGeom>
        </p:spPr>
      </p:pic>
      <p:sp>
        <p:nvSpPr>
          <p:cNvPr id="10" name="TextBox 9">
            <a:extLst>
              <a:ext uri="{FF2B5EF4-FFF2-40B4-BE49-F238E27FC236}">
                <a16:creationId xmlns:a16="http://schemas.microsoft.com/office/drawing/2014/main" id="{7995EBCD-199D-E000-5DF5-CA1FFDC6F8B8}"/>
              </a:ext>
            </a:extLst>
          </p:cNvPr>
          <p:cNvSpPr txBox="1"/>
          <p:nvPr/>
        </p:nvSpPr>
        <p:spPr>
          <a:xfrm>
            <a:off x="4421607" y="1545959"/>
            <a:ext cx="6953803" cy="1251561"/>
          </a:xfrm>
          <a:prstGeom prst="rect">
            <a:avLst/>
          </a:prstGeom>
          <a:noFill/>
        </p:spPr>
        <p:txBody>
          <a:bodyPr wrap="square" rtlCol="0">
            <a:spAutoFit/>
          </a:bodyPr>
          <a:lstStyle/>
          <a:p>
            <a:pPr marL="0" marR="0" algn="just">
              <a:lnSpc>
                <a:spcPct val="107000"/>
              </a:lnSpc>
              <a:spcBef>
                <a:spcPts val="0"/>
              </a:spcBef>
              <a:spcAft>
                <a:spcPts val="0"/>
              </a:spcAft>
            </a:pPr>
            <a:r>
              <a:rPr lang="en-US" i="1" dirty="0">
                <a:solidFill>
                  <a:schemeClr val="accent1">
                    <a:lumMod val="75000"/>
                  </a:schemeClr>
                </a:solidFill>
                <a:latin typeface="Verdana" panose="020B0604030504040204" pitchFamily="34" charset="0"/>
                <a:ea typeface="Verdana" panose="020B0604030504040204" pitchFamily="34" charset="0"/>
              </a:rPr>
              <a:t>We maintain a record of it</a:t>
            </a:r>
            <a:r>
              <a:rPr lang="en-US" dirty="0">
                <a:solidFill>
                  <a:schemeClr val="accent1">
                    <a:lumMod val="75000"/>
                  </a:schemeClr>
                </a:solidFill>
                <a:latin typeface="Verdana" panose="020B0604030504040204" pitchFamily="34" charset="0"/>
                <a:ea typeface="Verdana" panose="020B0604030504040204" pitchFamily="34" charset="0"/>
              </a:rPr>
              <a:t>. Each dollar bill is assigned a serial number by the bank, driver's license numbers are recorded by the government (DMV), and voting records are used to determine who voted and did not vote. </a:t>
            </a:r>
          </a:p>
        </p:txBody>
      </p:sp>
      <p:sp>
        <p:nvSpPr>
          <p:cNvPr id="11" name="TextBox 10">
            <a:extLst>
              <a:ext uri="{FF2B5EF4-FFF2-40B4-BE49-F238E27FC236}">
                <a16:creationId xmlns:a16="http://schemas.microsoft.com/office/drawing/2014/main" id="{FBA5DAE7-D64D-5CD6-8FEF-A620C9D75CC0}"/>
              </a:ext>
            </a:extLst>
          </p:cNvPr>
          <p:cNvSpPr txBox="1"/>
          <p:nvPr/>
        </p:nvSpPr>
        <p:spPr>
          <a:xfrm>
            <a:off x="4506448" y="3000067"/>
            <a:ext cx="6953803" cy="1251561"/>
          </a:xfrm>
          <a:prstGeom prst="rect">
            <a:avLst/>
          </a:prstGeom>
          <a:noFill/>
        </p:spPr>
        <p:txBody>
          <a:bodyPr wrap="square" rtlCol="0">
            <a:spAutoFit/>
          </a:bodyPr>
          <a:lstStyle/>
          <a:p>
            <a:pPr algn="just">
              <a:lnSpc>
                <a:spcPct val="107000"/>
              </a:lnSpc>
            </a:pPr>
            <a:r>
              <a:rPr lang="en-US" dirty="0">
                <a:solidFill>
                  <a:schemeClr val="accent1">
                    <a:lumMod val="75000"/>
                  </a:schemeClr>
                </a:solidFill>
                <a:latin typeface="Verdana" panose="020B0604030504040204" pitchFamily="34" charset="0"/>
                <a:ea typeface="Verdana" panose="020B0604030504040204" pitchFamily="34" charset="0"/>
              </a:rPr>
              <a:t>In other words, to ensure a legitimate document, you should consult with the appropriate authority, or rely on licensed notaries to attest and record the validity of information. </a:t>
            </a:r>
          </a:p>
        </p:txBody>
      </p:sp>
      <p:sp>
        <p:nvSpPr>
          <p:cNvPr id="12" name="TextBox 11">
            <a:extLst>
              <a:ext uri="{FF2B5EF4-FFF2-40B4-BE49-F238E27FC236}">
                <a16:creationId xmlns:a16="http://schemas.microsoft.com/office/drawing/2014/main" id="{D5C806A1-B8A5-2890-784F-F76A62294A38}"/>
              </a:ext>
            </a:extLst>
          </p:cNvPr>
          <p:cNvSpPr txBox="1"/>
          <p:nvPr/>
        </p:nvSpPr>
        <p:spPr>
          <a:xfrm>
            <a:off x="4421607" y="4454175"/>
            <a:ext cx="6953803" cy="658835"/>
          </a:xfrm>
          <a:prstGeom prst="rect">
            <a:avLst/>
          </a:prstGeom>
          <a:noFill/>
        </p:spPr>
        <p:txBody>
          <a:bodyPr wrap="square" lIns="91440" tIns="45720" rIns="91440" bIns="45720" rtlCol="0" anchor="t">
            <a:spAutoFit/>
          </a:bodyPr>
          <a:lstStyle/>
          <a:p>
            <a:pPr algn="just">
              <a:lnSpc>
                <a:spcPct val="107000"/>
              </a:lnSpc>
            </a:pPr>
            <a:r>
              <a:rPr lang="en-US" b="1" i="1" dirty="0">
                <a:solidFill>
                  <a:schemeClr val="accent1">
                    <a:lumMod val="75000"/>
                  </a:schemeClr>
                </a:solidFill>
                <a:latin typeface="Verdana"/>
                <a:ea typeface="Verdana"/>
              </a:rPr>
              <a:t>Question</a:t>
            </a:r>
            <a:r>
              <a:rPr lang="en-US" dirty="0">
                <a:solidFill>
                  <a:schemeClr val="accent1">
                    <a:lumMod val="75000"/>
                  </a:schemeClr>
                </a:solidFill>
                <a:latin typeface="Verdana"/>
                <a:ea typeface="Verdana"/>
              </a:rPr>
              <a:t>: What do all these mechanisms have in common? </a:t>
            </a:r>
            <a:endParaRPr lang="en-US" dirty="0">
              <a:solidFill>
                <a:schemeClr val="accent1">
                  <a:lumMod val="75000"/>
                </a:schemeClr>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24898955-19B9-C260-BA92-AC0D0F85458A}"/>
              </a:ext>
            </a:extLst>
          </p:cNvPr>
          <p:cNvSpPr txBox="1"/>
          <p:nvPr/>
        </p:nvSpPr>
        <p:spPr>
          <a:xfrm>
            <a:off x="4395629" y="5264765"/>
            <a:ext cx="6953803" cy="955198"/>
          </a:xfrm>
          <a:prstGeom prst="rect">
            <a:avLst/>
          </a:prstGeom>
          <a:noFill/>
        </p:spPr>
        <p:txBody>
          <a:bodyPr wrap="square" lIns="91440" tIns="45720" rIns="91440" bIns="45720" rtlCol="0" anchor="t">
            <a:spAutoFit/>
          </a:bodyPr>
          <a:lstStyle/>
          <a:p>
            <a:pPr algn="just">
              <a:lnSpc>
                <a:spcPct val="107000"/>
              </a:lnSpc>
            </a:pPr>
            <a:r>
              <a:rPr lang="en-US" dirty="0">
                <a:solidFill>
                  <a:schemeClr val="accent1">
                    <a:lumMod val="75000"/>
                  </a:schemeClr>
                </a:solidFill>
                <a:latin typeface="Verdana"/>
                <a:ea typeface="Verdana"/>
              </a:rPr>
              <a:t>All of them are </a:t>
            </a:r>
            <a:r>
              <a:rPr lang="en-US" b="1" i="1" dirty="0">
                <a:solidFill>
                  <a:schemeClr val="accent1">
                    <a:lumMod val="75000"/>
                  </a:schemeClr>
                </a:solidFill>
                <a:latin typeface="Verdana"/>
                <a:ea typeface="Verdana"/>
              </a:rPr>
              <a:t>centralized</a:t>
            </a:r>
            <a:r>
              <a:rPr lang="en-US" dirty="0">
                <a:solidFill>
                  <a:schemeClr val="accent1">
                    <a:lumMod val="75000"/>
                  </a:schemeClr>
                </a:solidFill>
                <a:latin typeface="Verdana"/>
                <a:ea typeface="Verdana"/>
              </a:rPr>
              <a:t>. A bank, a government agency, or an individual has the authority to validate the information. </a:t>
            </a:r>
            <a:endParaRPr lang="en-US" dirty="0">
              <a:solidFill>
                <a:schemeClr val="accent1">
                  <a:lumMod val="75000"/>
                </a:schemeClr>
              </a:solidFill>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2C7CDE3D-1707-B0FD-773B-605C2C033D5B}"/>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3</a:t>
            </a:fld>
            <a:endParaRPr lang="en-US" sz="900" b="1">
              <a:solidFill>
                <a:srgbClr val="FF0000"/>
              </a:solidFill>
              <a:latin typeface="Verdana"/>
              <a:ea typeface="Verdana"/>
            </a:endParaRPr>
          </a:p>
        </p:txBody>
      </p:sp>
    </p:spTree>
    <p:extLst>
      <p:ext uri="{BB962C8B-B14F-4D97-AF65-F5344CB8AC3E}">
        <p14:creationId xmlns:p14="http://schemas.microsoft.com/office/powerpoint/2010/main" val="118014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3" name="TextBox 2">
            <a:extLst>
              <a:ext uri="{FF2B5EF4-FFF2-40B4-BE49-F238E27FC236}">
                <a16:creationId xmlns:a16="http://schemas.microsoft.com/office/drawing/2014/main" id="{CE57D82B-3056-829F-6CE0-842CD1709F2B}"/>
              </a:ext>
            </a:extLst>
          </p:cNvPr>
          <p:cNvSpPr txBox="1"/>
          <p:nvPr/>
        </p:nvSpPr>
        <p:spPr>
          <a:xfrm>
            <a:off x="524760" y="996884"/>
            <a:ext cx="11142480" cy="369332"/>
          </a:xfrm>
          <a:prstGeom prst="rect">
            <a:avLst/>
          </a:prstGeom>
          <a:noFill/>
        </p:spPr>
        <p:txBody>
          <a:bodyPr wrap="square" lIns="91440" tIns="45720" rIns="91440" bIns="45720" rtlCol="0" anchor="t">
            <a:spAutoFit/>
          </a:bodyPr>
          <a:lstStyle/>
          <a:p>
            <a:r>
              <a:rPr lang="en-US" b="1" i="1" dirty="0">
                <a:solidFill>
                  <a:schemeClr val="accent1">
                    <a:lumMod val="75000"/>
                  </a:schemeClr>
                </a:solidFill>
                <a:latin typeface="Verdana"/>
                <a:ea typeface="Verdana"/>
              </a:rPr>
              <a:t>The Problem</a:t>
            </a:r>
            <a:r>
              <a:rPr lang="en-US" dirty="0">
                <a:solidFill>
                  <a:schemeClr val="accent1">
                    <a:lumMod val="75000"/>
                  </a:schemeClr>
                </a:solidFill>
                <a:latin typeface="Verdana"/>
                <a:ea typeface="Verdana"/>
              </a:rPr>
              <a:t>: Other applications of centralization.  </a:t>
            </a:r>
            <a:endParaRPr lang="en-US" dirty="0">
              <a:solidFill>
                <a:schemeClr val="accent1">
                  <a:lumMod val="75000"/>
                </a:schemeClr>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7995EBCD-199D-E000-5DF5-CA1FFDC6F8B8}"/>
              </a:ext>
            </a:extLst>
          </p:cNvPr>
          <p:cNvSpPr txBox="1"/>
          <p:nvPr/>
        </p:nvSpPr>
        <p:spPr>
          <a:xfrm>
            <a:off x="4447584" y="1589255"/>
            <a:ext cx="6953803" cy="2585323"/>
          </a:xfrm>
          <a:prstGeom prst="rect">
            <a:avLst/>
          </a:prstGeom>
          <a:noFill/>
        </p:spPr>
        <p:txBody>
          <a:bodyPr wrap="square" lIns="91440" tIns="45720" rIns="91440" bIns="45720" rtlCol="0" anchor="t">
            <a:spAutoFit/>
          </a:bodyPr>
          <a:lstStyle/>
          <a:p>
            <a:pPr marL="285750" indent="-285750" algn="just">
              <a:buClr>
                <a:srgbClr val="C00000"/>
              </a:buClr>
              <a:buFont typeface="Arial"/>
              <a:buChar char="•"/>
            </a:pPr>
            <a:r>
              <a:rPr lang="en-US" dirty="0">
                <a:solidFill>
                  <a:schemeClr val="accent1">
                    <a:lumMod val="75000"/>
                  </a:schemeClr>
                </a:solidFill>
                <a:latin typeface="Verdana"/>
                <a:ea typeface="Verdana"/>
              </a:rPr>
              <a:t>Remember the Encyclopedia Britannica? </a:t>
            </a:r>
          </a:p>
          <a:p>
            <a:pPr marL="285750" indent="-285750" algn="just">
              <a:buClr>
                <a:srgbClr val="C00000"/>
              </a:buClr>
              <a:buFont typeface="Arial"/>
              <a:buChar char="•"/>
            </a:pPr>
            <a:r>
              <a:rPr lang="en-US" dirty="0">
                <a:solidFill>
                  <a:schemeClr val="accent1">
                    <a:lumMod val="75000"/>
                  </a:schemeClr>
                </a:solidFill>
                <a:latin typeface="Verdana"/>
                <a:ea typeface="Verdana"/>
              </a:rPr>
              <a:t>Over 4,000 contributors and 100 full-time editors contributed to what we consider the world's leading authority on knowledge. </a:t>
            </a:r>
          </a:p>
          <a:p>
            <a:pPr marL="285750" indent="-285750" algn="just">
              <a:buClr>
                <a:srgbClr val="C00000"/>
              </a:buClr>
              <a:buFont typeface="Arial"/>
              <a:buChar char="•"/>
            </a:pPr>
            <a:r>
              <a:rPr lang="en-US" dirty="0">
                <a:solidFill>
                  <a:schemeClr val="accent1">
                    <a:lumMod val="75000"/>
                  </a:schemeClr>
                </a:solidFill>
                <a:latin typeface="Verdana"/>
                <a:ea typeface="Verdana"/>
              </a:rPr>
              <a:t>Think of these editors' power to determine what is worthy of mention, condoning, condemning, or ignoring. </a:t>
            </a:r>
          </a:p>
          <a:p>
            <a:pPr marL="285750" indent="-285750" algn="just">
              <a:buClr>
                <a:srgbClr val="C00000"/>
              </a:buClr>
              <a:buFont typeface="Arial"/>
              <a:buChar char="•"/>
            </a:pPr>
            <a:r>
              <a:rPr lang="en-US" dirty="0">
                <a:solidFill>
                  <a:schemeClr val="accent1">
                    <a:lumMod val="75000"/>
                  </a:schemeClr>
                </a:solidFill>
                <a:latin typeface="Verdana"/>
                <a:ea typeface="Verdana"/>
              </a:rPr>
              <a:t>In 2010, Encyclopedia Britannica published its last volume. </a:t>
            </a:r>
          </a:p>
        </p:txBody>
      </p:sp>
      <p:sp>
        <p:nvSpPr>
          <p:cNvPr id="12" name="TextBox 11">
            <a:extLst>
              <a:ext uri="{FF2B5EF4-FFF2-40B4-BE49-F238E27FC236}">
                <a16:creationId xmlns:a16="http://schemas.microsoft.com/office/drawing/2014/main" id="{D5C806A1-B8A5-2890-784F-F76A62294A38}"/>
              </a:ext>
            </a:extLst>
          </p:cNvPr>
          <p:cNvSpPr txBox="1"/>
          <p:nvPr/>
        </p:nvSpPr>
        <p:spPr>
          <a:xfrm>
            <a:off x="4447584" y="4397617"/>
            <a:ext cx="6953803" cy="1754326"/>
          </a:xfrm>
          <a:prstGeom prst="rect">
            <a:avLst/>
          </a:prstGeom>
          <a:noFill/>
        </p:spPr>
        <p:txBody>
          <a:bodyPr wrap="square" lIns="91440" tIns="45720" rIns="91440" bIns="45720" rtlCol="0" anchor="t">
            <a:spAutoFit/>
          </a:bodyPr>
          <a:lstStyle/>
          <a:p>
            <a:pPr marL="285750" indent="-285750" algn="just">
              <a:buClr>
                <a:srgbClr val="C00000"/>
              </a:buClr>
              <a:buFont typeface="Arial"/>
              <a:buChar char="•"/>
            </a:pPr>
            <a:r>
              <a:rPr lang="en-US" dirty="0">
                <a:solidFill>
                  <a:schemeClr val="accent1">
                    <a:lumMod val="75000"/>
                  </a:schemeClr>
                </a:solidFill>
                <a:latin typeface="Verdana"/>
                <a:ea typeface="Verdana"/>
              </a:rPr>
              <a:t>Today, the information is much more decentralized; Wikipedia has more than 130 thousand active editors who maintain different Wikipedia pages. </a:t>
            </a:r>
          </a:p>
          <a:p>
            <a:pPr marL="285750" indent="-285750" algn="just">
              <a:buClr>
                <a:srgbClr val="C00000"/>
              </a:buClr>
              <a:buFont typeface="Arial"/>
              <a:buChar char="•"/>
            </a:pPr>
            <a:r>
              <a:rPr lang="en-US" dirty="0">
                <a:solidFill>
                  <a:schemeClr val="accent1">
                    <a:lumMod val="75000"/>
                  </a:schemeClr>
                </a:solidFill>
                <a:latin typeface="Verdana"/>
                <a:ea typeface="Verdana"/>
              </a:rPr>
              <a:t>Each edit is public and can be verified by anyone, there is a much smaller risk of any of them going rogue unnoticed. </a:t>
            </a:r>
          </a:p>
        </p:txBody>
      </p:sp>
      <p:pic>
        <p:nvPicPr>
          <p:cNvPr id="2" name="Picture 5">
            <a:extLst>
              <a:ext uri="{FF2B5EF4-FFF2-40B4-BE49-F238E27FC236}">
                <a16:creationId xmlns:a16="http://schemas.microsoft.com/office/drawing/2014/main" id="{11CB1BDD-037C-1635-A1A3-89366718191C}"/>
              </a:ext>
            </a:extLst>
          </p:cNvPr>
          <p:cNvPicPr>
            <a:picLocks noChangeAspect="1"/>
          </p:cNvPicPr>
          <p:nvPr/>
        </p:nvPicPr>
        <p:blipFill>
          <a:blip r:embed="rId3"/>
          <a:stretch>
            <a:fillRect/>
          </a:stretch>
        </p:blipFill>
        <p:spPr>
          <a:xfrm>
            <a:off x="1044286" y="3325991"/>
            <a:ext cx="2743200" cy="3150108"/>
          </a:xfrm>
          <a:prstGeom prst="rect">
            <a:avLst/>
          </a:prstGeom>
        </p:spPr>
      </p:pic>
      <p:pic>
        <p:nvPicPr>
          <p:cNvPr id="6" name="Picture 7">
            <a:extLst>
              <a:ext uri="{FF2B5EF4-FFF2-40B4-BE49-F238E27FC236}">
                <a16:creationId xmlns:a16="http://schemas.microsoft.com/office/drawing/2014/main" id="{4CCDFCD8-C2C4-1311-233E-2A54EE578BE7}"/>
              </a:ext>
            </a:extLst>
          </p:cNvPr>
          <p:cNvPicPr>
            <a:picLocks noChangeAspect="1"/>
          </p:cNvPicPr>
          <p:nvPr/>
        </p:nvPicPr>
        <p:blipFill>
          <a:blip r:embed="rId4"/>
          <a:stretch>
            <a:fillRect/>
          </a:stretch>
        </p:blipFill>
        <p:spPr>
          <a:xfrm>
            <a:off x="1078923" y="1763963"/>
            <a:ext cx="2743200" cy="1442392"/>
          </a:xfrm>
          <a:prstGeom prst="rect">
            <a:avLst/>
          </a:prstGeom>
        </p:spPr>
      </p:pic>
      <p:sp>
        <p:nvSpPr>
          <p:cNvPr id="8" name="Slide Number Placeholder 7">
            <a:extLst>
              <a:ext uri="{FF2B5EF4-FFF2-40B4-BE49-F238E27FC236}">
                <a16:creationId xmlns:a16="http://schemas.microsoft.com/office/drawing/2014/main" id="{249A1586-720F-8547-A8EC-D23B1C42E184}"/>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4</a:t>
            </a:fld>
            <a:endParaRPr lang="en-US" sz="900" b="1">
              <a:solidFill>
                <a:srgbClr val="FF0000"/>
              </a:solidFill>
              <a:latin typeface="Verdana"/>
              <a:ea typeface="Verdana"/>
            </a:endParaRPr>
          </a:p>
        </p:txBody>
      </p:sp>
    </p:spTree>
    <p:extLst>
      <p:ext uri="{BB962C8B-B14F-4D97-AF65-F5344CB8AC3E}">
        <p14:creationId xmlns:p14="http://schemas.microsoft.com/office/powerpoint/2010/main" val="421201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3" name="TextBox 2">
            <a:extLst>
              <a:ext uri="{FF2B5EF4-FFF2-40B4-BE49-F238E27FC236}">
                <a16:creationId xmlns:a16="http://schemas.microsoft.com/office/drawing/2014/main" id="{CE57D82B-3056-829F-6CE0-842CD1709F2B}"/>
              </a:ext>
            </a:extLst>
          </p:cNvPr>
          <p:cNvSpPr txBox="1"/>
          <p:nvPr/>
        </p:nvSpPr>
        <p:spPr>
          <a:xfrm>
            <a:off x="524760" y="996884"/>
            <a:ext cx="11142480" cy="369332"/>
          </a:xfrm>
          <a:prstGeom prst="rect">
            <a:avLst/>
          </a:prstGeom>
          <a:noFill/>
        </p:spPr>
        <p:txBody>
          <a:bodyPr wrap="square" lIns="91440" tIns="45720" rIns="91440" bIns="45720" rtlCol="0" anchor="t">
            <a:spAutoFit/>
          </a:bodyPr>
          <a:lstStyle/>
          <a:p>
            <a:r>
              <a:rPr lang="en-US" b="1" i="1" dirty="0">
                <a:solidFill>
                  <a:schemeClr val="accent1">
                    <a:lumMod val="75000"/>
                  </a:schemeClr>
                </a:solidFill>
                <a:latin typeface="Verdana"/>
                <a:ea typeface="Verdana"/>
              </a:rPr>
              <a:t>The Problem of Centralization. </a:t>
            </a:r>
            <a:endParaRPr lang="en-US" dirty="0">
              <a:solidFill>
                <a:schemeClr val="accent1">
                  <a:lumMod val="75000"/>
                </a:schemeClr>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7995EBCD-199D-E000-5DF5-CA1FFDC6F8B8}"/>
              </a:ext>
            </a:extLst>
          </p:cNvPr>
          <p:cNvSpPr txBox="1"/>
          <p:nvPr/>
        </p:nvSpPr>
        <p:spPr>
          <a:xfrm>
            <a:off x="524760" y="1418822"/>
            <a:ext cx="9373128" cy="362472"/>
          </a:xfrm>
          <a:prstGeom prst="rect">
            <a:avLst/>
          </a:prstGeom>
          <a:noFill/>
        </p:spPr>
        <p:txBody>
          <a:bodyPr wrap="square" lIns="91440" tIns="45720" rIns="91440" bIns="45720" rtlCol="0" anchor="t">
            <a:spAutoFit/>
          </a:bodyPr>
          <a:lstStyle/>
          <a:p>
            <a:pPr algn="just">
              <a:lnSpc>
                <a:spcPct val="107000"/>
              </a:lnSpc>
            </a:pPr>
            <a:r>
              <a:rPr lang="en-US" dirty="0">
                <a:solidFill>
                  <a:schemeClr val="accent1">
                    <a:lumMod val="75000"/>
                  </a:schemeClr>
                </a:solidFill>
                <a:latin typeface="Verdana" panose="020B0604030504040204" pitchFamily="34" charset="0"/>
                <a:ea typeface="Verdana" panose="020B0604030504040204" pitchFamily="34" charset="0"/>
              </a:rPr>
              <a:t>Spiderman's famous adage: "With great power comes great responsibility."</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60" y="1938444"/>
            <a:ext cx="9467652" cy="362472"/>
          </a:xfrm>
          <a:prstGeom prst="rect">
            <a:avLst/>
          </a:prstGeom>
          <a:noFill/>
        </p:spPr>
        <p:txBody>
          <a:bodyPr wrap="square" lIns="91440" tIns="45720" rIns="91440" bIns="45720" rtlCol="0" anchor="t">
            <a:spAutoFit/>
          </a:bodyPr>
          <a:lstStyle/>
          <a:p>
            <a:pPr algn="just">
              <a:lnSpc>
                <a:spcPct val="107000"/>
              </a:lnSpc>
            </a:pPr>
            <a:r>
              <a:rPr lang="en-US" dirty="0">
                <a:solidFill>
                  <a:schemeClr val="accent1">
                    <a:lumMod val="75000"/>
                  </a:schemeClr>
                </a:solidFill>
                <a:latin typeface="Verdana"/>
                <a:ea typeface="Verdana"/>
              </a:rPr>
              <a:t>What happens if some central authority is corrupt and wish to alter the facts? </a:t>
            </a:r>
          </a:p>
        </p:txBody>
      </p:sp>
      <p:sp>
        <p:nvSpPr>
          <p:cNvPr id="5" name="TextBox 4">
            <a:extLst>
              <a:ext uri="{FF2B5EF4-FFF2-40B4-BE49-F238E27FC236}">
                <a16:creationId xmlns:a16="http://schemas.microsoft.com/office/drawing/2014/main" id="{E8AA2DEE-05C8-E1A2-DE16-3C0BE30FF18D}"/>
              </a:ext>
            </a:extLst>
          </p:cNvPr>
          <p:cNvSpPr txBox="1"/>
          <p:nvPr/>
        </p:nvSpPr>
        <p:spPr>
          <a:xfrm>
            <a:off x="525015" y="3283871"/>
            <a:ext cx="11136143" cy="646331"/>
          </a:xfrm>
          <a:prstGeom prst="rect">
            <a:avLst/>
          </a:prstGeom>
          <a:noFill/>
        </p:spPr>
        <p:txBody>
          <a:bodyPr wrap="square" lIns="91440" tIns="45720" rIns="91440" bIns="45720" rtlCol="0" anchor="t">
            <a:spAutoFit/>
          </a:bodyPr>
          <a:lstStyle/>
          <a:p>
            <a:pPr algn="just"/>
            <a:r>
              <a:rPr lang="en-US" dirty="0">
                <a:solidFill>
                  <a:schemeClr val="accent1">
                    <a:lumMod val="75000"/>
                  </a:schemeClr>
                </a:solidFill>
                <a:latin typeface="Verdana"/>
                <a:ea typeface="Verdana"/>
              </a:rPr>
              <a:t>That's where the concept of a decentralized system becomes crucial, as it reduces corruption, fraud, and manipulation risks.</a:t>
            </a:r>
          </a:p>
        </p:txBody>
      </p:sp>
      <p:sp>
        <p:nvSpPr>
          <p:cNvPr id="7" name="TextBox 6">
            <a:extLst>
              <a:ext uri="{FF2B5EF4-FFF2-40B4-BE49-F238E27FC236}">
                <a16:creationId xmlns:a16="http://schemas.microsoft.com/office/drawing/2014/main" id="{407963B3-B8CE-3FD9-D8D3-04800E02D06A}"/>
              </a:ext>
            </a:extLst>
          </p:cNvPr>
          <p:cNvSpPr txBox="1"/>
          <p:nvPr/>
        </p:nvSpPr>
        <p:spPr>
          <a:xfrm>
            <a:off x="525015" y="5132424"/>
            <a:ext cx="11136143" cy="923330"/>
          </a:xfrm>
          <a:prstGeom prst="rect">
            <a:avLst/>
          </a:prstGeom>
          <a:noFill/>
        </p:spPr>
        <p:txBody>
          <a:bodyPr wrap="square" lIns="91440" tIns="45720" rIns="91440" bIns="45720" rtlCol="0" anchor="t">
            <a:spAutoFit/>
          </a:bodyPr>
          <a:lstStyle/>
          <a:p>
            <a:pPr algn="just"/>
            <a:r>
              <a:rPr lang="en-US" dirty="0">
                <a:solidFill>
                  <a:schemeClr val="accent1">
                    <a:lumMod val="75000"/>
                  </a:schemeClr>
                </a:solidFill>
                <a:latin typeface="Verdana"/>
                <a:ea typeface="Verdana"/>
              </a:rPr>
              <a:t>That's what Blockchain or Blockchain technology is trying to solve; the problem of centralization. Simply put, </a:t>
            </a:r>
            <a:r>
              <a:rPr lang="en-US" b="1" dirty="0">
                <a:solidFill>
                  <a:schemeClr val="accent1">
                    <a:lumMod val="75000"/>
                  </a:schemeClr>
                </a:solidFill>
                <a:latin typeface="Verdana"/>
                <a:ea typeface="Verdana"/>
              </a:rPr>
              <a:t>Blockchain</a:t>
            </a:r>
            <a:r>
              <a:rPr lang="en-US" dirty="0">
                <a:solidFill>
                  <a:schemeClr val="accent1">
                    <a:lumMod val="75000"/>
                  </a:schemeClr>
                </a:solidFill>
                <a:latin typeface="Verdana"/>
                <a:ea typeface="Verdana"/>
              </a:rPr>
              <a:t> or Blockchain technology is a new innovative method for </a:t>
            </a:r>
            <a:r>
              <a:rPr lang="en-US" b="1" dirty="0">
                <a:solidFill>
                  <a:schemeClr val="accent1">
                    <a:lumMod val="75000"/>
                  </a:schemeClr>
                </a:solidFill>
                <a:latin typeface="Verdana"/>
                <a:ea typeface="Verdana"/>
              </a:rPr>
              <a:t>implementing decentralization</a:t>
            </a:r>
            <a:r>
              <a:rPr lang="en-US" dirty="0">
                <a:solidFill>
                  <a:schemeClr val="accent1">
                    <a:lumMod val="75000"/>
                  </a:schemeClr>
                </a:solidFill>
                <a:latin typeface="Verdana"/>
                <a:ea typeface="Verdana"/>
              </a:rPr>
              <a:t>. </a:t>
            </a:r>
            <a:endParaRPr lang="en-US" dirty="0">
              <a:solidFill>
                <a:schemeClr val="accent1">
                  <a:lumMod val="75000"/>
                </a:schemeClr>
              </a:solidFill>
              <a:cs typeface="Calibri"/>
            </a:endParaRP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5</a:t>
            </a:fld>
            <a:endParaRPr lang="en-US" sz="900" b="1">
              <a:solidFill>
                <a:srgbClr val="FF0000"/>
              </a:solidFill>
              <a:latin typeface="Verdana"/>
              <a:ea typeface="Verdana"/>
            </a:endParaRPr>
          </a:p>
        </p:txBody>
      </p:sp>
      <p:sp>
        <p:nvSpPr>
          <p:cNvPr id="11" name="Arrow: Left 10">
            <a:extLst>
              <a:ext uri="{FF2B5EF4-FFF2-40B4-BE49-F238E27FC236}">
                <a16:creationId xmlns:a16="http://schemas.microsoft.com/office/drawing/2014/main" id="{CD8821E6-BD96-BE40-DC5D-4CB28AEF0AD5}"/>
              </a:ext>
            </a:extLst>
          </p:cNvPr>
          <p:cNvSpPr/>
          <p:nvPr/>
        </p:nvSpPr>
        <p:spPr>
          <a:xfrm rot="16200000">
            <a:off x="5025935" y="2612349"/>
            <a:ext cx="747859" cy="359054"/>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38F03DAC-D8F2-C84B-D127-C951E011D3D7}"/>
              </a:ext>
            </a:extLst>
          </p:cNvPr>
          <p:cNvSpPr/>
          <p:nvPr/>
        </p:nvSpPr>
        <p:spPr>
          <a:xfrm rot="16200000">
            <a:off x="4469013" y="4283386"/>
            <a:ext cx="747859" cy="359054"/>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2D584874-4891-8A96-11B6-3ADEA5DECC69}"/>
              </a:ext>
            </a:extLst>
          </p:cNvPr>
          <p:cNvSpPr/>
          <p:nvPr/>
        </p:nvSpPr>
        <p:spPr>
          <a:xfrm rot="16200000">
            <a:off x="5496091" y="4283386"/>
            <a:ext cx="747859" cy="359054"/>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14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Graphic 26" descr="Open book outline">
            <a:extLst>
              <a:ext uri="{FF2B5EF4-FFF2-40B4-BE49-F238E27FC236}">
                <a16:creationId xmlns:a16="http://schemas.microsoft.com/office/drawing/2014/main" id="{A9AAC032-88DF-D376-8F74-965FB4354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9633" y="1694645"/>
            <a:ext cx="4260411" cy="4260411"/>
          </a:xfrm>
          <a:prstGeom prst="rect">
            <a:avLst/>
          </a:prstGeom>
        </p:spPr>
      </p:pic>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0" name="TextBox 9">
            <a:extLst>
              <a:ext uri="{FF2B5EF4-FFF2-40B4-BE49-F238E27FC236}">
                <a16:creationId xmlns:a16="http://schemas.microsoft.com/office/drawing/2014/main" id="{7995EBCD-199D-E000-5DF5-CA1FFDC6F8B8}"/>
              </a:ext>
            </a:extLst>
          </p:cNvPr>
          <p:cNvSpPr txBox="1"/>
          <p:nvPr/>
        </p:nvSpPr>
        <p:spPr>
          <a:xfrm>
            <a:off x="524760" y="6417692"/>
            <a:ext cx="9373128" cy="242439"/>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sz="1000" dirty="0">
                <a:solidFill>
                  <a:schemeClr val="accent1">
                    <a:lumMod val="75000"/>
                  </a:schemeClr>
                </a:solidFill>
                <a:latin typeface="Verdana"/>
                <a:ea typeface="Verdana"/>
              </a:rPr>
              <a:t>*A high-level explanation of what a blockchain consists of. </a:t>
            </a:r>
          </a:p>
        </p:txBody>
      </p:sp>
      <p:sp>
        <p:nvSpPr>
          <p:cNvPr id="12" name="TextBox 11">
            <a:extLst>
              <a:ext uri="{FF2B5EF4-FFF2-40B4-BE49-F238E27FC236}">
                <a16:creationId xmlns:a16="http://schemas.microsoft.com/office/drawing/2014/main" id="{D5C806A1-B8A5-2890-784F-F76A62294A38}"/>
              </a:ext>
            </a:extLst>
          </p:cNvPr>
          <p:cNvSpPr txBox="1"/>
          <p:nvPr/>
        </p:nvSpPr>
        <p:spPr>
          <a:xfrm>
            <a:off x="609602" y="1410542"/>
            <a:ext cx="6616315" cy="470917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dirty="0">
                <a:solidFill>
                  <a:schemeClr val="accent1">
                    <a:lumMod val="75000"/>
                  </a:schemeClr>
                </a:solidFill>
                <a:latin typeface="Verdana"/>
                <a:ea typeface="Verdana"/>
              </a:rPr>
              <a:t>Assume the following: </a:t>
            </a:r>
          </a:p>
          <a:p>
            <a:pPr marL="0" marR="0" algn="just">
              <a:lnSpc>
                <a:spcPct val="107000"/>
              </a:lnSpc>
              <a:spcBef>
                <a:spcPts val="0"/>
              </a:spcBef>
              <a:spcAft>
                <a:spcPts val="0"/>
              </a:spcAft>
            </a:pPr>
            <a:endParaRPr lang="en-US" sz="1000" dirty="0">
              <a:solidFill>
                <a:schemeClr val="accent1">
                  <a:lumMod val="75000"/>
                </a:schemeClr>
              </a:solidFill>
              <a:latin typeface="Verdana"/>
              <a:ea typeface="Verdana"/>
            </a:endParaRPr>
          </a:p>
          <a:p>
            <a:pPr marL="342900" marR="0" indent="-342900" algn="just">
              <a:lnSpc>
                <a:spcPct val="107000"/>
              </a:lnSpc>
              <a:spcBef>
                <a:spcPts val="0"/>
              </a:spcBef>
              <a:spcAft>
                <a:spcPts val="0"/>
              </a:spcAft>
              <a:buFont typeface="+mj-lt"/>
              <a:buAutoNum type="arabicPeriod"/>
            </a:pPr>
            <a:r>
              <a:rPr lang="en-US" dirty="0">
                <a:solidFill>
                  <a:schemeClr val="accent1">
                    <a:lumMod val="75000"/>
                  </a:schemeClr>
                </a:solidFill>
                <a:latin typeface="Verdana"/>
                <a:ea typeface="Verdana"/>
              </a:rPr>
              <a:t>We maintain a shared </a:t>
            </a:r>
            <a:r>
              <a:rPr lang="en-US" b="1" dirty="0">
                <a:solidFill>
                  <a:schemeClr val="accent1">
                    <a:lumMod val="75000"/>
                  </a:schemeClr>
                </a:solidFill>
                <a:latin typeface="Verdana"/>
                <a:ea typeface="Verdana"/>
              </a:rPr>
              <a:t>ledger</a:t>
            </a:r>
            <a:r>
              <a:rPr lang="en-US" dirty="0">
                <a:solidFill>
                  <a:schemeClr val="accent1">
                    <a:lumMod val="75000"/>
                  </a:schemeClr>
                </a:solidFill>
                <a:latin typeface="Verdana"/>
                <a:ea typeface="Verdana"/>
              </a:rPr>
              <a:t> containing many pages of records. </a:t>
            </a:r>
          </a:p>
          <a:p>
            <a:pPr marL="342900" marR="0" indent="-342900" algn="just">
              <a:lnSpc>
                <a:spcPct val="107000"/>
              </a:lnSpc>
              <a:spcBef>
                <a:spcPts val="0"/>
              </a:spcBef>
              <a:spcAft>
                <a:spcPts val="0"/>
              </a:spcAft>
              <a:buFont typeface="+mj-lt"/>
              <a:buAutoNum type="arabicPeriod"/>
            </a:pPr>
            <a:r>
              <a:rPr lang="en-US" dirty="0">
                <a:solidFill>
                  <a:schemeClr val="accent1">
                    <a:lumMod val="75000"/>
                  </a:schemeClr>
                </a:solidFill>
                <a:latin typeface="Verdana"/>
                <a:ea typeface="Verdana"/>
              </a:rPr>
              <a:t>Each page begins with a summary of the last page. </a:t>
            </a:r>
          </a:p>
          <a:p>
            <a:pPr marL="342900" marR="0" indent="-342900" algn="just">
              <a:lnSpc>
                <a:spcPct val="107000"/>
              </a:lnSpc>
              <a:spcBef>
                <a:spcPts val="0"/>
              </a:spcBef>
              <a:spcAft>
                <a:spcPts val="0"/>
              </a:spcAft>
              <a:buFont typeface="+mj-lt"/>
              <a:buAutoNum type="arabicPeriod"/>
            </a:pPr>
            <a:r>
              <a:rPr lang="en-US" dirty="0">
                <a:solidFill>
                  <a:schemeClr val="accent1">
                    <a:lumMod val="75000"/>
                  </a:schemeClr>
                </a:solidFill>
                <a:latin typeface="Verdana"/>
                <a:ea typeface="Verdana"/>
              </a:rPr>
              <a:t>You will also need to change the summary on the current page if you change a part of the last page. </a:t>
            </a:r>
          </a:p>
          <a:p>
            <a:pPr marL="342900" marR="0" indent="-342900" algn="just">
              <a:lnSpc>
                <a:spcPct val="107000"/>
              </a:lnSpc>
              <a:spcBef>
                <a:spcPts val="0"/>
              </a:spcBef>
              <a:spcAft>
                <a:spcPts val="0"/>
              </a:spcAft>
              <a:buFont typeface="+mj-lt"/>
              <a:buAutoNum type="arabicPeriod"/>
            </a:pPr>
            <a:r>
              <a:rPr lang="en-US" dirty="0">
                <a:solidFill>
                  <a:schemeClr val="accent1">
                    <a:lumMod val="75000"/>
                  </a:schemeClr>
                </a:solidFill>
                <a:latin typeface="Verdana"/>
                <a:ea typeface="Verdana"/>
              </a:rPr>
              <a:t>As a result, the pages are linked or chained together. </a:t>
            </a:r>
          </a:p>
          <a:p>
            <a:pPr marR="0" algn="just">
              <a:lnSpc>
                <a:spcPct val="107000"/>
              </a:lnSpc>
              <a:spcBef>
                <a:spcPts val="0"/>
              </a:spcBef>
              <a:spcAft>
                <a:spcPts val="0"/>
              </a:spcAft>
            </a:pPr>
            <a:endParaRPr lang="en-US" sz="1000" dirty="0">
              <a:solidFill>
                <a:schemeClr val="accent1">
                  <a:lumMod val="75000"/>
                </a:schemeClr>
              </a:solidFill>
              <a:latin typeface="Verdana"/>
              <a:ea typeface="Verdana"/>
            </a:endParaRPr>
          </a:p>
          <a:p>
            <a:pPr marL="285750" indent="-285750" algn="just">
              <a:lnSpc>
                <a:spcPct val="107000"/>
              </a:lnSpc>
              <a:buFont typeface="Arial" panose="020B0604020202020204" pitchFamily="34" charset="0"/>
              <a:buChar char="•"/>
            </a:pPr>
            <a:r>
              <a:rPr lang="en-US" dirty="0">
                <a:solidFill>
                  <a:schemeClr val="accent1">
                    <a:lumMod val="75000"/>
                  </a:schemeClr>
                </a:solidFill>
                <a:latin typeface="Verdana"/>
                <a:ea typeface="Verdana"/>
              </a:rPr>
              <a:t>Note that in tech jargon, pages are called </a:t>
            </a:r>
            <a:r>
              <a:rPr lang="en-US" b="1" dirty="0">
                <a:solidFill>
                  <a:schemeClr val="accent1">
                    <a:lumMod val="75000"/>
                  </a:schemeClr>
                </a:solidFill>
                <a:latin typeface="Verdana"/>
                <a:ea typeface="Verdana"/>
              </a:rPr>
              <a:t>blocks</a:t>
            </a:r>
            <a:r>
              <a:rPr lang="en-US" dirty="0">
                <a:solidFill>
                  <a:schemeClr val="accent1">
                    <a:lumMod val="75000"/>
                  </a:schemeClr>
                </a:solidFill>
                <a:latin typeface="Verdana"/>
                <a:ea typeface="Verdana"/>
              </a:rPr>
              <a:t>, and since each block contains the previous block's data, we have a </a:t>
            </a:r>
            <a:r>
              <a:rPr lang="en-US" b="1" dirty="0">
                <a:solidFill>
                  <a:schemeClr val="accent1">
                    <a:lumMod val="75000"/>
                  </a:schemeClr>
                </a:solidFill>
                <a:latin typeface="Verdana"/>
                <a:ea typeface="Verdana"/>
              </a:rPr>
              <a:t>Blockchain</a:t>
            </a:r>
            <a:r>
              <a:rPr lang="en-US" dirty="0">
                <a:solidFill>
                  <a:schemeClr val="accent1">
                    <a:lumMod val="75000"/>
                  </a:schemeClr>
                </a:solidFill>
                <a:latin typeface="Verdana"/>
                <a:ea typeface="Verdana"/>
              </a:rPr>
              <a:t>. </a:t>
            </a:r>
          </a:p>
          <a:p>
            <a:pPr marL="285750" indent="-285750" algn="just">
              <a:lnSpc>
                <a:spcPct val="107000"/>
              </a:lnSpc>
              <a:buFont typeface="Arial" panose="020B0604020202020204" pitchFamily="34" charset="0"/>
              <a:buChar char="•"/>
            </a:pPr>
            <a:endParaRPr lang="en-US" sz="1000" dirty="0">
              <a:solidFill>
                <a:schemeClr val="accent1">
                  <a:lumMod val="75000"/>
                </a:schemeClr>
              </a:solidFill>
              <a:latin typeface="Verdana"/>
              <a:ea typeface="Verdana"/>
            </a:endParaRPr>
          </a:p>
          <a:p>
            <a:pPr marL="285750" indent="-285750" algn="just">
              <a:lnSpc>
                <a:spcPct val="107000"/>
              </a:lnSpc>
              <a:buFont typeface="Arial" panose="020B0604020202020204" pitchFamily="34" charset="0"/>
              <a:buChar char="•"/>
            </a:pPr>
            <a:r>
              <a:rPr lang="en-US" b="1" i="1" dirty="0">
                <a:solidFill>
                  <a:schemeClr val="accent1">
                    <a:lumMod val="75000"/>
                  </a:schemeClr>
                </a:solidFill>
                <a:latin typeface="Verdana"/>
                <a:ea typeface="Verdana"/>
              </a:rPr>
              <a:t>Bitcoin</a:t>
            </a:r>
            <a:r>
              <a:rPr lang="en-US" dirty="0">
                <a:solidFill>
                  <a:schemeClr val="accent1">
                    <a:lumMod val="75000"/>
                  </a:schemeClr>
                </a:solidFill>
                <a:latin typeface="Verdana"/>
                <a:ea typeface="Verdana"/>
              </a:rPr>
              <a:t> was the first Blockchain implementation created by </a:t>
            </a:r>
            <a:r>
              <a:rPr lang="en-US" b="1" i="1" dirty="0">
                <a:solidFill>
                  <a:schemeClr val="accent1">
                    <a:lumMod val="75000"/>
                  </a:schemeClr>
                </a:solidFill>
                <a:latin typeface="Verdana"/>
                <a:ea typeface="Verdana"/>
              </a:rPr>
              <a:t>Satoshi Nakamoto</a:t>
            </a:r>
            <a:r>
              <a:rPr lang="en-US" dirty="0">
                <a:solidFill>
                  <a:schemeClr val="accent1">
                    <a:lumMod val="75000"/>
                  </a:schemeClr>
                </a:solidFill>
                <a:latin typeface="Verdana"/>
                <a:ea typeface="Verdana"/>
              </a:rPr>
              <a:t>. </a:t>
            </a:r>
          </a:p>
          <a:p>
            <a:pPr algn="just">
              <a:lnSpc>
                <a:spcPct val="107000"/>
              </a:lnSpc>
            </a:pPr>
            <a:r>
              <a:rPr lang="en-US" dirty="0">
                <a:solidFill>
                  <a:schemeClr val="accent1">
                    <a:lumMod val="75000"/>
                  </a:schemeClr>
                </a:solidFill>
                <a:latin typeface="Verdana"/>
                <a:ea typeface="Verdana"/>
              </a:rPr>
              <a:t>   [Bitcoin≠ Blockchain]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6</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69247"/>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Why is it called Blockchain?* </a:t>
            </a:r>
          </a:p>
        </p:txBody>
      </p:sp>
      <p:sp>
        <p:nvSpPr>
          <p:cNvPr id="20" name="Arrow: Curved Left 19">
            <a:extLst>
              <a:ext uri="{FF2B5EF4-FFF2-40B4-BE49-F238E27FC236}">
                <a16:creationId xmlns:a16="http://schemas.microsoft.com/office/drawing/2014/main" id="{0288FAE1-2A56-BF2D-D29A-06CCD222002A}"/>
              </a:ext>
            </a:extLst>
          </p:cNvPr>
          <p:cNvSpPr/>
          <p:nvPr/>
        </p:nvSpPr>
        <p:spPr>
          <a:xfrm rot="16200000">
            <a:off x="9141600" y="1595732"/>
            <a:ext cx="490194" cy="1099706"/>
          </a:xfrm>
          <a:prstGeom prst="curved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C84ABF1E-E49F-4DE0-C879-4E473F232809}"/>
              </a:ext>
            </a:extLst>
          </p:cNvPr>
          <p:cNvSpPr txBox="1"/>
          <p:nvPr/>
        </p:nvSpPr>
        <p:spPr>
          <a:xfrm>
            <a:off x="8681830" y="1590771"/>
            <a:ext cx="1338606" cy="31745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500" b="1" dirty="0">
                <a:solidFill>
                  <a:schemeClr val="accent1">
                    <a:lumMod val="75000"/>
                  </a:schemeClr>
                </a:solidFill>
                <a:latin typeface="Verdana"/>
                <a:ea typeface="Verdana"/>
              </a:rPr>
              <a:t>Summary </a:t>
            </a:r>
          </a:p>
        </p:txBody>
      </p:sp>
      <p:sp>
        <p:nvSpPr>
          <p:cNvPr id="22" name="TextBox 21">
            <a:extLst>
              <a:ext uri="{FF2B5EF4-FFF2-40B4-BE49-F238E27FC236}">
                <a16:creationId xmlns:a16="http://schemas.microsoft.com/office/drawing/2014/main" id="{3531AAF9-2DD8-9F6F-1916-5EDE9890CA60}"/>
              </a:ext>
            </a:extLst>
          </p:cNvPr>
          <p:cNvSpPr txBox="1"/>
          <p:nvPr/>
        </p:nvSpPr>
        <p:spPr>
          <a:xfrm>
            <a:off x="8030425" y="2686789"/>
            <a:ext cx="1338606" cy="287451"/>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300" b="1" dirty="0">
                <a:solidFill>
                  <a:schemeClr val="accent1">
                    <a:lumMod val="75000"/>
                  </a:schemeClr>
                </a:solidFill>
                <a:latin typeface="Verdana"/>
                <a:ea typeface="Verdana"/>
              </a:rPr>
              <a:t>Block#300</a:t>
            </a:r>
          </a:p>
        </p:txBody>
      </p:sp>
      <p:sp>
        <p:nvSpPr>
          <p:cNvPr id="23" name="TextBox 22">
            <a:extLst>
              <a:ext uri="{FF2B5EF4-FFF2-40B4-BE49-F238E27FC236}">
                <a16:creationId xmlns:a16="http://schemas.microsoft.com/office/drawing/2014/main" id="{D6608E77-DFC9-C65F-C0DF-A9FF87230836}"/>
              </a:ext>
            </a:extLst>
          </p:cNvPr>
          <p:cNvSpPr txBox="1"/>
          <p:nvPr/>
        </p:nvSpPr>
        <p:spPr>
          <a:xfrm>
            <a:off x="9470583" y="2692657"/>
            <a:ext cx="1338606" cy="287451"/>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300" b="1" dirty="0">
                <a:solidFill>
                  <a:schemeClr val="accent1">
                    <a:lumMod val="75000"/>
                  </a:schemeClr>
                </a:solidFill>
                <a:latin typeface="Verdana"/>
                <a:ea typeface="Verdana"/>
              </a:rPr>
              <a:t>Block#301</a:t>
            </a:r>
          </a:p>
        </p:txBody>
      </p:sp>
      <p:sp>
        <p:nvSpPr>
          <p:cNvPr id="24" name="TextBox 23">
            <a:extLst>
              <a:ext uri="{FF2B5EF4-FFF2-40B4-BE49-F238E27FC236}">
                <a16:creationId xmlns:a16="http://schemas.microsoft.com/office/drawing/2014/main" id="{3B36022F-B850-54C1-AA4D-0D06D41540BD}"/>
              </a:ext>
            </a:extLst>
          </p:cNvPr>
          <p:cNvSpPr txBox="1"/>
          <p:nvPr/>
        </p:nvSpPr>
        <p:spPr>
          <a:xfrm>
            <a:off x="9374724" y="4240061"/>
            <a:ext cx="1338606" cy="24243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000" b="1" dirty="0">
                <a:solidFill>
                  <a:srgbClr val="FF0000"/>
                </a:solidFill>
                <a:latin typeface="Verdana"/>
                <a:ea typeface="Verdana"/>
              </a:rPr>
              <a:t>Current</a:t>
            </a:r>
          </a:p>
        </p:txBody>
      </p:sp>
      <p:sp>
        <p:nvSpPr>
          <p:cNvPr id="25" name="TextBox 24">
            <a:extLst>
              <a:ext uri="{FF2B5EF4-FFF2-40B4-BE49-F238E27FC236}">
                <a16:creationId xmlns:a16="http://schemas.microsoft.com/office/drawing/2014/main" id="{FC417550-7ED3-CAB7-EAA7-99479FC3AE23}"/>
              </a:ext>
            </a:extLst>
          </p:cNvPr>
          <p:cNvSpPr txBox="1"/>
          <p:nvPr/>
        </p:nvSpPr>
        <p:spPr>
          <a:xfrm>
            <a:off x="8012527" y="4222208"/>
            <a:ext cx="1338606" cy="24243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000" b="1" dirty="0">
                <a:solidFill>
                  <a:srgbClr val="FF0000"/>
                </a:solidFill>
                <a:latin typeface="Verdana"/>
                <a:ea typeface="Verdana"/>
              </a:rPr>
              <a:t>Last</a:t>
            </a:r>
          </a:p>
        </p:txBody>
      </p:sp>
    </p:spTree>
    <p:extLst>
      <p:ext uri="{BB962C8B-B14F-4D97-AF65-F5344CB8AC3E}">
        <p14:creationId xmlns:p14="http://schemas.microsoft.com/office/powerpoint/2010/main" val="314313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60" y="1410542"/>
            <a:ext cx="11126770" cy="362472"/>
          </a:xfrm>
          <a:prstGeom prst="rect">
            <a:avLst/>
          </a:prstGeom>
          <a:noFill/>
        </p:spPr>
        <p:txBody>
          <a:bodyPr wrap="square" lIns="91440" tIns="45720" rIns="91440" bIns="45720" rtlCol="0" anchor="t">
            <a:spAutoFit/>
          </a:bodyPr>
          <a:lstStyle/>
          <a:p>
            <a:pPr algn="just">
              <a:lnSpc>
                <a:spcPct val="107000"/>
              </a:lnSpc>
            </a:pPr>
            <a:r>
              <a:rPr lang="en-US" dirty="0">
                <a:solidFill>
                  <a:schemeClr val="accent1">
                    <a:lumMod val="75000"/>
                  </a:schemeClr>
                </a:solidFill>
                <a:latin typeface="Verdana"/>
                <a:ea typeface="Verdana"/>
              </a:rPr>
              <a:t>To understand how it works, we ask the following question: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7</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69247"/>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How does it work?</a:t>
            </a:r>
          </a:p>
        </p:txBody>
      </p:sp>
      <p:sp>
        <p:nvSpPr>
          <p:cNvPr id="14" name="TextBox 13">
            <a:extLst>
              <a:ext uri="{FF2B5EF4-FFF2-40B4-BE49-F238E27FC236}">
                <a16:creationId xmlns:a16="http://schemas.microsoft.com/office/drawing/2014/main" id="{0EAEE6CE-12C5-BA07-D20A-4C982A66A5DF}"/>
              </a:ext>
            </a:extLst>
          </p:cNvPr>
          <p:cNvSpPr txBox="1"/>
          <p:nvPr/>
        </p:nvSpPr>
        <p:spPr>
          <a:xfrm>
            <a:off x="524760" y="1919635"/>
            <a:ext cx="11126770" cy="658835"/>
          </a:xfrm>
          <a:prstGeom prst="rect">
            <a:avLst/>
          </a:prstGeom>
          <a:noFill/>
        </p:spPr>
        <p:txBody>
          <a:bodyPr wrap="square" lIns="91440" tIns="45720" rIns="91440" bIns="45720" rtlCol="0" anchor="t">
            <a:spAutoFit/>
          </a:bodyPr>
          <a:lstStyle/>
          <a:p>
            <a:pPr algn="just">
              <a:lnSpc>
                <a:spcPct val="107000"/>
              </a:lnSpc>
            </a:pPr>
            <a:r>
              <a:rPr lang="en-US" i="1" dirty="0">
                <a:solidFill>
                  <a:schemeClr val="accent1">
                    <a:lumMod val="75000"/>
                  </a:schemeClr>
                </a:solidFill>
                <a:latin typeface="Verdana"/>
                <a:ea typeface="Verdana"/>
              </a:rPr>
              <a:t>If I want to create a system that allows everyone to produce, verify, and update records, how do I do it? </a:t>
            </a:r>
          </a:p>
        </p:txBody>
      </p:sp>
      <p:sp>
        <p:nvSpPr>
          <p:cNvPr id="15" name="TextBox 14">
            <a:extLst>
              <a:ext uri="{FF2B5EF4-FFF2-40B4-BE49-F238E27FC236}">
                <a16:creationId xmlns:a16="http://schemas.microsoft.com/office/drawing/2014/main" id="{4F08A75F-09B5-6AF2-28C0-01694DC81899}"/>
              </a:ext>
            </a:extLst>
          </p:cNvPr>
          <p:cNvSpPr txBox="1"/>
          <p:nvPr/>
        </p:nvSpPr>
        <p:spPr>
          <a:xfrm>
            <a:off x="532615" y="2770165"/>
            <a:ext cx="11126770"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dirty="0">
                <a:solidFill>
                  <a:schemeClr val="accent1">
                    <a:lumMod val="75000"/>
                  </a:schemeClr>
                </a:solidFill>
                <a:latin typeface="Verdana"/>
                <a:ea typeface="Verdana"/>
              </a:rPr>
              <a:t>For a Blockchain to be successful, it must possess </a:t>
            </a:r>
            <a:r>
              <a:rPr lang="en-US" b="1" dirty="0">
                <a:solidFill>
                  <a:schemeClr val="accent1">
                    <a:lumMod val="75000"/>
                  </a:schemeClr>
                </a:solidFill>
                <a:latin typeface="Verdana"/>
                <a:ea typeface="Verdana"/>
              </a:rPr>
              <a:t>five</a:t>
            </a:r>
            <a:r>
              <a:rPr lang="en-US" dirty="0">
                <a:solidFill>
                  <a:schemeClr val="accent1">
                    <a:lumMod val="75000"/>
                  </a:schemeClr>
                </a:solidFill>
                <a:latin typeface="Verdana"/>
                <a:ea typeface="Verdana"/>
              </a:rPr>
              <a:t> key </a:t>
            </a:r>
            <a:r>
              <a:rPr lang="en-US" b="1" dirty="0">
                <a:solidFill>
                  <a:schemeClr val="accent1">
                    <a:lumMod val="75000"/>
                  </a:schemeClr>
                </a:solidFill>
                <a:latin typeface="Verdana"/>
                <a:ea typeface="Verdana"/>
              </a:rPr>
              <a:t>components</a:t>
            </a:r>
            <a:r>
              <a:rPr lang="en-US" dirty="0">
                <a:solidFill>
                  <a:schemeClr val="accent1">
                    <a:lumMod val="75000"/>
                  </a:schemeClr>
                </a:solidFill>
                <a:latin typeface="Verdana"/>
                <a:ea typeface="Verdana"/>
              </a:rPr>
              <a:t> as follows:  </a:t>
            </a:r>
          </a:p>
        </p:txBody>
      </p:sp>
      <p:sp>
        <p:nvSpPr>
          <p:cNvPr id="16" name="TextBox 15">
            <a:extLst>
              <a:ext uri="{FF2B5EF4-FFF2-40B4-BE49-F238E27FC236}">
                <a16:creationId xmlns:a16="http://schemas.microsoft.com/office/drawing/2014/main" id="{B6B5394A-408C-D721-3E37-DC92CA7021DE}"/>
              </a:ext>
            </a:extLst>
          </p:cNvPr>
          <p:cNvSpPr txBox="1"/>
          <p:nvPr/>
        </p:nvSpPr>
        <p:spPr>
          <a:xfrm>
            <a:off x="532615" y="3334654"/>
            <a:ext cx="11126770"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sz="1800" b="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1) A peer-to-peer network.</a:t>
            </a:r>
            <a:endParaRPr lang="en-US" b="1" dirty="0">
              <a:solidFill>
                <a:schemeClr val="accent1">
                  <a:lumMod val="75000"/>
                </a:schemeClr>
              </a:solidFill>
              <a:latin typeface="Verdana"/>
              <a:ea typeface="Verdana"/>
            </a:endParaRPr>
          </a:p>
        </p:txBody>
      </p:sp>
      <p:sp>
        <p:nvSpPr>
          <p:cNvPr id="17" name="TextBox 16">
            <a:extLst>
              <a:ext uri="{FF2B5EF4-FFF2-40B4-BE49-F238E27FC236}">
                <a16:creationId xmlns:a16="http://schemas.microsoft.com/office/drawing/2014/main" id="{7A153237-A6B9-44F0-E1A1-CCF516F8A685}"/>
              </a:ext>
            </a:extLst>
          </p:cNvPr>
          <p:cNvSpPr txBox="1"/>
          <p:nvPr/>
        </p:nvSpPr>
        <p:spPr>
          <a:xfrm>
            <a:off x="524760" y="3898823"/>
            <a:ext cx="11126770"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b="1"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2</a:t>
            </a:r>
            <a:r>
              <a:rPr lang="en-US" sz="1800" b="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 Cryptography. </a:t>
            </a:r>
            <a:endParaRPr lang="en-US" b="1" dirty="0">
              <a:solidFill>
                <a:schemeClr val="accent1">
                  <a:lumMod val="75000"/>
                </a:schemeClr>
              </a:solidFill>
              <a:latin typeface="Verdana"/>
              <a:ea typeface="Verdana"/>
            </a:endParaRPr>
          </a:p>
        </p:txBody>
      </p:sp>
      <p:sp>
        <p:nvSpPr>
          <p:cNvPr id="19" name="TextBox 18">
            <a:extLst>
              <a:ext uri="{FF2B5EF4-FFF2-40B4-BE49-F238E27FC236}">
                <a16:creationId xmlns:a16="http://schemas.microsoft.com/office/drawing/2014/main" id="{2A8D70BB-A9DC-B795-B74C-1927A1905F08}"/>
              </a:ext>
            </a:extLst>
          </p:cNvPr>
          <p:cNvSpPr txBox="1"/>
          <p:nvPr/>
        </p:nvSpPr>
        <p:spPr>
          <a:xfrm>
            <a:off x="532615" y="4462992"/>
            <a:ext cx="11126770"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sz="1800" b="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3) A consensus algorithm (rule). </a:t>
            </a:r>
            <a:endParaRPr lang="en-US" b="1" dirty="0">
              <a:solidFill>
                <a:schemeClr val="accent1">
                  <a:lumMod val="75000"/>
                </a:schemeClr>
              </a:solidFill>
              <a:latin typeface="Verdana"/>
              <a:ea typeface="Verdana"/>
            </a:endParaRPr>
          </a:p>
        </p:txBody>
      </p:sp>
      <p:sp>
        <p:nvSpPr>
          <p:cNvPr id="26" name="TextBox 25">
            <a:extLst>
              <a:ext uri="{FF2B5EF4-FFF2-40B4-BE49-F238E27FC236}">
                <a16:creationId xmlns:a16="http://schemas.microsoft.com/office/drawing/2014/main" id="{86A583F9-7D39-42F2-B1C2-44A894738B2A}"/>
              </a:ext>
            </a:extLst>
          </p:cNvPr>
          <p:cNvSpPr txBox="1"/>
          <p:nvPr/>
        </p:nvSpPr>
        <p:spPr>
          <a:xfrm>
            <a:off x="532615" y="5067548"/>
            <a:ext cx="11126770"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b="1"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4</a:t>
            </a:r>
            <a:r>
              <a:rPr lang="en-US" sz="1800" b="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 Punishment and reward. </a:t>
            </a:r>
            <a:endParaRPr lang="en-US" b="1" dirty="0">
              <a:solidFill>
                <a:schemeClr val="accent1">
                  <a:lumMod val="75000"/>
                </a:schemeClr>
              </a:solidFill>
              <a:latin typeface="Verdana"/>
              <a:ea typeface="Verdana"/>
            </a:endParaRPr>
          </a:p>
        </p:txBody>
      </p:sp>
      <p:sp>
        <p:nvSpPr>
          <p:cNvPr id="27" name="TextBox 26">
            <a:extLst>
              <a:ext uri="{FF2B5EF4-FFF2-40B4-BE49-F238E27FC236}">
                <a16:creationId xmlns:a16="http://schemas.microsoft.com/office/drawing/2014/main" id="{29AC2895-44C6-C489-6162-CDDBE0C5F36F}"/>
              </a:ext>
            </a:extLst>
          </p:cNvPr>
          <p:cNvSpPr txBox="1"/>
          <p:nvPr/>
        </p:nvSpPr>
        <p:spPr>
          <a:xfrm>
            <a:off x="532615" y="5626739"/>
            <a:ext cx="11126770" cy="372794"/>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b="1" dirty="0">
                <a:solidFill>
                  <a:schemeClr val="accent1">
                    <a:lumMod val="75000"/>
                  </a:schemeClr>
                </a:solidFill>
                <a:latin typeface="Verdana" panose="020B0604030504040204" pitchFamily="34" charset="0"/>
                <a:ea typeface="Calibri" panose="020F0502020204030204" pitchFamily="34" charset="0"/>
                <a:cs typeface="Arial" panose="020B0604020202020204" pitchFamily="34" charset="0"/>
              </a:rPr>
              <a:t>5</a:t>
            </a:r>
            <a:r>
              <a:rPr lang="en-US" sz="1800" b="1" dirty="0">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 Market adoption.</a:t>
            </a:r>
            <a:endParaRPr lang="en-US"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138159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60" y="1512682"/>
            <a:ext cx="6060866" cy="1547924"/>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a:ea typeface="Verdana"/>
              </a:rPr>
              <a:t>It consists of a network of computers      (equally privileged </a:t>
            </a:r>
            <a:r>
              <a:rPr lang="en-US" b="1" dirty="0">
                <a:solidFill>
                  <a:schemeClr val="accent1">
                    <a:lumMod val="75000"/>
                  </a:schemeClr>
                </a:solidFill>
                <a:latin typeface="Verdana"/>
                <a:ea typeface="Verdana"/>
              </a:rPr>
              <a:t>nodes</a:t>
            </a:r>
            <a:r>
              <a:rPr lang="en-US" dirty="0">
                <a:solidFill>
                  <a:schemeClr val="accent1">
                    <a:lumMod val="75000"/>
                  </a:schemeClr>
                </a:solidFill>
                <a:latin typeface="Verdana"/>
                <a:ea typeface="Verdana"/>
              </a:rPr>
              <a:t>). </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a:ea typeface="Verdana"/>
              </a:rPr>
              <a:t>It is open to all. </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a:ea typeface="Verdana"/>
              </a:rPr>
              <a:t>In essence, this is what the Internet provides us with today.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8</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96884"/>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What is peer-to-peer network? </a:t>
            </a:r>
          </a:p>
        </p:txBody>
      </p:sp>
      <p:sp>
        <p:nvSpPr>
          <p:cNvPr id="13" name="TextBox 12">
            <a:extLst>
              <a:ext uri="{FF2B5EF4-FFF2-40B4-BE49-F238E27FC236}">
                <a16:creationId xmlns:a16="http://schemas.microsoft.com/office/drawing/2014/main" id="{B964C74C-689F-E274-8C9F-842FEE9AC21D}"/>
              </a:ext>
            </a:extLst>
          </p:cNvPr>
          <p:cNvSpPr txBox="1"/>
          <p:nvPr/>
        </p:nvSpPr>
        <p:spPr>
          <a:xfrm>
            <a:off x="524760" y="3292640"/>
            <a:ext cx="6060866" cy="658835"/>
          </a:xfrm>
          <a:prstGeom prst="rect">
            <a:avLst/>
          </a:prstGeom>
          <a:noFill/>
        </p:spPr>
        <p:txBody>
          <a:bodyPr wrap="square" lIns="91440" tIns="45720" rIns="91440" bIns="45720" rtlCol="0" anchor="t">
            <a:spAutoFit/>
          </a:bodyPr>
          <a:lstStyle/>
          <a:p>
            <a:pPr marL="0" marR="0" algn="just">
              <a:lnSpc>
                <a:spcPct val="107000"/>
              </a:lnSpc>
              <a:spcBef>
                <a:spcPts val="0"/>
              </a:spcBef>
              <a:spcAft>
                <a:spcPts val="0"/>
              </a:spcAft>
            </a:pPr>
            <a:r>
              <a:rPr lang="en-US" b="1" i="1" dirty="0">
                <a:solidFill>
                  <a:schemeClr val="accent1">
                    <a:lumMod val="75000"/>
                  </a:schemeClr>
                </a:solidFill>
                <a:latin typeface="Verdana"/>
                <a:ea typeface="Verdana"/>
              </a:rPr>
              <a:t>Why is it necessary?</a:t>
            </a:r>
            <a:r>
              <a:rPr lang="en-US" i="1" dirty="0">
                <a:solidFill>
                  <a:schemeClr val="accent1">
                    <a:lumMod val="75000"/>
                  </a:schemeClr>
                </a:solidFill>
                <a:latin typeface="Verdana"/>
                <a:ea typeface="Verdana"/>
              </a:rPr>
              <a:t> </a:t>
            </a:r>
          </a:p>
          <a:p>
            <a:pPr marL="0" marR="0" algn="just">
              <a:lnSpc>
                <a:spcPct val="107000"/>
              </a:lnSpc>
              <a:spcBef>
                <a:spcPts val="0"/>
              </a:spcBef>
              <a:spcAft>
                <a:spcPts val="0"/>
              </a:spcAft>
            </a:pPr>
            <a:r>
              <a:rPr lang="en-US" dirty="0">
                <a:solidFill>
                  <a:schemeClr val="accent1">
                    <a:lumMod val="75000"/>
                  </a:schemeClr>
                </a:solidFill>
                <a:latin typeface="Verdana"/>
                <a:ea typeface="Verdana"/>
              </a:rPr>
              <a:t>To facilitate remote communication and sharing. </a:t>
            </a:r>
          </a:p>
        </p:txBody>
      </p:sp>
      <p:pic>
        <p:nvPicPr>
          <p:cNvPr id="3" name="Picture 2" descr="Diagram&#10;&#10;Description automatically generated">
            <a:extLst>
              <a:ext uri="{FF2B5EF4-FFF2-40B4-BE49-F238E27FC236}">
                <a16:creationId xmlns:a16="http://schemas.microsoft.com/office/drawing/2014/main" id="{0DD05CED-8713-B207-1E5B-F22E73CD3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471" y="1770404"/>
            <a:ext cx="4517070" cy="3044472"/>
          </a:xfrm>
          <a:prstGeom prst="rect">
            <a:avLst/>
          </a:prstGeom>
        </p:spPr>
      </p:pic>
      <p:sp>
        <p:nvSpPr>
          <p:cNvPr id="20" name="TextBox 19">
            <a:extLst>
              <a:ext uri="{FF2B5EF4-FFF2-40B4-BE49-F238E27FC236}">
                <a16:creationId xmlns:a16="http://schemas.microsoft.com/office/drawing/2014/main" id="{6650F5FB-668F-461D-2D25-ABD8F3240BDF}"/>
              </a:ext>
            </a:extLst>
          </p:cNvPr>
          <p:cNvSpPr txBox="1"/>
          <p:nvPr/>
        </p:nvSpPr>
        <p:spPr>
          <a:xfrm>
            <a:off x="524760" y="4183509"/>
            <a:ext cx="6060866" cy="658835"/>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a:ea typeface="Verdana"/>
              </a:rPr>
              <a:t>Notice</a:t>
            </a:r>
            <a:r>
              <a:rPr lang="en-US" dirty="0">
                <a:solidFill>
                  <a:schemeClr val="accent1">
                    <a:lumMod val="75000"/>
                  </a:schemeClr>
                </a:solidFill>
                <a:latin typeface="Verdana"/>
                <a:ea typeface="Verdana"/>
              </a:rPr>
              <a:t> that the network is open to everyone, including bad actors. </a:t>
            </a:r>
          </a:p>
        </p:txBody>
      </p:sp>
      <p:sp>
        <p:nvSpPr>
          <p:cNvPr id="21" name="TextBox 20">
            <a:extLst>
              <a:ext uri="{FF2B5EF4-FFF2-40B4-BE49-F238E27FC236}">
                <a16:creationId xmlns:a16="http://schemas.microsoft.com/office/drawing/2014/main" id="{5F7D5892-F90E-5BB6-EDAD-A7CB34EE1B4E}"/>
              </a:ext>
            </a:extLst>
          </p:cNvPr>
          <p:cNvSpPr txBox="1"/>
          <p:nvPr/>
        </p:nvSpPr>
        <p:spPr>
          <a:xfrm>
            <a:off x="8330688" y="4814876"/>
            <a:ext cx="1651512" cy="31745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500" b="1" dirty="0">
                <a:solidFill>
                  <a:schemeClr val="accent1">
                    <a:lumMod val="75000"/>
                  </a:schemeClr>
                </a:solidFill>
                <a:latin typeface="Verdana"/>
                <a:ea typeface="Verdana"/>
              </a:rPr>
              <a:t>P2P Network </a:t>
            </a:r>
          </a:p>
        </p:txBody>
      </p:sp>
      <p:sp>
        <p:nvSpPr>
          <p:cNvPr id="22" name="TextBox 21">
            <a:extLst>
              <a:ext uri="{FF2B5EF4-FFF2-40B4-BE49-F238E27FC236}">
                <a16:creationId xmlns:a16="http://schemas.microsoft.com/office/drawing/2014/main" id="{BA3E8F8E-F089-6061-71A9-804294A835C9}"/>
              </a:ext>
            </a:extLst>
          </p:cNvPr>
          <p:cNvSpPr txBox="1"/>
          <p:nvPr/>
        </p:nvSpPr>
        <p:spPr>
          <a:xfrm>
            <a:off x="524760" y="5074378"/>
            <a:ext cx="6060866" cy="658835"/>
          </a:xfrm>
          <a:prstGeom prst="rect">
            <a:avLst/>
          </a:prstGeom>
          <a:noFill/>
        </p:spPr>
        <p:txBody>
          <a:bodyPr wrap="square" lIns="91440" tIns="45720" rIns="91440" bIns="45720" rtlCol="0" anchor="t">
            <a:spAutoFit/>
          </a:bodyPr>
          <a:lstStyle/>
          <a:p>
            <a:pPr algn="just">
              <a:lnSpc>
                <a:spcPct val="107000"/>
              </a:lnSpc>
            </a:pPr>
            <a:r>
              <a:rPr lang="en-US" i="1" dirty="0">
                <a:solidFill>
                  <a:schemeClr val="accent1">
                    <a:lumMod val="75000"/>
                  </a:schemeClr>
                </a:solidFill>
                <a:latin typeface="Verdana"/>
                <a:ea typeface="Verdana"/>
              </a:rPr>
              <a:t>How can we be sure that your communications are not altered in any way? </a:t>
            </a:r>
          </a:p>
        </p:txBody>
      </p:sp>
      <p:sp>
        <p:nvSpPr>
          <p:cNvPr id="23" name="TextBox 22">
            <a:extLst>
              <a:ext uri="{FF2B5EF4-FFF2-40B4-BE49-F238E27FC236}">
                <a16:creationId xmlns:a16="http://schemas.microsoft.com/office/drawing/2014/main" id="{5D0EDA62-369D-FBCA-6499-4036FFF1AC14}"/>
              </a:ext>
            </a:extLst>
          </p:cNvPr>
          <p:cNvSpPr txBox="1"/>
          <p:nvPr/>
        </p:nvSpPr>
        <p:spPr>
          <a:xfrm>
            <a:off x="8487141" y="1512682"/>
            <a:ext cx="1338606" cy="31745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500" b="1" dirty="0">
                <a:solidFill>
                  <a:schemeClr val="accent1">
                    <a:lumMod val="75000"/>
                  </a:schemeClr>
                </a:solidFill>
                <a:latin typeface="Verdana"/>
                <a:ea typeface="Verdana"/>
              </a:rPr>
              <a:t>Node 1</a:t>
            </a:r>
          </a:p>
        </p:txBody>
      </p:sp>
      <p:sp>
        <p:nvSpPr>
          <p:cNvPr id="24" name="TextBox 23">
            <a:extLst>
              <a:ext uri="{FF2B5EF4-FFF2-40B4-BE49-F238E27FC236}">
                <a16:creationId xmlns:a16="http://schemas.microsoft.com/office/drawing/2014/main" id="{78684DF0-2DB9-0869-27C3-3826DD1060C0}"/>
              </a:ext>
            </a:extLst>
          </p:cNvPr>
          <p:cNvSpPr txBox="1"/>
          <p:nvPr/>
        </p:nvSpPr>
        <p:spPr>
          <a:xfrm>
            <a:off x="10201935" y="1770404"/>
            <a:ext cx="1338606" cy="31745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500" b="1" dirty="0">
                <a:solidFill>
                  <a:schemeClr val="accent1">
                    <a:lumMod val="75000"/>
                  </a:schemeClr>
                </a:solidFill>
                <a:latin typeface="Verdana"/>
                <a:ea typeface="Verdana"/>
              </a:rPr>
              <a:t>Node X</a:t>
            </a:r>
          </a:p>
        </p:txBody>
      </p:sp>
    </p:spTree>
    <p:extLst>
      <p:ext uri="{BB962C8B-B14F-4D97-AF65-F5344CB8AC3E}">
        <p14:creationId xmlns:p14="http://schemas.microsoft.com/office/powerpoint/2010/main" val="152025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B1838-EF4A-131B-B6AC-67349B3ED826}"/>
              </a:ext>
            </a:extLst>
          </p:cNvPr>
          <p:cNvSpPr txBox="1"/>
          <p:nvPr/>
        </p:nvSpPr>
        <p:spPr>
          <a:xfrm>
            <a:off x="524760" y="381331"/>
            <a:ext cx="7638852" cy="615553"/>
          </a:xfrm>
          <a:prstGeom prst="rect">
            <a:avLst/>
          </a:prstGeom>
          <a:noFill/>
        </p:spPr>
        <p:txBody>
          <a:bodyPr wrap="square" rtlCol="0">
            <a:spAutoFit/>
          </a:bodyPr>
          <a:lstStyle/>
          <a:p>
            <a:r>
              <a:rPr lang="en-US" sz="3400" b="1" i="1" dirty="0">
                <a:solidFill>
                  <a:schemeClr val="accent1">
                    <a:lumMod val="75000"/>
                  </a:schemeClr>
                </a:solidFill>
                <a:latin typeface="Verdana" panose="020B0604030504040204" pitchFamily="34" charset="0"/>
                <a:ea typeface="Verdana" panose="020B0604030504040204" pitchFamily="34" charset="0"/>
              </a:rPr>
              <a:t>Blockchain</a:t>
            </a:r>
            <a:r>
              <a:rPr lang="en-US" sz="3400" b="1" dirty="0">
                <a:solidFill>
                  <a:schemeClr val="accent1">
                    <a:lumMod val="75000"/>
                  </a:schemeClr>
                </a:solidFill>
                <a:latin typeface="Verdana" panose="020B0604030504040204" pitchFamily="34" charset="0"/>
                <a:ea typeface="Verdana" panose="020B0604030504040204" pitchFamily="34" charset="0"/>
              </a:rPr>
              <a:t>: What exactly is it?</a:t>
            </a:r>
          </a:p>
        </p:txBody>
      </p:sp>
      <p:sp>
        <p:nvSpPr>
          <p:cNvPr id="12" name="TextBox 11">
            <a:extLst>
              <a:ext uri="{FF2B5EF4-FFF2-40B4-BE49-F238E27FC236}">
                <a16:creationId xmlns:a16="http://schemas.microsoft.com/office/drawing/2014/main" id="{D5C806A1-B8A5-2890-784F-F76A62294A38}"/>
              </a:ext>
            </a:extLst>
          </p:cNvPr>
          <p:cNvSpPr txBox="1"/>
          <p:nvPr/>
        </p:nvSpPr>
        <p:spPr>
          <a:xfrm>
            <a:off x="524759" y="1437267"/>
            <a:ext cx="11041929" cy="955198"/>
          </a:xfrm>
          <a:prstGeom prst="rect">
            <a:avLst/>
          </a:prstGeom>
          <a:noFill/>
        </p:spPr>
        <p:txBody>
          <a:bodyPr wrap="square" lIns="91440" tIns="45720" rIns="91440" bIns="45720" rtlCol="0" anchor="t">
            <a:spAutoFit/>
          </a:bodyPr>
          <a:lstStyle/>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a:ea typeface="Verdana"/>
              </a:rPr>
              <a:t>Securing communications in hostile environments. </a:t>
            </a:r>
          </a:p>
          <a:p>
            <a:pPr marL="285750" marR="0" indent="-285750" algn="just">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Verdana"/>
                <a:ea typeface="Verdana"/>
              </a:rPr>
              <a:t>The system allows you to verify messages and prove your own authenticity, even when malicious players are present. </a:t>
            </a:r>
          </a:p>
        </p:txBody>
      </p:sp>
      <p:sp>
        <p:nvSpPr>
          <p:cNvPr id="8" name="Slide Number Placeholder 7">
            <a:extLst>
              <a:ext uri="{FF2B5EF4-FFF2-40B4-BE49-F238E27FC236}">
                <a16:creationId xmlns:a16="http://schemas.microsoft.com/office/drawing/2014/main" id="{C528EADA-FDCB-A39A-1098-497DA0BDE03C}"/>
              </a:ext>
            </a:extLst>
          </p:cNvPr>
          <p:cNvSpPr>
            <a:spLocks noGrp="1"/>
          </p:cNvSpPr>
          <p:nvPr>
            <p:ph type="sldNum" sz="quarter" idx="12"/>
          </p:nvPr>
        </p:nvSpPr>
        <p:spPr/>
        <p:txBody>
          <a:bodyPr/>
          <a:lstStyle/>
          <a:p>
            <a:fld id="{021EC531-F945-4B9D-9AFD-01733FCD62B8}" type="slidenum">
              <a:rPr lang="en-US" sz="900" b="1" dirty="0" smtClean="0">
                <a:solidFill>
                  <a:srgbClr val="FF0000"/>
                </a:solidFill>
                <a:latin typeface="Verdana"/>
                <a:ea typeface="Verdana"/>
              </a:rPr>
              <a:t>9</a:t>
            </a:fld>
            <a:endParaRPr lang="en-US" sz="900" b="1">
              <a:solidFill>
                <a:srgbClr val="FF0000"/>
              </a:solidFill>
              <a:latin typeface="Verdana"/>
              <a:ea typeface="Verdana"/>
            </a:endParaRPr>
          </a:p>
        </p:txBody>
      </p:sp>
      <p:sp>
        <p:nvSpPr>
          <p:cNvPr id="9" name="TextBox 8">
            <a:extLst>
              <a:ext uri="{FF2B5EF4-FFF2-40B4-BE49-F238E27FC236}">
                <a16:creationId xmlns:a16="http://schemas.microsoft.com/office/drawing/2014/main" id="{A08E608F-A953-3303-56EE-20E5867C5980}"/>
              </a:ext>
            </a:extLst>
          </p:cNvPr>
          <p:cNvSpPr txBox="1"/>
          <p:nvPr/>
        </p:nvSpPr>
        <p:spPr>
          <a:xfrm>
            <a:off x="524760" y="996884"/>
            <a:ext cx="7568598" cy="362472"/>
          </a:xfrm>
          <a:prstGeom prst="rect">
            <a:avLst/>
          </a:prstGeom>
          <a:noFill/>
        </p:spPr>
        <p:txBody>
          <a:bodyPr wrap="square" lIns="91440" tIns="45720" rIns="91440" bIns="45720" rtlCol="0" anchor="t">
            <a:spAutoFit/>
          </a:bodyPr>
          <a:lstStyle/>
          <a:p>
            <a:pPr algn="just">
              <a:lnSpc>
                <a:spcPct val="107000"/>
              </a:lnSpc>
            </a:pPr>
            <a:r>
              <a:rPr lang="en-US" b="1" dirty="0">
                <a:solidFill>
                  <a:schemeClr val="accent1">
                    <a:lumMod val="75000"/>
                  </a:schemeClr>
                </a:solidFill>
                <a:latin typeface="Verdana" panose="020B0604030504040204" pitchFamily="34" charset="0"/>
                <a:ea typeface="Verdana" panose="020B0604030504040204" pitchFamily="34" charset="0"/>
              </a:rPr>
              <a:t>Cryptography:</a:t>
            </a:r>
          </a:p>
        </p:txBody>
      </p:sp>
      <p:pic>
        <p:nvPicPr>
          <p:cNvPr id="7" name="Graphic 6" descr="Lock with solid fill">
            <a:extLst>
              <a:ext uri="{FF2B5EF4-FFF2-40B4-BE49-F238E27FC236}">
                <a16:creationId xmlns:a16="http://schemas.microsoft.com/office/drawing/2014/main" id="{48887A59-41E6-1360-5BFF-F5D2C20F5E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5252" y="3144282"/>
            <a:ext cx="1595486" cy="1595486"/>
          </a:xfrm>
          <a:prstGeom prst="rect">
            <a:avLst/>
          </a:prstGeom>
        </p:spPr>
      </p:pic>
      <p:sp>
        <p:nvSpPr>
          <p:cNvPr id="18" name="Arrow: Curved Left 17">
            <a:extLst>
              <a:ext uri="{FF2B5EF4-FFF2-40B4-BE49-F238E27FC236}">
                <a16:creationId xmlns:a16="http://schemas.microsoft.com/office/drawing/2014/main" id="{5317926C-F610-68EC-E25D-41D2F2C03282}"/>
              </a:ext>
            </a:extLst>
          </p:cNvPr>
          <p:cNvSpPr/>
          <p:nvPr/>
        </p:nvSpPr>
        <p:spPr>
          <a:xfrm rot="5400000" flipV="1">
            <a:off x="5700289" y="3274773"/>
            <a:ext cx="791427" cy="4480879"/>
          </a:xfrm>
          <a:prstGeom prst="curvedLeftArrow">
            <a:avLst>
              <a:gd name="adj1" fmla="val 25000"/>
              <a:gd name="adj2" fmla="val 50000"/>
              <a:gd name="adj3" fmla="val 40062"/>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47DA3A81-FF7D-1403-E03C-58C021C22A7F}"/>
              </a:ext>
            </a:extLst>
          </p:cNvPr>
          <p:cNvSpPr txBox="1"/>
          <p:nvPr/>
        </p:nvSpPr>
        <p:spPr>
          <a:xfrm>
            <a:off x="2516956" y="4874906"/>
            <a:ext cx="1338606" cy="31745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500" b="1" dirty="0">
                <a:solidFill>
                  <a:schemeClr val="accent1">
                    <a:lumMod val="75000"/>
                  </a:schemeClr>
                </a:solidFill>
                <a:latin typeface="Verdana"/>
                <a:ea typeface="Verdana"/>
              </a:rPr>
              <a:t>Block#300</a:t>
            </a:r>
          </a:p>
        </p:txBody>
      </p:sp>
      <p:sp>
        <p:nvSpPr>
          <p:cNvPr id="26" name="TextBox 25">
            <a:extLst>
              <a:ext uri="{FF2B5EF4-FFF2-40B4-BE49-F238E27FC236}">
                <a16:creationId xmlns:a16="http://schemas.microsoft.com/office/drawing/2014/main" id="{33583020-8064-8421-35B4-9B0BF2500162}"/>
              </a:ext>
            </a:extLst>
          </p:cNvPr>
          <p:cNvSpPr txBox="1"/>
          <p:nvPr/>
        </p:nvSpPr>
        <p:spPr>
          <a:xfrm>
            <a:off x="7941297" y="4802039"/>
            <a:ext cx="1338606" cy="317459"/>
          </a:xfrm>
          <a:prstGeom prst="rect">
            <a:avLst/>
          </a:prstGeom>
          <a:noFill/>
        </p:spPr>
        <p:txBody>
          <a:bodyPr wrap="square" lIns="91440" tIns="45720" rIns="91440" bIns="45720" rtlCol="0" anchor="t">
            <a:spAutoFit/>
          </a:bodyPr>
          <a:lstStyle/>
          <a:p>
            <a:pPr marL="0" marR="0" algn="ctr">
              <a:lnSpc>
                <a:spcPct val="107000"/>
              </a:lnSpc>
              <a:spcBef>
                <a:spcPts val="0"/>
              </a:spcBef>
              <a:spcAft>
                <a:spcPts val="0"/>
              </a:spcAft>
            </a:pPr>
            <a:r>
              <a:rPr lang="en-US" sz="1500" b="1" dirty="0">
                <a:solidFill>
                  <a:schemeClr val="accent1">
                    <a:lumMod val="75000"/>
                  </a:schemeClr>
                </a:solidFill>
                <a:latin typeface="Verdana"/>
                <a:ea typeface="Verdana"/>
              </a:rPr>
              <a:t>Block#301</a:t>
            </a:r>
          </a:p>
        </p:txBody>
      </p:sp>
      <p:pic>
        <p:nvPicPr>
          <p:cNvPr id="11" name="Graphic 10" descr="Cube with solid fill">
            <a:extLst>
              <a:ext uri="{FF2B5EF4-FFF2-40B4-BE49-F238E27FC236}">
                <a16:creationId xmlns:a16="http://schemas.microsoft.com/office/drawing/2014/main" id="{7590F475-4554-2152-A699-215889CC2D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3834" y="2934004"/>
            <a:ext cx="2026764" cy="2026764"/>
          </a:xfrm>
          <a:prstGeom prst="rect">
            <a:avLst/>
          </a:prstGeom>
        </p:spPr>
      </p:pic>
      <p:pic>
        <p:nvPicPr>
          <p:cNvPr id="27" name="Graphic 26" descr="Cube with solid fill">
            <a:extLst>
              <a:ext uri="{FF2B5EF4-FFF2-40B4-BE49-F238E27FC236}">
                <a16:creationId xmlns:a16="http://schemas.microsoft.com/office/drawing/2014/main" id="{45C4A084-D9CD-1873-04DD-23F98A598B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5716" y="2934004"/>
            <a:ext cx="2026764" cy="2026764"/>
          </a:xfrm>
          <a:prstGeom prst="rect">
            <a:avLst/>
          </a:prstGeom>
        </p:spPr>
      </p:pic>
    </p:spTree>
    <p:extLst>
      <p:ext uri="{BB962C8B-B14F-4D97-AF65-F5344CB8AC3E}">
        <p14:creationId xmlns:p14="http://schemas.microsoft.com/office/powerpoint/2010/main" val="4017316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3043</Words>
  <Application>Microsoft Office PowerPoint</Application>
  <PresentationFormat>Widescreen</PresentationFormat>
  <Paragraphs>336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Sue Hanson</cp:lastModifiedBy>
  <cp:revision>134</cp:revision>
  <cp:lastPrinted>2022-10-27T00:56:36Z</cp:lastPrinted>
  <dcterms:created xsi:type="dcterms:W3CDTF">2022-10-09T23:13:45Z</dcterms:created>
  <dcterms:modified xsi:type="dcterms:W3CDTF">2022-10-27T01:00:01Z</dcterms:modified>
</cp:coreProperties>
</file>