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861" r:id="rId2"/>
    <p:sldId id="517" r:id="rId3"/>
    <p:sldId id="453" r:id="rId4"/>
    <p:sldId id="812" r:id="rId5"/>
    <p:sldId id="813" r:id="rId6"/>
    <p:sldId id="529" r:id="rId7"/>
    <p:sldId id="528" r:id="rId8"/>
    <p:sldId id="383" r:id="rId9"/>
    <p:sldId id="550" r:id="rId10"/>
    <p:sldId id="551" r:id="rId11"/>
    <p:sldId id="549" r:id="rId12"/>
    <p:sldId id="552" r:id="rId13"/>
    <p:sldId id="815" r:id="rId14"/>
    <p:sldId id="810" r:id="rId15"/>
    <p:sldId id="553" r:id="rId16"/>
    <p:sldId id="814" r:id="rId17"/>
    <p:sldId id="554" r:id="rId18"/>
    <p:sldId id="556" r:id="rId19"/>
    <p:sldId id="559" r:id="rId20"/>
    <p:sldId id="560" r:id="rId21"/>
    <p:sldId id="859" r:id="rId22"/>
    <p:sldId id="860" r:id="rId23"/>
    <p:sldId id="832" r:id="rId24"/>
    <p:sldId id="857" r:id="rId25"/>
    <p:sldId id="311" r:id="rId26"/>
    <p:sldId id="312" r:id="rId27"/>
    <p:sldId id="822" r:id="rId28"/>
    <p:sldId id="823" r:id="rId29"/>
    <p:sldId id="586" r:id="rId30"/>
    <p:sldId id="825" r:id="rId31"/>
    <p:sldId id="585" r:id="rId32"/>
    <p:sldId id="584" r:id="rId33"/>
    <p:sldId id="826" r:id="rId34"/>
    <p:sldId id="583" r:id="rId35"/>
    <p:sldId id="412" r:id="rId36"/>
    <p:sldId id="518" r:id="rId37"/>
    <p:sldId id="533" r:id="rId38"/>
    <p:sldId id="675" r:id="rId39"/>
    <p:sldId id="853" r:id="rId40"/>
    <p:sldId id="840" r:id="rId41"/>
    <p:sldId id="841" r:id="rId42"/>
    <p:sldId id="854" r:id="rId43"/>
    <p:sldId id="855" r:id="rId44"/>
    <p:sldId id="842" r:id="rId45"/>
    <p:sldId id="843" r:id="rId46"/>
    <p:sldId id="844" r:id="rId47"/>
    <p:sldId id="845" r:id="rId48"/>
    <p:sldId id="846" r:id="rId49"/>
    <p:sldId id="848" r:id="rId50"/>
    <p:sldId id="847" r:id="rId51"/>
    <p:sldId id="856" r:id="rId52"/>
    <p:sldId id="682" r:id="rId53"/>
    <p:sldId id="849" r:id="rId54"/>
    <p:sldId id="538" r:id="rId55"/>
    <p:sldId id="850" r:id="rId56"/>
    <p:sldId id="450" r:id="rId57"/>
    <p:sldId id="834" r:id="rId58"/>
    <p:sldId id="678" r:id="rId59"/>
    <p:sldId id="679" r:id="rId60"/>
    <p:sldId id="259" r:id="rId61"/>
    <p:sldId id="680" r:id="rId62"/>
    <p:sldId id="694" r:id="rId63"/>
    <p:sldId id="858" r:id="rId64"/>
    <p:sldId id="862" r:id="rId65"/>
    <p:sldId id="458"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1">
          <p15:clr>
            <a:srgbClr val="A4A3A4"/>
          </p15:clr>
        </p15:guide>
        <p15:guide id="2" pos="38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3300"/>
    <a:srgbClr val="3F655F"/>
    <a:srgbClr val="A5C7C1"/>
    <a:srgbClr val="A5C7B0"/>
    <a:srgbClr val="1D4971"/>
    <a:srgbClr val="073A9F"/>
    <a:srgbClr val="130101"/>
    <a:srgbClr val="CC9620"/>
    <a:srgbClr val="B786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48" autoAdjust="0"/>
  </p:normalViewPr>
  <p:slideViewPr>
    <p:cSldViewPr snapToGrid="0">
      <p:cViewPr varScale="1">
        <p:scale>
          <a:sx n="85" d="100"/>
          <a:sy n="85" d="100"/>
        </p:scale>
        <p:origin x="1590" y="78"/>
      </p:cViewPr>
      <p:guideLst>
        <p:guide orient="horz" pos="741"/>
        <p:guide pos="3894"/>
      </p:guideLst>
    </p:cSldViewPr>
  </p:slideViewPr>
  <p:notesTextViewPr>
    <p:cViewPr>
      <p:scale>
        <a:sx n="1" d="1"/>
        <a:sy n="1" d="1"/>
      </p:scale>
      <p:origin x="0" y="0"/>
    </p:cViewPr>
  </p:notesTextViewPr>
  <p:sorterViewPr>
    <p:cViewPr>
      <p:scale>
        <a:sx n="100" d="100"/>
        <a:sy n="100" d="100"/>
      </p:scale>
      <p:origin x="0" y="-230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dirty="0"/>
          </a:p>
        </p:txBody>
      </p:sp>
      <p:sp>
        <p:nvSpPr>
          <p:cNvPr id="3" name="Date Placeholder 2"/>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47E3612D-BD7F-4AAA-83F4-D5001EA952DD}" type="datetimeFigureOut">
              <a:rPr lang="en-US" smtClean="0"/>
              <a:t>2/11/2023</a:t>
            </a:fld>
            <a:endParaRPr lang="en-US" dirty="0"/>
          </a:p>
        </p:txBody>
      </p:sp>
      <p:sp>
        <p:nvSpPr>
          <p:cNvPr id="4" name="Footer Placeholder 3"/>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86D297A0-D4C1-42ED-9D2B-B2DD4A86243D}" type="slidenum">
              <a:rPr lang="en-US" smtClean="0"/>
              <a:t>‹#›</a:t>
            </a:fld>
            <a:endParaRPr lang="en-US" dirty="0"/>
          </a:p>
        </p:txBody>
      </p:sp>
    </p:spTree>
    <p:extLst>
      <p:ext uri="{BB962C8B-B14F-4D97-AF65-F5344CB8AC3E}">
        <p14:creationId xmlns:p14="http://schemas.microsoft.com/office/powerpoint/2010/main" val="811350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4D396B93-7317-4B54-8188-EF1A31B940E8}" type="datetimeFigureOut">
              <a:rPr lang="en-US" smtClean="0"/>
              <a:t>2/11/2023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0F20B35F-A0DD-4D82-92D9-50F9296F97DB}" type="slidenum">
              <a:rPr lang="en-US" smtClean="0"/>
              <a:t>‹#›</a:t>
            </a:fld>
            <a:endParaRPr lang="en-US" dirty="0"/>
          </a:p>
        </p:txBody>
      </p:sp>
    </p:spTree>
    <p:extLst>
      <p:ext uri="{BB962C8B-B14F-4D97-AF65-F5344CB8AC3E}">
        <p14:creationId xmlns:p14="http://schemas.microsoft.com/office/powerpoint/2010/main" val="224468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2</a:t>
            </a:fld>
            <a:endParaRPr lang="en-US" dirty="0"/>
          </a:p>
        </p:txBody>
      </p:sp>
    </p:spTree>
    <p:extLst>
      <p:ext uri="{BB962C8B-B14F-4D97-AF65-F5344CB8AC3E}">
        <p14:creationId xmlns:p14="http://schemas.microsoft.com/office/powerpoint/2010/main" val="287425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pPr/>
              <a:t>11</a:t>
            </a:fld>
            <a:endParaRPr lang="en-US" dirty="0"/>
          </a:p>
        </p:txBody>
      </p:sp>
    </p:spTree>
    <p:extLst>
      <p:ext uri="{BB962C8B-B14F-4D97-AF65-F5344CB8AC3E}">
        <p14:creationId xmlns:p14="http://schemas.microsoft.com/office/powerpoint/2010/main" val="358843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14</a:t>
            </a:fld>
            <a:endParaRPr lang="en-US" dirty="0"/>
          </a:p>
        </p:txBody>
      </p:sp>
    </p:spTree>
    <p:extLst>
      <p:ext uri="{BB962C8B-B14F-4D97-AF65-F5344CB8AC3E}">
        <p14:creationId xmlns:p14="http://schemas.microsoft.com/office/powerpoint/2010/main" val="3438773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15</a:t>
            </a:fld>
            <a:endParaRPr lang="en-US" dirty="0"/>
          </a:p>
        </p:txBody>
      </p:sp>
    </p:spTree>
    <p:extLst>
      <p:ext uri="{BB962C8B-B14F-4D97-AF65-F5344CB8AC3E}">
        <p14:creationId xmlns:p14="http://schemas.microsoft.com/office/powerpoint/2010/main" val="379270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of IRS Exemptions.</a:t>
            </a:r>
          </a:p>
          <a:p>
            <a:endParaRPr lang="en-US" dirty="0"/>
          </a:p>
          <a:p>
            <a:r>
              <a:rPr lang="en-US" dirty="0"/>
              <a:t>2016 $5,450,000</a:t>
            </a:r>
          </a:p>
          <a:p>
            <a:r>
              <a:rPr lang="en-US" dirty="0"/>
              <a:t>2017 $10,000,000</a:t>
            </a:r>
          </a:p>
          <a:p>
            <a:r>
              <a:rPr lang="en-US" dirty="0"/>
              <a:t>2018 $11,180,000</a:t>
            </a:r>
          </a:p>
          <a:p>
            <a:r>
              <a:rPr lang="en-US" dirty="0"/>
              <a:t>2019 $11,400,000</a:t>
            </a:r>
          </a:p>
          <a:p>
            <a:r>
              <a:rPr lang="en-US" dirty="0"/>
              <a:t>2020 $11,580,000</a:t>
            </a:r>
          </a:p>
          <a:p>
            <a:r>
              <a:rPr lang="en-US" dirty="0"/>
              <a:t>2021 $11,700,000</a:t>
            </a:r>
          </a:p>
        </p:txBody>
      </p:sp>
      <p:sp>
        <p:nvSpPr>
          <p:cNvPr id="4" name="Slide Number Placeholder 3"/>
          <p:cNvSpPr>
            <a:spLocks noGrp="1"/>
          </p:cNvSpPr>
          <p:nvPr>
            <p:ph type="sldNum" sz="quarter" idx="5"/>
          </p:nvPr>
        </p:nvSpPr>
        <p:spPr/>
        <p:txBody>
          <a:bodyPr/>
          <a:lstStyle/>
          <a:p>
            <a:fld id="{0F20B35F-A0DD-4D82-92D9-50F9296F97DB}" type="slidenum">
              <a:rPr lang="en-US" smtClean="0"/>
              <a:t>16</a:t>
            </a:fld>
            <a:endParaRPr lang="en-US" dirty="0"/>
          </a:p>
        </p:txBody>
      </p:sp>
    </p:spTree>
    <p:extLst>
      <p:ext uri="{BB962C8B-B14F-4D97-AF65-F5344CB8AC3E}">
        <p14:creationId xmlns:p14="http://schemas.microsoft.com/office/powerpoint/2010/main" val="1329184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23</a:t>
            </a:fld>
            <a:endParaRPr lang="en-US" dirty="0"/>
          </a:p>
        </p:txBody>
      </p:sp>
    </p:spTree>
    <p:extLst>
      <p:ext uri="{BB962C8B-B14F-4D97-AF65-F5344CB8AC3E}">
        <p14:creationId xmlns:p14="http://schemas.microsoft.com/office/powerpoint/2010/main" val="2228691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pPr/>
              <a:t>29</a:t>
            </a:fld>
            <a:endParaRPr lang="en-US" dirty="0"/>
          </a:p>
        </p:txBody>
      </p:sp>
    </p:spTree>
    <p:extLst>
      <p:ext uri="{BB962C8B-B14F-4D97-AF65-F5344CB8AC3E}">
        <p14:creationId xmlns:p14="http://schemas.microsoft.com/office/powerpoint/2010/main" val="1210722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pPr/>
              <a:t>31</a:t>
            </a:fld>
            <a:endParaRPr lang="en-US" dirty="0"/>
          </a:p>
        </p:txBody>
      </p:sp>
    </p:spTree>
    <p:extLst>
      <p:ext uri="{BB962C8B-B14F-4D97-AF65-F5344CB8AC3E}">
        <p14:creationId xmlns:p14="http://schemas.microsoft.com/office/powerpoint/2010/main" val="203254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32</a:t>
            </a:fld>
            <a:endParaRPr lang="en-US" dirty="0"/>
          </a:p>
        </p:txBody>
      </p:sp>
    </p:spTree>
    <p:extLst>
      <p:ext uri="{BB962C8B-B14F-4D97-AF65-F5344CB8AC3E}">
        <p14:creationId xmlns:p14="http://schemas.microsoft.com/office/powerpoint/2010/main" val="1887592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“Mr. Reilly’s tax-affecting may not be exact, but it is more complete and more convincing than respondent’s zero tax rate.”</a:t>
            </a:r>
          </a:p>
          <a:p>
            <a:endParaRPr lang="en-US" dirty="0"/>
          </a:p>
        </p:txBody>
      </p:sp>
      <p:sp>
        <p:nvSpPr>
          <p:cNvPr id="4" name="Slide Number Placeholder 3"/>
          <p:cNvSpPr>
            <a:spLocks noGrp="1"/>
          </p:cNvSpPr>
          <p:nvPr>
            <p:ph type="sldNum" sz="quarter" idx="5"/>
          </p:nvPr>
        </p:nvSpPr>
        <p:spPr/>
        <p:txBody>
          <a:bodyPr/>
          <a:lstStyle/>
          <a:p>
            <a:fld id="{E88F0D0C-D248-4671-81B0-BD8B448087B1}" type="slidenum">
              <a:rPr lang="en-US" smtClean="0"/>
              <a:t>33</a:t>
            </a:fld>
            <a:endParaRPr lang="en-US" dirty="0"/>
          </a:p>
        </p:txBody>
      </p:sp>
    </p:spTree>
    <p:extLst>
      <p:ext uri="{BB962C8B-B14F-4D97-AF65-F5344CB8AC3E}">
        <p14:creationId xmlns:p14="http://schemas.microsoft.com/office/powerpoint/2010/main" val="251461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5/15/10</a:t>
            </a:r>
          </a:p>
          <a:p>
            <a:r>
              <a:rPr lang="en-US" b="1" dirty="0"/>
              <a:t>Mindfulness</a:t>
            </a:r>
          </a:p>
          <a:p>
            <a:r>
              <a:rPr lang="en-US" b="1" dirty="0"/>
              <a:t>More sleep</a:t>
            </a:r>
          </a:p>
          <a:p>
            <a:r>
              <a:rPr lang="en-US" b="1" dirty="0"/>
              <a:t>The right foods</a:t>
            </a:r>
          </a:p>
          <a:p>
            <a:r>
              <a:rPr lang="en-US" b="1" dirty="0"/>
              <a:t>Three keys</a:t>
            </a:r>
          </a:p>
          <a:p>
            <a:pPr lvl="1"/>
            <a:r>
              <a:rPr lang="en-US" b="1" dirty="0"/>
              <a:t>Attention and focus</a:t>
            </a:r>
          </a:p>
          <a:p>
            <a:pPr lvl="1"/>
            <a:r>
              <a:rPr lang="en-US" b="1" dirty="0"/>
              <a:t>Priorities</a:t>
            </a:r>
          </a:p>
          <a:p>
            <a:pPr lvl="1"/>
            <a:r>
              <a:rPr lang="en-US" b="1" dirty="0"/>
              <a:t>Energy – Resources</a:t>
            </a:r>
          </a:p>
          <a:p>
            <a:r>
              <a:rPr lang="en-US" b="1" dirty="0"/>
              <a:t>SCARF Model</a:t>
            </a:r>
          </a:p>
          <a:p>
            <a:pPr lvl="1"/>
            <a:r>
              <a:rPr lang="en-US" b="1" dirty="0"/>
              <a:t>Status</a:t>
            </a:r>
          </a:p>
          <a:p>
            <a:pPr lvl="1"/>
            <a:r>
              <a:rPr lang="en-US" b="1" dirty="0"/>
              <a:t>Certainty</a:t>
            </a:r>
          </a:p>
          <a:p>
            <a:pPr lvl="1"/>
            <a:r>
              <a:rPr lang="en-US" b="1" dirty="0"/>
              <a:t>Autonomy</a:t>
            </a:r>
          </a:p>
          <a:p>
            <a:pPr lvl="1"/>
            <a:r>
              <a:rPr lang="en-US" b="1" dirty="0"/>
              <a:t>Relatedness</a:t>
            </a:r>
          </a:p>
          <a:p>
            <a:pPr lvl="1"/>
            <a:r>
              <a:rPr lang="en-US" b="1" dirty="0"/>
              <a:t>Fairness</a:t>
            </a:r>
          </a:p>
          <a:p>
            <a:r>
              <a:rPr lang="en-US" b="1" dirty="0"/>
              <a:t>Greater Good In Action</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36</a:t>
            </a:fld>
            <a:endParaRPr lang="en-US" dirty="0"/>
          </a:p>
        </p:txBody>
      </p:sp>
    </p:spTree>
    <p:extLst>
      <p:ext uri="{BB962C8B-B14F-4D97-AF65-F5344CB8AC3E}">
        <p14:creationId xmlns:p14="http://schemas.microsoft.com/office/powerpoint/2010/main" val="349865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3</a:t>
            </a:fld>
            <a:endParaRPr lang="en-US" dirty="0"/>
          </a:p>
        </p:txBody>
      </p:sp>
    </p:spTree>
    <p:extLst>
      <p:ext uri="{BB962C8B-B14F-4D97-AF65-F5344CB8AC3E}">
        <p14:creationId xmlns:p14="http://schemas.microsoft.com/office/powerpoint/2010/main" val="3838406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37</a:t>
            </a:fld>
            <a:endParaRPr lang="en-US" dirty="0"/>
          </a:p>
        </p:txBody>
      </p:sp>
    </p:spTree>
    <p:extLst>
      <p:ext uri="{BB962C8B-B14F-4D97-AF65-F5344CB8AC3E}">
        <p14:creationId xmlns:p14="http://schemas.microsoft.com/office/powerpoint/2010/main" val="4237260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u="sng" dirty="0"/>
              <a:t>Deposits</a:t>
            </a:r>
          </a:p>
          <a:p>
            <a:pPr lvl="1">
              <a:buFont typeface="Wingdings" panose="05000000000000000000" pitchFamily="2" charset="2"/>
              <a:buChar char="Ø"/>
            </a:pPr>
            <a:r>
              <a:rPr lang="en-US" dirty="0"/>
              <a:t>Seek first to understand</a:t>
            </a:r>
          </a:p>
          <a:p>
            <a:pPr lvl="1">
              <a:buFont typeface="Wingdings" panose="05000000000000000000" pitchFamily="2" charset="2"/>
              <a:buChar char="Ø"/>
            </a:pPr>
            <a:r>
              <a:rPr lang="en-US" dirty="0"/>
              <a:t>Keep promises and kindness</a:t>
            </a:r>
          </a:p>
          <a:p>
            <a:pPr lvl="1">
              <a:buFont typeface="Wingdings" panose="05000000000000000000" pitchFamily="2" charset="2"/>
              <a:buChar char="Ø"/>
            </a:pPr>
            <a:r>
              <a:rPr lang="en-US" dirty="0"/>
              <a:t>Clarify expectations</a:t>
            </a:r>
          </a:p>
          <a:p>
            <a:pPr lvl="1">
              <a:buFont typeface="Wingdings" panose="05000000000000000000" pitchFamily="2" charset="2"/>
              <a:buChar char="Ø"/>
            </a:pPr>
            <a:r>
              <a:rPr lang="en-US" dirty="0"/>
              <a:t>Loyalty to the absent</a:t>
            </a:r>
          </a:p>
          <a:p>
            <a:pPr lvl="1">
              <a:buFont typeface="Wingdings" panose="05000000000000000000" pitchFamily="2" charset="2"/>
              <a:buChar char="Ø"/>
            </a:pPr>
            <a:r>
              <a:rPr lang="en-US" dirty="0"/>
              <a:t>Apologies</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SOAR</a:t>
            </a:r>
          </a:p>
          <a:p>
            <a:pPr lvl="1">
              <a:buFont typeface="Wingdings" panose="05000000000000000000" pitchFamily="2" charset="2"/>
              <a:buChar char="Ø"/>
            </a:pPr>
            <a:r>
              <a:rPr lang="en-US" dirty="0"/>
              <a:t>Straightforward – honesty and integrity</a:t>
            </a:r>
          </a:p>
          <a:p>
            <a:pPr lvl="1">
              <a:buFont typeface="Wingdings" panose="05000000000000000000" pitchFamily="2" charset="2"/>
              <a:buChar char="Ø"/>
            </a:pPr>
            <a:r>
              <a:rPr lang="en-US" dirty="0"/>
              <a:t>Open – transparent as possible – share knowledge</a:t>
            </a:r>
          </a:p>
          <a:p>
            <a:pPr lvl="1">
              <a:buFont typeface="Wingdings" panose="05000000000000000000" pitchFamily="2" charset="2"/>
              <a:buChar char="Ø"/>
            </a:pPr>
            <a:r>
              <a:rPr lang="en-US" dirty="0"/>
              <a:t>Accepting – Non Judgmental – hard on the problem soft on the people</a:t>
            </a:r>
          </a:p>
          <a:p>
            <a:pPr lvl="1">
              <a:buFont typeface="Wingdings" panose="05000000000000000000" pitchFamily="2" charset="2"/>
              <a:buChar char="Ø"/>
            </a:pPr>
            <a:r>
              <a:rPr lang="en-US" dirty="0"/>
              <a:t>Responsible – under promise and over deliver</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How do you define it?</a:t>
            </a:r>
          </a:p>
          <a:p>
            <a:pPr>
              <a:buFont typeface="Wingdings" panose="05000000000000000000" pitchFamily="2" charset="2"/>
              <a:buChar char="Ø"/>
            </a:pPr>
            <a:r>
              <a:rPr lang="en-US" dirty="0"/>
              <a:t>How do you demonstrate honesty? </a:t>
            </a:r>
          </a:p>
          <a:p>
            <a:pPr lvl="1">
              <a:buFont typeface="Wingdings" panose="05000000000000000000" pitchFamily="2" charset="2"/>
              <a:buChar char="Ø"/>
            </a:pPr>
            <a:r>
              <a:rPr lang="en-US" dirty="0"/>
              <a:t>Key attributes of honesty</a:t>
            </a:r>
          </a:p>
          <a:p>
            <a:pPr lvl="1">
              <a:buFont typeface="Wingdings" panose="05000000000000000000" pitchFamily="2" charset="2"/>
              <a:buChar char="Ø"/>
            </a:pPr>
            <a:r>
              <a:rPr lang="en-US" dirty="0"/>
              <a:t>What are the implications of being honest?</a:t>
            </a:r>
          </a:p>
          <a:p>
            <a:pPr lvl="1">
              <a:buFont typeface="Wingdings" panose="05000000000000000000" pitchFamily="2" charset="2"/>
              <a:buChar char="Ø"/>
            </a:pPr>
            <a:r>
              <a:rPr lang="en-US" dirty="0"/>
              <a:t>Delivering messages – will others trust you?</a:t>
            </a:r>
          </a:p>
          <a:p>
            <a:pPr lvl="1">
              <a:buFont typeface="Wingdings" panose="05000000000000000000" pitchFamily="2" charset="2"/>
              <a:buChar char="Ø"/>
            </a:pPr>
            <a:endParaRPr lang="en-US" dirty="0"/>
          </a:p>
          <a:p>
            <a:pPr lvl="0">
              <a:buFont typeface="Wingdings" panose="05000000000000000000" pitchFamily="2" charset="2"/>
              <a:buChar char="Ø"/>
            </a:pPr>
            <a:r>
              <a:rPr lang="en-US" dirty="0"/>
              <a:t>SOAR</a:t>
            </a:r>
          </a:p>
          <a:p>
            <a:pPr lvl="0">
              <a:buFont typeface="Wingdings" panose="05000000000000000000" pitchFamily="2" charset="2"/>
              <a:buChar char="Ø"/>
            </a:pPr>
            <a:endParaRPr lang="en-US" dirty="0"/>
          </a:p>
          <a:p>
            <a:pPr lvl="0">
              <a:buFont typeface="Wingdings" panose="05000000000000000000" pitchFamily="2" charset="2"/>
              <a:buChar char="Ø"/>
            </a:pPr>
            <a:r>
              <a:rPr lang="en-US" dirty="0"/>
              <a:t>Straightforward – honesty and integrity</a:t>
            </a:r>
          </a:p>
          <a:p>
            <a:pPr lvl="0">
              <a:buFont typeface="Wingdings" panose="05000000000000000000" pitchFamily="2" charset="2"/>
              <a:buChar char="Ø"/>
            </a:pPr>
            <a:r>
              <a:rPr lang="en-US" dirty="0"/>
              <a:t>Openness</a:t>
            </a:r>
            <a:r>
              <a:rPr lang="en-US" baseline="0" dirty="0"/>
              <a:t> – transparent, sharing caring</a:t>
            </a:r>
          </a:p>
          <a:p>
            <a:pPr lvl="0">
              <a:buFont typeface="Wingdings" panose="05000000000000000000" pitchFamily="2" charset="2"/>
              <a:buChar char="Ø"/>
            </a:pPr>
            <a:r>
              <a:rPr lang="en-US" baseline="0" dirty="0"/>
              <a:t>Accepting – Separate the problem from the people – hard on the problem soft on the people – avoid the two stinky twins of BO and BS</a:t>
            </a:r>
          </a:p>
          <a:p>
            <a:pPr lvl="0">
              <a:buFont typeface="Wingdings" panose="05000000000000000000" pitchFamily="2" charset="2"/>
              <a:buChar char="Ø"/>
            </a:pPr>
            <a:r>
              <a:rPr lang="en-US" baseline="0" dirty="0"/>
              <a:t>Responsible – do what you say you are going to do.  Under promise and overdeliver</a:t>
            </a:r>
            <a:endParaRPr lang="en-US" dirty="0"/>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38</a:t>
            </a:fld>
            <a:endParaRPr lang="en-US" dirty="0"/>
          </a:p>
        </p:txBody>
      </p:sp>
    </p:spTree>
    <p:extLst>
      <p:ext uri="{BB962C8B-B14F-4D97-AF65-F5344CB8AC3E}">
        <p14:creationId xmlns:p14="http://schemas.microsoft.com/office/powerpoint/2010/main" val="139440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Escalation</a:t>
            </a:r>
            <a:r>
              <a:rPr lang="en-US" dirty="0"/>
              <a:t> </a:t>
            </a:r>
            <a:r>
              <a:rPr lang="en-US" b="1" dirty="0"/>
              <a:t>increases negative emotional response</a:t>
            </a:r>
          </a:p>
          <a:p>
            <a:pPr>
              <a:buFont typeface="Wingdings" panose="05000000000000000000" pitchFamily="2" charset="2"/>
              <a:buChar char="Ø"/>
            </a:pPr>
            <a:endParaRPr lang="en-US" dirty="0"/>
          </a:p>
          <a:p>
            <a:pPr>
              <a:buFont typeface="Wingdings" panose="05000000000000000000" pitchFamily="2" charset="2"/>
              <a:buChar char="Ø"/>
            </a:pPr>
            <a:r>
              <a:rPr lang="en-US" b="1" dirty="0"/>
              <a:t>De-escalation increases neutral emotional response</a:t>
            </a:r>
          </a:p>
          <a:p>
            <a:pPr>
              <a:buFont typeface="Wingdings" panose="05000000000000000000" pitchFamily="2" charset="2"/>
              <a:buChar char="Ø"/>
            </a:pPr>
            <a:endParaRPr lang="en-US" dirty="0"/>
          </a:p>
          <a:p>
            <a:pPr>
              <a:buFont typeface="Wingdings" panose="05000000000000000000" pitchFamily="2" charset="2"/>
              <a:buChar char="Ø"/>
            </a:pPr>
            <a:r>
              <a:rPr lang="en-US" dirty="0"/>
              <a:t>Fields of </a:t>
            </a:r>
            <a:r>
              <a:rPr lang="en-US" u="sng" dirty="0"/>
              <a:t>neuroscience</a:t>
            </a:r>
            <a:r>
              <a:rPr lang="en-US" dirty="0"/>
              <a:t>, </a:t>
            </a:r>
            <a:r>
              <a:rPr lang="en-US" u="sng" dirty="0"/>
              <a:t>social work</a:t>
            </a:r>
            <a:r>
              <a:rPr lang="en-US" dirty="0"/>
              <a:t> and </a:t>
            </a:r>
            <a:r>
              <a:rPr lang="en-US" u="sng" dirty="0"/>
              <a:t>hostage negotiation</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40</a:t>
            </a:fld>
            <a:endParaRPr lang="en-US" dirty="0"/>
          </a:p>
        </p:txBody>
      </p:sp>
    </p:spTree>
    <p:extLst>
      <p:ext uri="{BB962C8B-B14F-4D97-AF65-F5344CB8AC3E}">
        <p14:creationId xmlns:p14="http://schemas.microsoft.com/office/powerpoint/2010/main" val="151997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Beliefs Cannot Be Changed - Work Towards Common Values</a:t>
            </a:r>
          </a:p>
          <a:p>
            <a:pPr>
              <a:buFont typeface="Wingdings" panose="05000000000000000000" pitchFamily="2" charset="2"/>
              <a:buChar char="Ø"/>
            </a:pPr>
            <a:endParaRPr lang="en-US" b="1" dirty="0"/>
          </a:p>
          <a:p>
            <a:pPr>
              <a:buFont typeface="Wingdings" panose="05000000000000000000" pitchFamily="2" charset="2"/>
              <a:buChar char="Ø"/>
            </a:pPr>
            <a:r>
              <a:rPr lang="en-US" b="1" dirty="0"/>
              <a:t>Reframing and Summarizing Engage Cognitive Operators</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41</a:t>
            </a:fld>
            <a:endParaRPr lang="en-US" dirty="0"/>
          </a:p>
        </p:txBody>
      </p:sp>
    </p:spTree>
    <p:extLst>
      <p:ext uri="{BB962C8B-B14F-4D97-AF65-F5344CB8AC3E}">
        <p14:creationId xmlns:p14="http://schemas.microsoft.com/office/powerpoint/2010/main" val="175462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over handout on de-escalation</a:t>
            </a:r>
          </a:p>
          <a:p>
            <a:endParaRPr lang="en-US" b="1" dirty="0"/>
          </a:p>
          <a:p>
            <a:r>
              <a:rPr lang="en-US" b="1" dirty="0"/>
              <a:t>Turn back to</a:t>
            </a:r>
            <a:r>
              <a:rPr lang="en-US" b="1" baseline="0" dirty="0"/>
              <a:t> the last slide</a:t>
            </a:r>
            <a:endParaRPr lang="en-US" b="1" dirty="0"/>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43</a:t>
            </a:fld>
            <a:endParaRPr lang="en-US" dirty="0"/>
          </a:p>
        </p:txBody>
      </p:sp>
    </p:spTree>
    <p:extLst>
      <p:ext uri="{BB962C8B-B14F-4D97-AF65-F5344CB8AC3E}">
        <p14:creationId xmlns:p14="http://schemas.microsoft.com/office/powerpoint/2010/main" val="1425689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Neuroplasticity</a:t>
            </a:r>
          </a:p>
          <a:p>
            <a:r>
              <a:rPr lang="en-US" dirty="0"/>
              <a:t>Ability to change</a:t>
            </a:r>
          </a:p>
          <a:p>
            <a:r>
              <a:rPr lang="en-US" dirty="0"/>
              <a:t>We all can learn</a:t>
            </a:r>
          </a:p>
          <a:p>
            <a:r>
              <a:rPr lang="en-US" dirty="0"/>
              <a:t>Based on what we tell ourselves</a:t>
            </a:r>
          </a:p>
          <a:p>
            <a:r>
              <a:rPr lang="en-US" dirty="0"/>
              <a:t>Happiness</a:t>
            </a:r>
          </a:p>
          <a:p>
            <a:r>
              <a:rPr lang="en-US" dirty="0"/>
              <a:t>	Gratefulness</a:t>
            </a:r>
          </a:p>
          <a:p>
            <a:r>
              <a:rPr lang="en-US" dirty="0"/>
              <a:t>	Label</a:t>
            </a:r>
            <a:r>
              <a:rPr lang="en-US" baseline="0" dirty="0"/>
              <a:t> Negative Feelings</a:t>
            </a:r>
          </a:p>
          <a:p>
            <a:r>
              <a:rPr lang="en-US" baseline="0" dirty="0"/>
              <a:t>	Make the decision good enough 80-20</a:t>
            </a:r>
          </a:p>
          <a:p>
            <a:r>
              <a:rPr lang="en-US" baseline="0" dirty="0"/>
              <a:t>	Hugs – Touch People</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44</a:t>
            </a:fld>
            <a:endParaRPr lang="en-US" dirty="0"/>
          </a:p>
        </p:txBody>
      </p:sp>
    </p:spTree>
    <p:extLst>
      <p:ext uri="{BB962C8B-B14F-4D97-AF65-F5344CB8AC3E}">
        <p14:creationId xmlns:p14="http://schemas.microsoft.com/office/powerpoint/2010/main" val="1166247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We are 98% emotional and 2% rationale </a:t>
            </a:r>
          </a:p>
          <a:p>
            <a:pPr>
              <a:buFont typeface="Wingdings" panose="05000000000000000000" pitchFamily="2" charset="2"/>
              <a:buChar char="Ø"/>
            </a:pPr>
            <a:endParaRPr lang="en-US" b="1" dirty="0"/>
          </a:p>
          <a:p>
            <a:pPr>
              <a:buFont typeface="Wingdings" panose="05000000000000000000" pitchFamily="2" charset="2"/>
              <a:buChar char="Ø"/>
            </a:pPr>
            <a:r>
              <a:rPr lang="en-US" b="1" dirty="0"/>
              <a:t>Work on emotion first</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 are predisposed to judge negatively first</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 hard wired to approach for food, shelter and sex</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 tend to defend against everything else</a:t>
            </a:r>
          </a:p>
          <a:p>
            <a:endParaRPr lang="en-US" dirty="0"/>
          </a:p>
          <a:p>
            <a:pPr>
              <a:buFont typeface="Wingdings" panose="05000000000000000000" pitchFamily="2" charset="2"/>
              <a:buChar char="Ø"/>
            </a:pPr>
            <a:endParaRPr lang="en-US" b="1"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45</a:t>
            </a:fld>
            <a:endParaRPr lang="en-US" dirty="0"/>
          </a:p>
        </p:txBody>
      </p:sp>
    </p:spTree>
    <p:extLst>
      <p:ext uri="{BB962C8B-B14F-4D97-AF65-F5344CB8AC3E}">
        <p14:creationId xmlns:p14="http://schemas.microsoft.com/office/powerpoint/2010/main" val="831815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2500" b="1" dirty="0"/>
              <a:t>Three sides to an issue</a:t>
            </a:r>
            <a:r>
              <a:rPr lang="en-US" sz="2500" dirty="0"/>
              <a:t>: </a:t>
            </a:r>
            <a:r>
              <a:rPr lang="en-US" sz="2500" b="1" u="sng" dirty="0"/>
              <a:t>my side</a:t>
            </a:r>
            <a:r>
              <a:rPr lang="en-US" sz="2500" dirty="0"/>
              <a:t>, </a:t>
            </a:r>
            <a:r>
              <a:rPr lang="en-US" sz="2500" b="1" u="sng" dirty="0"/>
              <a:t>your side</a:t>
            </a:r>
            <a:r>
              <a:rPr lang="en-US" sz="2500" dirty="0"/>
              <a:t> and </a:t>
            </a:r>
            <a:r>
              <a:rPr lang="en-US" sz="2500" b="1" u="sng" dirty="0"/>
              <a:t>the truth</a:t>
            </a:r>
          </a:p>
          <a:p>
            <a:pPr>
              <a:buFont typeface="Wingdings" panose="05000000000000000000" pitchFamily="2" charset="2"/>
              <a:buChar char="Ø"/>
            </a:pPr>
            <a:endParaRPr lang="en-US" sz="2500" dirty="0"/>
          </a:p>
          <a:p>
            <a:pPr>
              <a:buFont typeface="Wingdings" panose="05000000000000000000" pitchFamily="2" charset="2"/>
              <a:buChar char="Ø"/>
            </a:pPr>
            <a:r>
              <a:rPr lang="en-US" sz="2500" dirty="0"/>
              <a:t>Issue resolution</a:t>
            </a:r>
          </a:p>
          <a:p>
            <a:pPr lvl="1">
              <a:buFont typeface="Wingdings" panose="05000000000000000000" pitchFamily="2" charset="2"/>
              <a:buChar char="Ø"/>
            </a:pPr>
            <a:r>
              <a:rPr lang="en-US" sz="2500" b="1" dirty="0"/>
              <a:t>Emotional</a:t>
            </a:r>
          </a:p>
          <a:p>
            <a:pPr lvl="1">
              <a:buFont typeface="Wingdings" panose="05000000000000000000" pitchFamily="2" charset="2"/>
              <a:buChar char="Ø"/>
            </a:pPr>
            <a:r>
              <a:rPr lang="en-US" sz="2500" dirty="0"/>
              <a:t>Factual</a:t>
            </a:r>
          </a:p>
          <a:p>
            <a:pPr lvl="1">
              <a:buFont typeface="Wingdings" panose="05000000000000000000" pitchFamily="2" charset="2"/>
              <a:buChar char="Ø"/>
            </a:pPr>
            <a:endParaRPr lang="en-US" sz="2500" dirty="0"/>
          </a:p>
          <a:p>
            <a:pPr>
              <a:buFont typeface="Wingdings" panose="05000000000000000000" pitchFamily="2" charset="2"/>
              <a:buChar char="Ø"/>
            </a:pPr>
            <a:r>
              <a:rPr lang="en-US" sz="2500" dirty="0"/>
              <a:t>How can I help </a:t>
            </a:r>
            <a:r>
              <a:rPr lang="en-US" sz="2500" b="1" dirty="0"/>
              <a:t>bring peace </a:t>
            </a:r>
            <a:r>
              <a:rPr lang="en-US" sz="2500" dirty="0"/>
              <a:t>to those in conflict?</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47</a:t>
            </a:fld>
            <a:endParaRPr lang="en-US" dirty="0"/>
          </a:p>
        </p:txBody>
      </p:sp>
    </p:spTree>
    <p:extLst>
      <p:ext uri="{BB962C8B-B14F-4D97-AF65-F5344CB8AC3E}">
        <p14:creationId xmlns:p14="http://schemas.microsoft.com/office/powerpoint/2010/main" val="1290398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a:t>
            </a:r>
          </a:p>
          <a:p>
            <a:r>
              <a:rPr lang="en-US" dirty="0"/>
              <a:t>Attitude</a:t>
            </a:r>
          </a:p>
          <a:p>
            <a:r>
              <a:rPr lang="en-US" dirty="0"/>
              <a:t>Experts  </a:t>
            </a:r>
            <a:r>
              <a:rPr lang="en-US" baseline="0" dirty="0"/>
              <a:t>communication and attitude</a:t>
            </a:r>
          </a:p>
          <a:p>
            <a:r>
              <a:rPr lang="en-US" baseline="0" dirty="0"/>
              <a:t>	10% words, 35% tone, 55% body language</a:t>
            </a:r>
          </a:p>
          <a:p>
            <a:pPr marL="83856"/>
            <a:r>
              <a:rPr lang="en-US" sz="2500" b="1" dirty="0"/>
              <a:t>Albert Mehrabian</a:t>
            </a:r>
          </a:p>
          <a:p>
            <a:pPr lvl="1"/>
            <a:r>
              <a:rPr lang="en-US" sz="2500" b="1" dirty="0"/>
              <a:t>55% body language</a:t>
            </a:r>
          </a:p>
          <a:p>
            <a:pPr lvl="1"/>
            <a:r>
              <a:rPr lang="en-US" sz="2500" b="1" dirty="0"/>
              <a:t>37% tone</a:t>
            </a:r>
          </a:p>
          <a:p>
            <a:pPr lvl="1"/>
            <a:r>
              <a:rPr lang="en-US" sz="2500" b="1" dirty="0"/>
              <a:t>8% words</a:t>
            </a:r>
          </a:p>
          <a:p>
            <a:endParaRPr lang="en-US" baseline="0" dirty="0"/>
          </a:p>
          <a:p>
            <a:r>
              <a:rPr lang="en-US" baseline="0" dirty="0"/>
              <a:t>Mehrabian Weiner and Ferris communication and attitude</a:t>
            </a:r>
          </a:p>
          <a:p>
            <a:r>
              <a:rPr lang="en-US" baseline="0" dirty="0"/>
              <a:t>	40% vocal and 60% facial</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48</a:t>
            </a:fld>
            <a:endParaRPr lang="en-US" dirty="0"/>
          </a:p>
        </p:txBody>
      </p:sp>
    </p:spTree>
    <p:extLst>
      <p:ext uri="{BB962C8B-B14F-4D97-AF65-F5344CB8AC3E}">
        <p14:creationId xmlns:p14="http://schemas.microsoft.com/office/powerpoint/2010/main" val="52629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pPr/>
              <a:t>49</a:t>
            </a:fld>
            <a:endParaRPr lang="en-US" dirty="0"/>
          </a:p>
        </p:txBody>
      </p:sp>
    </p:spTree>
    <p:extLst>
      <p:ext uri="{BB962C8B-B14F-4D97-AF65-F5344CB8AC3E}">
        <p14:creationId xmlns:p14="http://schemas.microsoft.com/office/powerpoint/2010/main" val="209164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4</a:t>
            </a:fld>
            <a:endParaRPr lang="en-US" dirty="0"/>
          </a:p>
        </p:txBody>
      </p:sp>
    </p:spTree>
    <p:extLst>
      <p:ext uri="{BB962C8B-B14F-4D97-AF65-F5344CB8AC3E}">
        <p14:creationId xmlns:p14="http://schemas.microsoft.com/office/powerpoint/2010/main" val="140765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3856"/>
            <a:r>
              <a:rPr lang="en-US" dirty="0"/>
              <a:t>What are barriers to Listening? </a:t>
            </a:r>
          </a:p>
          <a:p>
            <a:pPr lvl="1"/>
            <a:r>
              <a:rPr lang="en-US" dirty="0"/>
              <a:t>Three sides What are they?</a:t>
            </a:r>
          </a:p>
          <a:p>
            <a:pPr lvl="1"/>
            <a:r>
              <a:rPr lang="en-US" dirty="0"/>
              <a:t>How do you overcome them?</a:t>
            </a:r>
          </a:p>
          <a:p>
            <a:r>
              <a:rPr lang="en-US" dirty="0"/>
              <a:t>Active listening </a:t>
            </a:r>
          </a:p>
          <a:p>
            <a:pPr lvl="1"/>
            <a:r>
              <a:rPr lang="en-US" dirty="0"/>
              <a:t>Discuss and define</a:t>
            </a:r>
          </a:p>
          <a:p>
            <a:pPr lvl="1"/>
            <a:r>
              <a:rPr lang="en-US" dirty="0"/>
              <a:t>Practice an example</a:t>
            </a:r>
          </a:p>
          <a:p>
            <a:pPr lvl="1"/>
            <a:r>
              <a:rPr lang="en-US" dirty="0"/>
              <a:t>Ask how it felt</a:t>
            </a:r>
          </a:p>
          <a:p>
            <a:r>
              <a:rPr lang="en-US" dirty="0"/>
              <a:t>Men versus women </a:t>
            </a:r>
          </a:p>
          <a:p>
            <a:pPr lvl="1"/>
            <a:r>
              <a:rPr lang="en-US" dirty="0"/>
              <a:t>Differences</a:t>
            </a:r>
          </a:p>
          <a:p>
            <a:pPr lvl="1"/>
            <a:r>
              <a:rPr lang="en-US" dirty="0"/>
              <a:t>Approaches</a:t>
            </a:r>
          </a:p>
          <a:p>
            <a:endParaRPr lang="en-US" dirty="0"/>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50</a:t>
            </a:fld>
            <a:endParaRPr lang="en-US" dirty="0"/>
          </a:p>
        </p:txBody>
      </p:sp>
    </p:spTree>
    <p:extLst>
      <p:ext uri="{BB962C8B-B14F-4D97-AF65-F5344CB8AC3E}">
        <p14:creationId xmlns:p14="http://schemas.microsoft.com/office/powerpoint/2010/main" val="2972483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51</a:t>
            </a:fld>
            <a:endParaRPr lang="en-US" dirty="0"/>
          </a:p>
        </p:txBody>
      </p:sp>
    </p:spTree>
    <p:extLst>
      <p:ext uri="{BB962C8B-B14F-4D97-AF65-F5344CB8AC3E}">
        <p14:creationId xmlns:p14="http://schemas.microsoft.com/office/powerpoint/2010/main" val="181570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52</a:t>
            </a:fld>
            <a:endParaRPr lang="en-US" dirty="0"/>
          </a:p>
        </p:txBody>
      </p:sp>
    </p:spTree>
    <p:extLst>
      <p:ext uri="{BB962C8B-B14F-4D97-AF65-F5344CB8AC3E}">
        <p14:creationId xmlns:p14="http://schemas.microsoft.com/office/powerpoint/2010/main" val="65575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Negotiation</a:t>
            </a:r>
          </a:p>
          <a:p>
            <a:endParaRPr lang="en-US" dirty="0"/>
          </a:p>
          <a:p>
            <a:r>
              <a:rPr lang="en-US" baseline="0" dirty="0"/>
              <a:t>Program on Negotiation from the Harvard Law School</a:t>
            </a:r>
          </a:p>
          <a:p>
            <a:endParaRPr lang="en-US" baseline="0" dirty="0"/>
          </a:p>
          <a:p>
            <a:r>
              <a:rPr lang="en-US" baseline="0" dirty="0"/>
              <a:t>Handout on Negotiation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53</a:t>
            </a:fld>
            <a:endParaRPr lang="en-US" dirty="0"/>
          </a:p>
        </p:txBody>
      </p:sp>
    </p:spTree>
    <p:extLst>
      <p:ext uri="{BB962C8B-B14F-4D97-AF65-F5344CB8AC3E}">
        <p14:creationId xmlns:p14="http://schemas.microsoft.com/office/powerpoint/2010/main" val="796401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54</a:t>
            </a:fld>
            <a:endParaRPr lang="en-US" dirty="0"/>
          </a:p>
        </p:txBody>
      </p:sp>
    </p:spTree>
    <p:extLst>
      <p:ext uri="{BB962C8B-B14F-4D97-AF65-F5344CB8AC3E}">
        <p14:creationId xmlns:p14="http://schemas.microsoft.com/office/powerpoint/2010/main" val="2648217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55</a:t>
            </a:fld>
            <a:endParaRPr lang="en-US" dirty="0"/>
          </a:p>
        </p:txBody>
      </p:sp>
    </p:spTree>
    <p:extLst>
      <p:ext uri="{BB962C8B-B14F-4D97-AF65-F5344CB8AC3E}">
        <p14:creationId xmlns:p14="http://schemas.microsoft.com/office/powerpoint/2010/main" val="2729667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56</a:t>
            </a:fld>
            <a:endParaRPr lang="en-US" dirty="0"/>
          </a:p>
        </p:txBody>
      </p:sp>
    </p:spTree>
    <p:extLst>
      <p:ext uri="{BB962C8B-B14F-4D97-AF65-F5344CB8AC3E}">
        <p14:creationId xmlns:p14="http://schemas.microsoft.com/office/powerpoint/2010/main" val="3725526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58</a:t>
            </a:fld>
            <a:endParaRPr lang="en-US" dirty="0"/>
          </a:p>
        </p:txBody>
      </p:sp>
    </p:spTree>
    <p:extLst>
      <p:ext uri="{BB962C8B-B14F-4D97-AF65-F5344CB8AC3E}">
        <p14:creationId xmlns:p14="http://schemas.microsoft.com/office/powerpoint/2010/main" val="2942453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63</a:t>
            </a:fld>
            <a:endParaRPr lang="en-US" dirty="0"/>
          </a:p>
        </p:txBody>
      </p:sp>
    </p:spTree>
    <p:extLst>
      <p:ext uri="{BB962C8B-B14F-4D97-AF65-F5344CB8AC3E}">
        <p14:creationId xmlns:p14="http://schemas.microsoft.com/office/powerpoint/2010/main" val="4289760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65</a:t>
            </a:fld>
            <a:endParaRPr lang="en-US" dirty="0"/>
          </a:p>
        </p:txBody>
      </p:sp>
    </p:spTree>
    <p:extLst>
      <p:ext uri="{BB962C8B-B14F-4D97-AF65-F5344CB8AC3E}">
        <p14:creationId xmlns:p14="http://schemas.microsoft.com/office/powerpoint/2010/main" val="19222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5</a:t>
            </a:fld>
            <a:endParaRPr lang="en-US" dirty="0"/>
          </a:p>
        </p:txBody>
      </p:sp>
    </p:spTree>
    <p:extLst>
      <p:ext uri="{BB962C8B-B14F-4D97-AF65-F5344CB8AC3E}">
        <p14:creationId xmlns:p14="http://schemas.microsoft.com/office/powerpoint/2010/main" val="97898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6</a:t>
            </a:fld>
            <a:endParaRPr lang="en-US" dirty="0"/>
          </a:p>
        </p:txBody>
      </p:sp>
    </p:spTree>
    <p:extLst>
      <p:ext uri="{BB962C8B-B14F-4D97-AF65-F5344CB8AC3E}">
        <p14:creationId xmlns:p14="http://schemas.microsoft.com/office/powerpoint/2010/main" val="355420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7</a:t>
            </a:fld>
            <a:endParaRPr lang="en-US" dirty="0"/>
          </a:p>
        </p:txBody>
      </p:sp>
    </p:spTree>
    <p:extLst>
      <p:ext uri="{BB962C8B-B14F-4D97-AF65-F5344CB8AC3E}">
        <p14:creationId xmlns:p14="http://schemas.microsoft.com/office/powerpoint/2010/main" val="102688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IRS Founded in 1913 with 16</a:t>
            </a:r>
            <a:r>
              <a:rPr lang="en-US" baseline="30000" dirty="0"/>
              <a:t>th</a:t>
            </a:r>
            <a:r>
              <a:rPr lang="en-US" dirty="0"/>
              <a:t> Amendment</a:t>
            </a:r>
          </a:p>
          <a:p>
            <a:r>
              <a:rPr lang="en-US" dirty="0"/>
              <a:t>Hired First “Engineers” in 1914</a:t>
            </a:r>
          </a:p>
          <a:p>
            <a:r>
              <a:rPr lang="en-US" b="1" dirty="0"/>
              <a:t>Today 280 “Engineers” </a:t>
            </a:r>
          </a:p>
          <a:p>
            <a:pPr lvl="1"/>
            <a:r>
              <a:rPr lang="en-US" b="1" dirty="0"/>
              <a:t>180 with Credentials in Valuation</a:t>
            </a:r>
          </a:p>
          <a:p>
            <a:pPr lvl="1"/>
            <a:r>
              <a:rPr lang="en-US" b="1" dirty="0"/>
              <a:t>Specialists in IRS</a:t>
            </a:r>
          </a:p>
          <a:p>
            <a:r>
              <a:rPr lang="en-US" dirty="0"/>
              <a:t>1913 to 1999 Organization</a:t>
            </a:r>
          </a:p>
          <a:p>
            <a:r>
              <a:rPr lang="en-US" dirty="0"/>
              <a:t>2000 to Now Organization</a:t>
            </a:r>
          </a:p>
          <a:p>
            <a:pPr lvl="1"/>
            <a:r>
              <a:rPr lang="en-US" dirty="0"/>
              <a:t>Small Business Self Employed</a:t>
            </a:r>
          </a:p>
          <a:p>
            <a:pPr lvl="1"/>
            <a:r>
              <a:rPr lang="en-US" dirty="0"/>
              <a:t>Large Business and International</a:t>
            </a:r>
          </a:p>
          <a:p>
            <a:pPr lvl="1"/>
            <a:r>
              <a:rPr lang="en-US" dirty="0"/>
              <a:t>Tax Exempt and Governmental Entities</a:t>
            </a:r>
          </a:p>
          <a:p>
            <a:pPr lvl="1"/>
            <a:r>
              <a:rPr lang="en-US" dirty="0"/>
              <a:t>Wage and Investment</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8</a:t>
            </a:fld>
            <a:endParaRPr lang="en-US" dirty="0"/>
          </a:p>
        </p:txBody>
      </p:sp>
    </p:spTree>
    <p:extLst>
      <p:ext uri="{BB962C8B-B14F-4D97-AF65-F5344CB8AC3E}">
        <p14:creationId xmlns:p14="http://schemas.microsoft.com/office/powerpoint/2010/main" val="363228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9</a:t>
            </a:fld>
            <a:endParaRPr lang="en-US" dirty="0"/>
          </a:p>
        </p:txBody>
      </p:sp>
    </p:spTree>
    <p:extLst>
      <p:ext uri="{BB962C8B-B14F-4D97-AF65-F5344CB8AC3E}">
        <p14:creationId xmlns:p14="http://schemas.microsoft.com/office/powerpoint/2010/main" val="416026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pPr/>
              <a:t>10</a:t>
            </a:fld>
            <a:endParaRPr lang="en-US" dirty="0"/>
          </a:p>
        </p:txBody>
      </p:sp>
    </p:spTree>
    <p:extLst>
      <p:ext uri="{BB962C8B-B14F-4D97-AF65-F5344CB8AC3E}">
        <p14:creationId xmlns:p14="http://schemas.microsoft.com/office/powerpoint/2010/main" val="212650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93AED5-ECAF-4524-BB1B-127728CBD144}" type="datetime1">
              <a:rPr lang="en-US" smtClean="0"/>
              <a:t>2/11/2023</a:t>
            </a:fld>
            <a:endParaRPr lang="en-US" dirty="0"/>
          </a:p>
        </p:txBody>
      </p:sp>
      <p:sp>
        <p:nvSpPr>
          <p:cNvPr id="5" name="Footer Placeholder 4"/>
          <p:cNvSpPr>
            <a:spLocks noGrp="1"/>
          </p:cNvSpPr>
          <p:nvPr>
            <p:ph type="ftr" sz="quarter" idx="11"/>
          </p:nvPr>
        </p:nvSpPr>
        <p:spPr/>
        <p:txBody>
          <a:bodyPr/>
          <a:lstStyle/>
          <a:p>
            <a:r>
              <a:rPr lang="en-US"/>
              <a:t>© 2023 Michael Gregory Consulting LLC </a:t>
            </a:r>
            <a:endParaRPr lang="en-US" dirty="0"/>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271422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2E47EF-9A45-44F5-9511-CF5C8192586E}" type="datetime1">
              <a:rPr lang="en-US" smtClean="0"/>
              <a:t>2/11/2023</a:t>
            </a:fld>
            <a:endParaRPr lang="en-US" dirty="0"/>
          </a:p>
        </p:txBody>
      </p:sp>
      <p:sp>
        <p:nvSpPr>
          <p:cNvPr id="5" name="Footer Placeholder 4"/>
          <p:cNvSpPr>
            <a:spLocks noGrp="1"/>
          </p:cNvSpPr>
          <p:nvPr>
            <p:ph type="ftr" sz="quarter" idx="11"/>
          </p:nvPr>
        </p:nvSpPr>
        <p:spPr/>
        <p:txBody>
          <a:bodyPr/>
          <a:lstStyle/>
          <a:p>
            <a:r>
              <a:rPr lang="en-US"/>
              <a:t>© 2023 Michael Gregory Consulting LLC </a:t>
            </a:r>
            <a:endParaRPr lang="en-US" dirty="0"/>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41190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8A999-AD77-4F9D-9F5D-BB1B78E6407A}" type="datetime1">
              <a:rPr lang="en-US" smtClean="0"/>
              <a:t>2/11/2023</a:t>
            </a:fld>
            <a:endParaRPr lang="en-US" dirty="0"/>
          </a:p>
        </p:txBody>
      </p:sp>
      <p:sp>
        <p:nvSpPr>
          <p:cNvPr id="5" name="Footer Placeholder 4"/>
          <p:cNvSpPr>
            <a:spLocks noGrp="1"/>
          </p:cNvSpPr>
          <p:nvPr>
            <p:ph type="ftr" sz="quarter" idx="11"/>
          </p:nvPr>
        </p:nvSpPr>
        <p:spPr/>
        <p:txBody>
          <a:bodyPr/>
          <a:lstStyle/>
          <a:p>
            <a:r>
              <a:rPr lang="en-US"/>
              <a:t>© 2023 Michael Gregory Consulting LLC </a:t>
            </a:r>
            <a:endParaRPr lang="en-US" dirty="0"/>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385746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A9790-01D3-4309-AA1B-13059A4C24C5}" type="datetime1">
              <a:rPr lang="en-US" smtClean="0"/>
              <a:t>2/11/2023</a:t>
            </a:fld>
            <a:endParaRPr lang="en-US" dirty="0"/>
          </a:p>
        </p:txBody>
      </p:sp>
      <p:sp>
        <p:nvSpPr>
          <p:cNvPr id="5" name="Footer Placeholder 4"/>
          <p:cNvSpPr>
            <a:spLocks noGrp="1"/>
          </p:cNvSpPr>
          <p:nvPr>
            <p:ph type="ftr" sz="quarter" idx="11"/>
          </p:nvPr>
        </p:nvSpPr>
        <p:spPr/>
        <p:txBody>
          <a:bodyPr/>
          <a:lstStyle/>
          <a:p>
            <a:r>
              <a:rPr lang="en-US"/>
              <a:t>© 2023 Michael Gregory Consulting LLC </a:t>
            </a:r>
            <a:endParaRPr lang="en-US" dirty="0"/>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123220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B5D5B4-AEBD-4795-9B36-44474B6EBA3E}" type="datetime1">
              <a:rPr lang="en-US" smtClean="0"/>
              <a:t>2/11/2023</a:t>
            </a:fld>
            <a:endParaRPr lang="en-US" dirty="0"/>
          </a:p>
        </p:txBody>
      </p:sp>
      <p:sp>
        <p:nvSpPr>
          <p:cNvPr id="5" name="Footer Placeholder 4"/>
          <p:cNvSpPr>
            <a:spLocks noGrp="1"/>
          </p:cNvSpPr>
          <p:nvPr>
            <p:ph type="ftr" sz="quarter" idx="11"/>
          </p:nvPr>
        </p:nvSpPr>
        <p:spPr/>
        <p:txBody>
          <a:bodyPr/>
          <a:lstStyle/>
          <a:p>
            <a:r>
              <a:rPr lang="en-US"/>
              <a:t>© 2023 Michael Gregory Consulting LLC </a:t>
            </a:r>
            <a:endParaRPr lang="en-US" dirty="0"/>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80831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00798B-59BB-4A87-978A-BF2EF9B6EFD2}" type="datetime1">
              <a:rPr lang="en-US" smtClean="0"/>
              <a:t>2/11/2023</a:t>
            </a:fld>
            <a:endParaRPr lang="en-US" dirty="0"/>
          </a:p>
        </p:txBody>
      </p:sp>
      <p:sp>
        <p:nvSpPr>
          <p:cNvPr id="6" name="Footer Placeholder 5"/>
          <p:cNvSpPr>
            <a:spLocks noGrp="1"/>
          </p:cNvSpPr>
          <p:nvPr>
            <p:ph type="ftr" sz="quarter" idx="11"/>
          </p:nvPr>
        </p:nvSpPr>
        <p:spPr/>
        <p:txBody>
          <a:bodyPr/>
          <a:lstStyle/>
          <a:p>
            <a:r>
              <a:rPr lang="en-US"/>
              <a:t>© 2023 Michael Gregory Consulting LLC </a:t>
            </a:r>
            <a:endParaRPr lang="en-US" dirty="0"/>
          </a:p>
        </p:txBody>
      </p:sp>
      <p:sp>
        <p:nvSpPr>
          <p:cNvPr id="7" name="Slide Number Placeholder 6"/>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353501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B1914E-0E36-4C4F-A1B9-28479642D3D9}" type="datetime1">
              <a:rPr lang="en-US" smtClean="0"/>
              <a:t>2/11/2023</a:t>
            </a:fld>
            <a:endParaRPr lang="en-US" dirty="0"/>
          </a:p>
        </p:txBody>
      </p:sp>
      <p:sp>
        <p:nvSpPr>
          <p:cNvPr id="8" name="Footer Placeholder 7"/>
          <p:cNvSpPr>
            <a:spLocks noGrp="1"/>
          </p:cNvSpPr>
          <p:nvPr>
            <p:ph type="ftr" sz="quarter" idx="11"/>
          </p:nvPr>
        </p:nvSpPr>
        <p:spPr/>
        <p:txBody>
          <a:bodyPr/>
          <a:lstStyle/>
          <a:p>
            <a:r>
              <a:rPr lang="en-US"/>
              <a:t>© 2023 Michael Gregory Consulting LLC </a:t>
            </a:r>
            <a:endParaRPr lang="en-US" dirty="0"/>
          </a:p>
        </p:txBody>
      </p:sp>
      <p:sp>
        <p:nvSpPr>
          <p:cNvPr id="9" name="Slide Number Placeholder 8"/>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114719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3676C6-6B16-4A92-BA8C-214325BFD0BC}" type="datetime1">
              <a:rPr lang="en-US" smtClean="0"/>
              <a:t>2/11/2023</a:t>
            </a:fld>
            <a:endParaRPr lang="en-US" dirty="0"/>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711817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09D5E-0614-4917-B9C8-28F2A98CBBD5}" type="datetime1">
              <a:rPr lang="en-US" smtClean="0"/>
              <a:t>2/11/2023</a:t>
            </a:fld>
            <a:endParaRPr lang="en-US" dirty="0"/>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117833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5EE9A5-1C8F-4DDE-9ABF-6B6689746D5B}" type="datetime1">
              <a:rPr lang="en-US" smtClean="0"/>
              <a:t>2/11/2023</a:t>
            </a:fld>
            <a:endParaRPr lang="en-US" dirty="0"/>
          </a:p>
        </p:txBody>
      </p:sp>
      <p:sp>
        <p:nvSpPr>
          <p:cNvPr id="6" name="Footer Placeholder 5"/>
          <p:cNvSpPr>
            <a:spLocks noGrp="1"/>
          </p:cNvSpPr>
          <p:nvPr>
            <p:ph type="ftr" sz="quarter" idx="11"/>
          </p:nvPr>
        </p:nvSpPr>
        <p:spPr/>
        <p:txBody>
          <a:bodyPr/>
          <a:lstStyle/>
          <a:p>
            <a:r>
              <a:rPr lang="en-US"/>
              <a:t>© 2023 Michael Gregory Consulting LLC </a:t>
            </a:r>
            <a:endParaRPr lang="en-US" dirty="0"/>
          </a:p>
        </p:txBody>
      </p:sp>
      <p:sp>
        <p:nvSpPr>
          <p:cNvPr id="7" name="Slide Number Placeholder 6"/>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391148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667823-5B1E-49ED-8BFC-ACEBB27D98D4}" type="datetime1">
              <a:rPr lang="en-US" smtClean="0"/>
              <a:t>2/11/2023</a:t>
            </a:fld>
            <a:endParaRPr lang="en-US" dirty="0"/>
          </a:p>
        </p:txBody>
      </p:sp>
      <p:sp>
        <p:nvSpPr>
          <p:cNvPr id="6" name="Footer Placeholder 5"/>
          <p:cNvSpPr>
            <a:spLocks noGrp="1"/>
          </p:cNvSpPr>
          <p:nvPr>
            <p:ph type="ftr" sz="quarter" idx="11"/>
          </p:nvPr>
        </p:nvSpPr>
        <p:spPr/>
        <p:txBody>
          <a:bodyPr/>
          <a:lstStyle/>
          <a:p>
            <a:r>
              <a:rPr lang="en-US"/>
              <a:t>© 2023 Michael Gregory Consulting LLC </a:t>
            </a:r>
            <a:endParaRPr lang="en-US" dirty="0"/>
          </a:p>
        </p:txBody>
      </p:sp>
      <p:sp>
        <p:nvSpPr>
          <p:cNvPr id="7" name="Slide Number Placeholder 6"/>
          <p:cNvSpPr>
            <a:spLocks noGrp="1"/>
          </p:cNvSpPr>
          <p:nvPr>
            <p:ph type="sldNum" sz="quarter" idx="12"/>
          </p:nvPr>
        </p:nvSpPr>
        <p:spPr/>
        <p:txBody>
          <a:bodyPr/>
          <a:lstStyle/>
          <a:p>
            <a:fld id="{73819C7E-E904-4994-83FB-52312C38CD85}" type="slidenum">
              <a:rPr lang="en-US" smtClean="0"/>
              <a:t>‹#›</a:t>
            </a:fld>
            <a:endParaRPr lang="en-US" dirty="0"/>
          </a:p>
        </p:txBody>
      </p:sp>
    </p:spTree>
    <p:extLst>
      <p:ext uri="{BB962C8B-B14F-4D97-AF65-F5344CB8AC3E}">
        <p14:creationId xmlns:p14="http://schemas.microsoft.com/office/powerpoint/2010/main" val="364643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D78BB-8E83-459E-9830-DC9F862A1DF7}" type="datetime1">
              <a:rPr lang="en-US" smtClean="0"/>
              <a:t>2/11/2023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Michael Gregory Consulting LLC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19C7E-E904-4994-83FB-52312C38CD85}" type="slidenum">
              <a:rPr lang="en-US" smtClean="0"/>
              <a:t>‹#›</a:t>
            </a:fld>
            <a:endParaRPr lang="en-US" dirty="0"/>
          </a:p>
        </p:txBody>
      </p:sp>
    </p:spTree>
    <p:extLst>
      <p:ext uri="{BB962C8B-B14F-4D97-AF65-F5344CB8AC3E}">
        <p14:creationId xmlns:p14="http://schemas.microsoft.com/office/powerpoint/2010/main" val="2396760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ikegreg.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mikegreg.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CEFF-8A15-D90C-B38B-458B7FDB12B1}"/>
              </a:ext>
            </a:extLst>
          </p:cNvPr>
          <p:cNvSpPr>
            <a:spLocks noGrp="1"/>
          </p:cNvSpPr>
          <p:nvPr>
            <p:ph type="ctrTitle"/>
          </p:nvPr>
        </p:nvSpPr>
        <p:spPr/>
        <p:txBody>
          <a:bodyPr>
            <a:normAutofit fontScale="90000"/>
          </a:bodyPr>
          <a:lstStyle/>
          <a:p>
            <a:r>
              <a:rPr lang="en-US" dirty="0">
                <a:latin typeface="Aharoni" panose="02010803020104030203" pitchFamily="2" charset="-79"/>
                <a:cs typeface="Aharoni" panose="02010803020104030203" pitchFamily="2" charset="-79"/>
              </a:rPr>
              <a:t>How to Avoid and What to do if Audited by the IRS</a:t>
            </a:r>
          </a:p>
        </p:txBody>
      </p:sp>
      <p:sp>
        <p:nvSpPr>
          <p:cNvPr id="3" name="Subtitle 2">
            <a:extLst>
              <a:ext uri="{FF2B5EF4-FFF2-40B4-BE49-F238E27FC236}">
                <a16:creationId xmlns:a16="http://schemas.microsoft.com/office/drawing/2014/main" id="{2EE52E20-F493-2EF8-9DC5-40424138AC32}"/>
              </a:ext>
            </a:extLst>
          </p:cNvPr>
          <p:cNvSpPr>
            <a:spLocks noGrp="1"/>
          </p:cNvSpPr>
          <p:nvPr>
            <p:ph type="subTitle" idx="1"/>
          </p:nvPr>
        </p:nvSpPr>
        <p:spPr/>
        <p:txBody>
          <a:bodyPr>
            <a:noAutofit/>
          </a:bodyPr>
          <a:lstStyle/>
          <a:p>
            <a:r>
              <a:rPr lang="en-US" sz="2800" b="1" dirty="0"/>
              <a:t>Redwood Empire EPC</a:t>
            </a:r>
          </a:p>
          <a:p>
            <a:r>
              <a:rPr lang="en-US" sz="2800" b="1" dirty="0"/>
              <a:t>February 1, 2023</a:t>
            </a:r>
          </a:p>
          <a:p>
            <a:r>
              <a:rPr lang="en-US" sz="2800" b="1" dirty="0"/>
              <a:t>By</a:t>
            </a:r>
          </a:p>
          <a:p>
            <a:r>
              <a:rPr lang="en-US" sz="2800" b="1" dirty="0"/>
              <a:t>Michael Gregory</a:t>
            </a:r>
          </a:p>
        </p:txBody>
      </p:sp>
      <p:sp>
        <p:nvSpPr>
          <p:cNvPr id="4" name="Footer Placeholder 3">
            <a:extLst>
              <a:ext uri="{FF2B5EF4-FFF2-40B4-BE49-F238E27FC236}">
                <a16:creationId xmlns:a16="http://schemas.microsoft.com/office/drawing/2014/main" id="{414EC314-3BEE-79A5-4317-CB26DEEDBDF0}"/>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9C61B3C6-19CA-2396-1650-B5045B3DBA4E}"/>
              </a:ext>
            </a:extLst>
          </p:cNvPr>
          <p:cNvSpPr>
            <a:spLocks noGrp="1"/>
          </p:cNvSpPr>
          <p:nvPr>
            <p:ph type="sldNum" sz="quarter" idx="12"/>
          </p:nvPr>
        </p:nvSpPr>
        <p:spPr/>
        <p:txBody>
          <a:bodyPr/>
          <a:lstStyle/>
          <a:p>
            <a:fld id="{73819C7E-E904-4994-83FB-52312C38CD85}" type="slidenum">
              <a:rPr lang="en-US" smtClean="0"/>
              <a:t>1</a:t>
            </a:fld>
            <a:endParaRPr lang="en-US" dirty="0"/>
          </a:p>
        </p:txBody>
      </p:sp>
      <p:pic>
        <p:nvPicPr>
          <p:cNvPr id="9" name="Picture 8" descr="A person wearing glasses&#10;&#10;Description automatically generated with medium confidence">
            <a:extLst>
              <a:ext uri="{FF2B5EF4-FFF2-40B4-BE49-F238E27FC236}">
                <a16:creationId xmlns:a16="http://schemas.microsoft.com/office/drawing/2014/main" id="{569FC713-DFBD-5A23-8D99-A03C9D608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3734" y="3840613"/>
            <a:ext cx="1476329" cy="1889311"/>
          </a:xfrm>
          <a:prstGeom prst="rect">
            <a:avLst/>
          </a:prstGeom>
        </p:spPr>
      </p:pic>
      <p:pic>
        <p:nvPicPr>
          <p:cNvPr id="10" name="Picture 9" descr="Home">
            <a:hlinkClick r:id="rId3" tooltip="&quot;Home&quot;"/>
            <a:extLst>
              <a:ext uri="{FF2B5EF4-FFF2-40B4-BE49-F238E27FC236}">
                <a16:creationId xmlns:a16="http://schemas.microsoft.com/office/drawing/2014/main" id="{559DB295-6EB9-FD4D-4369-77AC225410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7" y="4156870"/>
            <a:ext cx="3995840" cy="1100137"/>
          </a:xfrm>
          <a:prstGeom prst="rect">
            <a:avLst/>
          </a:prstGeom>
          <a:noFill/>
          <a:ln>
            <a:noFill/>
          </a:ln>
        </p:spPr>
      </p:pic>
    </p:spTree>
    <p:extLst>
      <p:ext uri="{BB962C8B-B14F-4D97-AF65-F5344CB8AC3E}">
        <p14:creationId xmlns:p14="http://schemas.microsoft.com/office/powerpoint/2010/main" val="278027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What the IRS Intends to Do</a:t>
            </a:r>
          </a:p>
        </p:txBody>
      </p:sp>
      <p:sp>
        <p:nvSpPr>
          <p:cNvPr id="3" name="Content Placeholder 2"/>
          <p:cNvSpPr>
            <a:spLocks noGrp="1"/>
          </p:cNvSpPr>
          <p:nvPr>
            <p:ph idx="1"/>
          </p:nvPr>
        </p:nvSpPr>
        <p:spPr>
          <a:xfrm>
            <a:off x="5813612" y="2226469"/>
            <a:ext cx="4225739" cy="3263504"/>
          </a:xfrm>
        </p:spPr>
        <p:txBody>
          <a:bodyPr>
            <a:normAutofit/>
          </a:bodyPr>
          <a:lstStyle/>
          <a:p>
            <a:r>
              <a:rPr lang="en-US" b="1" dirty="0"/>
              <a:t>Quality Audit</a:t>
            </a:r>
          </a:p>
          <a:p>
            <a:endParaRPr lang="en-US" b="1" dirty="0"/>
          </a:p>
          <a:p>
            <a:r>
              <a:rPr lang="en-US" b="1" dirty="0"/>
              <a:t>Quantity of Returns</a:t>
            </a:r>
          </a:p>
          <a:p>
            <a:endParaRPr lang="en-US" b="1" dirty="0"/>
          </a:p>
          <a:p>
            <a:r>
              <a:rPr lang="en-US" b="1" dirty="0"/>
              <a:t>Taxpayer Bill of Rights                    IRS Publication 1 </a:t>
            </a:r>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pPr/>
              <a:t>10</a:t>
            </a:fld>
            <a:endParaRPr lang="en-US" dirty="0"/>
          </a:p>
        </p:txBody>
      </p:sp>
      <p:pic>
        <p:nvPicPr>
          <p:cNvPr id="7" name="Picture 6">
            <a:extLst>
              <a:ext uri="{FF2B5EF4-FFF2-40B4-BE49-F238E27FC236}">
                <a16:creationId xmlns:a16="http://schemas.microsoft.com/office/drawing/2014/main" id="{D71F3117-7320-4FE8-9E83-AB4F17E88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05" y="2336486"/>
            <a:ext cx="2923673" cy="2923673"/>
          </a:xfrm>
          <a:prstGeom prst="rect">
            <a:avLst/>
          </a:prstGeom>
        </p:spPr>
      </p:pic>
    </p:spTree>
    <p:extLst>
      <p:ext uri="{BB962C8B-B14F-4D97-AF65-F5344CB8AC3E}">
        <p14:creationId xmlns:p14="http://schemas.microsoft.com/office/powerpoint/2010/main" val="12003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6631E-98F0-4267-B0AF-CFE3916C3CC6}"/>
              </a:ext>
            </a:extLst>
          </p:cNvPr>
          <p:cNvSpPr>
            <a:spLocks noGrp="1"/>
          </p:cNvSpPr>
          <p:nvPr>
            <p:ph type="title"/>
          </p:nvPr>
        </p:nvSpPr>
        <p:spPr>
          <a:xfrm>
            <a:off x="838200" y="335628"/>
            <a:ext cx="10515600" cy="1325563"/>
          </a:xfrm>
        </p:spPr>
        <p:txBody>
          <a:bodyPr/>
          <a:lstStyle/>
          <a:p>
            <a:pPr algn="ctr"/>
            <a:r>
              <a:rPr lang="en-US" dirty="0">
                <a:latin typeface="Aharoni" panose="02010803020104030203" pitchFamily="2" charset="-79"/>
                <a:cs typeface="Aharoni" panose="02010803020104030203" pitchFamily="2" charset="-79"/>
              </a:rPr>
              <a:t>The IRS Today</a:t>
            </a:r>
          </a:p>
        </p:txBody>
      </p:sp>
      <p:sp>
        <p:nvSpPr>
          <p:cNvPr id="3" name="Content Placeholder 2">
            <a:extLst>
              <a:ext uri="{FF2B5EF4-FFF2-40B4-BE49-F238E27FC236}">
                <a16:creationId xmlns:a16="http://schemas.microsoft.com/office/drawing/2014/main" id="{6ADC9265-DC0F-4636-85FB-39D1B83C670E}"/>
              </a:ext>
            </a:extLst>
          </p:cNvPr>
          <p:cNvSpPr>
            <a:spLocks noGrp="1"/>
          </p:cNvSpPr>
          <p:nvPr>
            <p:ph idx="1"/>
          </p:nvPr>
        </p:nvSpPr>
        <p:spPr/>
        <p:txBody>
          <a:bodyPr>
            <a:normAutofit/>
          </a:bodyPr>
          <a:lstStyle/>
          <a:p>
            <a:r>
              <a:rPr lang="en-US" b="1" dirty="0"/>
              <a:t>The IRS was behind 21 million pieces of mail – today ?</a:t>
            </a:r>
          </a:p>
          <a:p>
            <a:r>
              <a:rPr lang="en-US" b="1" dirty="0"/>
              <a:t>2.4 million paper returns from 2019</a:t>
            </a:r>
          </a:p>
          <a:p>
            <a:r>
              <a:rPr lang="en-US" b="1" dirty="0"/>
              <a:t>1.7 million returns were in the error resolution unit</a:t>
            </a:r>
          </a:p>
          <a:p>
            <a:r>
              <a:rPr lang="en-US" b="1" dirty="0"/>
              <a:t>2.5 million cases are in its account's management unit</a:t>
            </a:r>
          </a:p>
          <a:p>
            <a:r>
              <a:rPr lang="en-US" b="1" dirty="0"/>
              <a:t>1.6 million returns are flagged for fraud</a:t>
            </a:r>
          </a:p>
          <a:p>
            <a:endParaRPr lang="en-US" dirty="0"/>
          </a:p>
          <a:p>
            <a:r>
              <a:rPr lang="en-US" b="1" dirty="0"/>
              <a:t>Recent IRS hires of Engineers and Business Valuers</a:t>
            </a:r>
          </a:p>
          <a:p>
            <a:pPr marL="0" indent="0">
              <a:buNone/>
            </a:pPr>
            <a:endParaRPr lang="en-US" dirty="0"/>
          </a:p>
        </p:txBody>
      </p:sp>
      <p:sp>
        <p:nvSpPr>
          <p:cNvPr id="4" name="Footer Placeholder 3">
            <a:extLst>
              <a:ext uri="{FF2B5EF4-FFF2-40B4-BE49-F238E27FC236}">
                <a16:creationId xmlns:a16="http://schemas.microsoft.com/office/drawing/2014/main" id="{D80B47A2-CDDC-4B98-9202-55530D9B23B6}"/>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E5BCFA3F-8F7B-44B1-B345-1A3A473BD717}"/>
              </a:ext>
            </a:extLst>
          </p:cNvPr>
          <p:cNvSpPr>
            <a:spLocks noGrp="1"/>
          </p:cNvSpPr>
          <p:nvPr>
            <p:ph type="sldNum" sz="quarter" idx="12"/>
          </p:nvPr>
        </p:nvSpPr>
        <p:spPr/>
        <p:txBody>
          <a:bodyPr/>
          <a:lstStyle/>
          <a:p>
            <a:fld id="{73819C7E-E904-4994-83FB-52312C38CD85}" type="slidenum">
              <a:rPr lang="en-US" smtClean="0"/>
              <a:pPr/>
              <a:t>11</a:t>
            </a:fld>
            <a:endParaRPr lang="en-US" dirty="0"/>
          </a:p>
        </p:txBody>
      </p:sp>
    </p:spTree>
    <p:extLst>
      <p:ext uri="{BB962C8B-B14F-4D97-AF65-F5344CB8AC3E}">
        <p14:creationId xmlns:p14="http://schemas.microsoft.com/office/powerpoint/2010/main" val="302930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2EF8-7886-45A5-BCDA-EDD16BF45E83}"/>
              </a:ext>
            </a:extLst>
          </p:cNvPr>
          <p:cNvSpPr>
            <a:spLocks noGrp="1"/>
          </p:cNvSpPr>
          <p:nvPr>
            <p:ph type="title"/>
          </p:nvPr>
        </p:nvSpPr>
        <p:spPr/>
        <p:txBody>
          <a:bodyPr>
            <a:normAutofit/>
          </a:bodyPr>
          <a:lstStyle/>
          <a:p>
            <a:pPr algn="ctr"/>
            <a:r>
              <a:rPr lang="en-US" dirty="0">
                <a:latin typeface="Aharoni" panose="02010803020104030203" pitchFamily="2" charset="-79"/>
                <a:cs typeface="Aharoni" panose="02010803020104030203" pitchFamily="2" charset="-79"/>
              </a:rPr>
              <a:t>Where to File Estate</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and Gift Tax Returns</a:t>
            </a:r>
          </a:p>
        </p:txBody>
      </p:sp>
      <p:sp>
        <p:nvSpPr>
          <p:cNvPr id="3" name="Content Placeholder 2">
            <a:extLst>
              <a:ext uri="{FF2B5EF4-FFF2-40B4-BE49-F238E27FC236}">
                <a16:creationId xmlns:a16="http://schemas.microsoft.com/office/drawing/2014/main" id="{30CF8A3C-0F5A-488D-ADEB-290B43A8A2EC}"/>
              </a:ext>
            </a:extLst>
          </p:cNvPr>
          <p:cNvSpPr>
            <a:spLocks noGrp="1"/>
          </p:cNvSpPr>
          <p:nvPr>
            <p:ph idx="1"/>
          </p:nvPr>
        </p:nvSpPr>
        <p:spPr/>
        <p:txBody>
          <a:bodyPr>
            <a:normAutofit/>
          </a:bodyPr>
          <a:lstStyle/>
          <a:p>
            <a:r>
              <a:rPr lang="en-US" b="1" dirty="0"/>
              <a:t>Form 706 and 709</a:t>
            </a:r>
            <a:endParaRPr lang="en-US" dirty="0"/>
          </a:p>
          <a:p>
            <a:r>
              <a:rPr lang="en-US" b="1" i="1" dirty="0"/>
              <a:t>Effective January 1, 2019</a:t>
            </a:r>
            <a:endParaRPr lang="en-US" dirty="0"/>
          </a:p>
          <a:p>
            <a:r>
              <a:rPr lang="en-US" dirty="0"/>
              <a:t>Department of the Treasury</a:t>
            </a:r>
            <a:br>
              <a:rPr lang="en-US" dirty="0"/>
            </a:br>
            <a:r>
              <a:rPr lang="en-US" dirty="0"/>
              <a:t>Internal Revenue Service Center</a:t>
            </a:r>
            <a:br>
              <a:rPr lang="en-US" dirty="0"/>
            </a:br>
            <a:r>
              <a:rPr lang="en-US" dirty="0"/>
              <a:t>Kansas City, MO 64999</a:t>
            </a:r>
          </a:p>
          <a:p>
            <a:r>
              <a:rPr lang="en-US" dirty="0"/>
              <a:t>If submitting Form 706 or709 by private delivery service, mail to:</a:t>
            </a:r>
          </a:p>
          <a:p>
            <a:r>
              <a:rPr lang="en-US" dirty="0"/>
              <a:t>Internal Revenue Service</a:t>
            </a:r>
            <a:br>
              <a:rPr lang="en-US" dirty="0"/>
            </a:br>
            <a:r>
              <a:rPr lang="en-US" dirty="0"/>
              <a:t>333 W. Pershing Rd</a:t>
            </a:r>
            <a:br>
              <a:rPr lang="en-US" dirty="0"/>
            </a:br>
            <a:r>
              <a:rPr lang="en-US" dirty="0"/>
              <a:t>Kansas City, MO 64108</a:t>
            </a:r>
          </a:p>
          <a:p>
            <a:endParaRPr lang="en-US" dirty="0"/>
          </a:p>
        </p:txBody>
      </p:sp>
      <p:sp>
        <p:nvSpPr>
          <p:cNvPr id="4" name="Footer Placeholder 3">
            <a:extLst>
              <a:ext uri="{FF2B5EF4-FFF2-40B4-BE49-F238E27FC236}">
                <a16:creationId xmlns:a16="http://schemas.microsoft.com/office/drawing/2014/main" id="{2DE84517-4250-4F47-9B45-56E11F8CB572}"/>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7596995A-6227-43FA-9D75-CD5372AAC6A4}"/>
              </a:ext>
            </a:extLst>
          </p:cNvPr>
          <p:cNvSpPr>
            <a:spLocks noGrp="1"/>
          </p:cNvSpPr>
          <p:nvPr>
            <p:ph type="sldNum" sz="quarter" idx="12"/>
          </p:nvPr>
        </p:nvSpPr>
        <p:spPr/>
        <p:txBody>
          <a:bodyPr/>
          <a:lstStyle/>
          <a:p>
            <a:fld id="{73819C7E-E904-4994-83FB-52312C38CD85}" type="slidenum">
              <a:rPr lang="en-US" smtClean="0"/>
              <a:pPr/>
              <a:t>12</a:t>
            </a:fld>
            <a:endParaRPr lang="en-US" dirty="0"/>
          </a:p>
        </p:txBody>
      </p:sp>
    </p:spTree>
    <p:extLst>
      <p:ext uri="{BB962C8B-B14F-4D97-AF65-F5344CB8AC3E}">
        <p14:creationId xmlns:p14="http://schemas.microsoft.com/office/powerpoint/2010/main" val="29310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74433" y="1961547"/>
            <a:ext cx="6494105" cy="4045745"/>
          </a:xfrm>
          <a:solidFill>
            <a:schemeClr val="accent1">
              <a:lumMod val="40000"/>
              <a:lumOff val="60000"/>
            </a:schemeClr>
          </a:solidFill>
        </p:spPr>
        <p:txBody>
          <a:bodyPr/>
          <a:lstStyle/>
          <a:p>
            <a:endParaRPr lang="en-US" b="1" dirty="0"/>
          </a:p>
          <a:p>
            <a:endParaRPr lang="en-US" b="1" dirty="0"/>
          </a:p>
          <a:p>
            <a:r>
              <a:rPr lang="en-US" b="1" dirty="0"/>
              <a:t>National Classification </a:t>
            </a:r>
            <a:r>
              <a:rPr lang="en-US" dirty="0"/>
              <a:t>Process – Kansas City now versus Cincinnati </a:t>
            </a:r>
          </a:p>
          <a:p>
            <a:endParaRPr lang="en-US" dirty="0"/>
          </a:p>
          <a:p>
            <a:r>
              <a:rPr lang="en-US" b="1" dirty="0"/>
              <a:t>Local Classification </a:t>
            </a:r>
            <a:r>
              <a:rPr lang="en-US" dirty="0"/>
              <a:t>Process</a:t>
            </a:r>
          </a:p>
          <a:p>
            <a:endParaRPr lang="en-US" dirty="0"/>
          </a:p>
        </p:txBody>
      </p:sp>
      <p:sp>
        <p:nvSpPr>
          <p:cNvPr id="4" name="Title 3"/>
          <p:cNvSpPr>
            <a:spLocks noGrp="1"/>
          </p:cNvSpPr>
          <p:nvPr>
            <p:ph type="title"/>
          </p:nvPr>
        </p:nvSpPr>
        <p:spPr>
          <a:xfrm>
            <a:off x="1981200" y="274638"/>
            <a:ext cx="8229600" cy="1686909"/>
          </a:xfrm>
        </p:spPr>
        <p:txBody>
          <a:bodyPr>
            <a:normAutofit/>
          </a:bodyPr>
          <a:lstStyle/>
          <a:p>
            <a:pPr marL="461963" indent="-461963" algn="ctr"/>
            <a:r>
              <a:rPr lang="en-US" dirty="0">
                <a:latin typeface="Aharoni" panose="02010803020104030203" pitchFamily="2" charset="-79"/>
                <a:cs typeface="Aharoni" panose="02010803020104030203" pitchFamily="2" charset="-79"/>
              </a:rPr>
              <a:t>Classification of </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Estate and Gift Tax Returns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819C7E-E904-4994-83FB-52312C38CD85}" type="slidenum">
              <a:rPr lang="en-US" smtClean="0"/>
              <a:pPr/>
              <a:t>13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2023 Michael Gregory Consulting LLC </a:t>
            </a:r>
            <a:endParaRPr lang="en-US" dirty="0"/>
          </a:p>
        </p:txBody>
      </p:sp>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 y="1961547"/>
            <a:ext cx="4993184" cy="4394803"/>
          </a:xfrm>
          <a:prstGeom prst="rect">
            <a:avLst/>
          </a:prstGeom>
        </p:spPr>
      </p:pic>
    </p:spTree>
    <p:extLst>
      <p:ext uri="{BB962C8B-B14F-4D97-AF65-F5344CB8AC3E}">
        <p14:creationId xmlns:p14="http://schemas.microsoft.com/office/powerpoint/2010/main" val="3056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F8F1-C6DF-4DFB-AC07-DE3DA5600AF1}"/>
              </a:ext>
            </a:extLst>
          </p:cNvPr>
          <p:cNvSpPr>
            <a:spLocks noGrp="1"/>
          </p:cNvSpPr>
          <p:nvPr>
            <p:ph type="title"/>
          </p:nvPr>
        </p:nvSpPr>
        <p:spPr>
          <a:xfrm>
            <a:off x="274178" y="824797"/>
            <a:ext cx="11544656" cy="1687584"/>
          </a:xfrm>
          <a:solidFill>
            <a:schemeClr val="bg1"/>
          </a:solidFill>
        </p:spPr>
        <p:txBody>
          <a:bodyPr>
            <a:normAutofit/>
          </a:bodyPr>
          <a:lstStyle/>
          <a:p>
            <a:pPr algn="ctr"/>
            <a:r>
              <a:rPr lang="en-US" dirty="0">
                <a:latin typeface="Aharoni" panose="02010803020104030203" pitchFamily="2" charset="-79"/>
                <a:cs typeface="Aharoni" panose="02010803020104030203" pitchFamily="2" charset="-79"/>
              </a:rPr>
              <a:t>IRS Most Significant Issues Adjusted</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on Business Valuation Cases in </a:t>
            </a:r>
            <a:r>
              <a:rPr lang="en-US" sz="6000" dirty="0">
                <a:latin typeface="Aharoni" panose="02010803020104030203" pitchFamily="2" charset="-79"/>
                <a:cs typeface="Aharoni" panose="02010803020104030203" pitchFamily="2" charset="-79"/>
              </a:rPr>
              <a:t>2021</a:t>
            </a:r>
          </a:p>
        </p:txBody>
      </p:sp>
      <p:sp>
        <p:nvSpPr>
          <p:cNvPr id="3" name="Content Placeholder 2">
            <a:extLst>
              <a:ext uri="{FF2B5EF4-FFF2-40B4-BE49-F238E27FC236}">
                <a16:creationId xmlns:a16="http://schemas.microsoft.com/office/drawing/2014/main" id="{BB0986BA-BAD5-4556-94B2-314FAC616940}"/>
              </a:ext>
            </a:extLst>
          </p:cNvPr>
          <p:cNvSpPr>
            <a:spLocks noGrp="1"/>
          </p:cNvSpPr>
          <p:nvPr>
            <p:ph idx="1"/>
          </p:nvPr>
        </p:nvSpPr>
        <p:spPr>
          <a:xfrm>
            <a:off x="5041231" y="3015405"/>
            <a:ext cx="6408821" cy="2302554"/>
          </a:xfrm>
          <a:solidFill>
            <a:schemeClr val="bg1"/>
          </a:solidFill>
        </p:spPr>
        <p:txBody>
          <a:bodyPr/>
          <a:lstStyle/>
          <a:p>
            <a:r>
              <a:rPr lang="en-US" b="1" dirty="0"/>
              <a:t>Discounts</a:t>
            </a:r>
          </a:p>
          <a:p>
            <a:r>
              <a:rPr lang="en-US" b="1" dirty="0"/>
              <a:t>Reasonable Compensation</a:t>
            </a:r>
          </a:p>
          <a:p>
            <a:r>
              <a:rPr lang="en-US" b="1" dirty="0"/>
              <a:t>S-Corps</a:t>
            </a:r>
          </a:p>
          <a:p>
            <a:r>
              <a:rPr lang="en-US" b="1" dirty="0"/>
              <a:t>Common Errors</a:t>
            </a:r>
          </a:p>
        </p:txBody>
      </p:sp>
      <p:pic>
        <p:nvPicPr>
          <p:cNvPr id="7" name="Picture 6" descr="A picture containing icon&#10;&#10;Description automatically generated">
            <a:extLst>
              <a:ext uri="{FF2B5EF4-FFF2-40B4-BE49-F238E27FC236}">
                <a16:creationId xmlns:a16="http://schemas.microsoft.com/office/drawing/2014/main" id="{18116231-7E86-4482-870E-C0A8B276F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708" y="2512381"/>
            <a:ext cx="2814922" cy="3518652"/>
          </a:xfrm>
          <a:prstGeom prst="rect">
            <a:avLst/>
          </a:prstGeom>
        </p:spPr>
      </p:pic>
      <p:sp>
        <p:nvSpPr>
          <p:cNvPr id="4" name="Footer Placeholder 3">
            <a:extLst>
              <a:ext uri="{FF2B5EF4-FFF2-40B4-BE49-F238E27FC236}">
                <a16:creationId xmlns:a16="http://schemas.microsoft.com/office/drawing/2014/main" id="{F2092C50-95C6-4838-88CB-2CF6AD5BD4F7}"/>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B742AD58-C908-4705-B591-48FD68865E18}"/>
              </a:ext>
            </a:extLst>
          </p:cNvPr>
          <p:cNvSpPr>
            <a:spLocks noGrp="1"/>
          </p:cNvSpPr>
          <p:nvPr>
            <p:ph type="sldNum" sz="quarter" idx="12"/>
          </p:nvPr>
        </p:nvSpPr>
        <p:spPr/>
        <p:txBody>
          <a:bodyPr/>
          <a:lstStyle/>
          <a:p>
            <a:fld id="{73819C7E-E904-4994-83FB-52312C38CD85}" type="slidenum">
              <a:rPr lang="en-US" smtClean="0"/>
              <a:t>14</a:t>
            </a:fld>
            <a:endParaRPr lang="en-US" dirty="0"/>
          </a:p>
        </p:txBody>
      </p:sp>
    </p:spTree>
    <p:extLst>
      <p:ext uri="{BB962C8B-B14F-4D97-AF65-F5344CB8AC3E}">
        <p14:creationId xmlns:p14="http://schemas.microsoft.com/office/powerpoint/2010/main" val="225131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Aharoni" panose="02010803020104030203" pitchFamily="2" charset="-79"/>
                <a:cs typeface="Aharoni" panose="02010803020104030203" pitchFamily="2" charset="-79"/>
              </a:rPr>
              <a:t>Historical Perspective of</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E&amp;G Filings and Audits</a:t>
            </a:r>
            <a:endParaRPr lang="en-US" u="sng" dirty="0">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2"/>
          </p:nvPr>
        </p:nvSpPr>
        <p:spPr/>
        <p:txBody>
          <a:bodyPr/>
          <a:lstStyle/>
          <a:p>
            <a:fld id="{364246CD-B6C0-4AC3-AB8A-5C7CF4279D5E}" type="slidenum">
              <a:rPr lang="en-US" smtClean="0"/>
              <a:pPr/>
              <a:t>15</a:t>
            </a:fld>
            <a:endParaRPr lang="en-US" dirty="0"/>
          </a:p>
        </p:txBody>
      </p:sp>
      <p:sp>
        <p:nvSpPr>
          <p:cNvPr id="3" name="Content Placeholder 2"/>
          <p:cNvSpPr>
            <a:spLocks noGrp="1"/>
          </p:cNvSpPr>
          <p:nvPr>
            <p:ph idx="1"/>
          </p:nvPr>
        </p:nvSpPr>
        <p:spPr>
          <a:xfrm>
            <a:off x="838200" y="1688515"/>
            <a:ext cx="10515600" cy="4351338"/>
          </a:xfrm>
        </p:spPr>
        <p:txBody>
          <a:bodyPr/>
          <a:lstStyle/>
          <a:p>
            <a:pPr marL="0" indent="0">
              <a:buNone/>
            </a:pPr>
            <a:r>
              <a:rPr lang="en-US" dirty="0"/>
              <a:t> </a:t>
            </a:r>
          </a:p>
        </p:txBody>
      </p:sp>
      <p:graphicFrame>
        <p:nvGraphicFramePr>
          <p:cNvPr id="8" name="Content Placeholder 8"/>
          <p:cNvGraphicFramePr>
            <a:graphicFrameLocks/>
          </p:cNvGraphicFramePr>
          <p:nvPr/>
        </p:nvGraphicFramePr>
        <p:xfrm>
          <a:off x="1467853" y="1825625"/>
          <a:ext cx="8939463" cy="4214228"/>
        </p:xfrm>
        <a:graphic>
          <a:graphicData uri="http://schemas.openxmlformats.org/drawingml/2006/table">
            <a:tbl>
              <a:tblPr firstRow="1" bandRow="1">
                <a:tableStyleId>{5C22544A-7EE6-4342-B048-85BDC9FD1C3A}</a:tableStyleId>
              </a:tblPr>
              <a:tblGrid>
                <a:gridCol w="1898714">
                  <a:extLst>
                    <a:ext uri="{9D8B030D-6E8A-4147-A177-3AD203B41FA5}">
                      <a16:colId xmlns:a16="http://schemas.microsoft.com/office/drawing/2014/main" val="20000"/>
                    </a:ext>
                  </a:extLst>
                </a:gridCol>
                <a:gridCol w="1543876">
                  <a:extLst>
                    <a:ext uri="{9D8B030D-6E8A-4147-A177-3AD203B41FA5}">
                      <a16:colId xmlns:a16="http://schemas.microsoft.com/office/drawing/2014/main" val="20001"/>
                    </a:ext>
                  </a:extLst>
                </a:gridCol>
                <a:gridCol w="1832291">
                  <a:extLst>
                    <a:ext uri="{9D8B030D-6E8A-4147-A177-3AD203B41FA5}">
                      <a16:colId xmlns:a16="http://schemas.microsoft.com/office/drawing/2014/main" val="20002"/>
                    </a:ext>
                  </a:extLst>
                </a:gridCol>
                <a:gridCol w="1832291">
                  <a:extLst>
                    <a:ext uri="{9D8B030D-6E8A-4147-A177-3AD203B41FA5}">
                      <a16:colId xmlns:a16="http://schemas.microsoft.com/office/drawing/2014/main" val="20003"/>
                    </a:ext>
                  </a:extLst>
                </a:gridCol>
                <a:gridCol w="1832291">
                  <a:extLst>
                    <a:ext uri="{9D8B030D-6E8A-4147-A177-3AD203B41FA5}">
                      <a16:colId xmlns:a16="http://schemas.microsoft.com/office/drawing/2014/main" val="20004"/>
                    </a:ext>
                  </a:extLst>
                </a:gridCol>
              </a:tblGrid>
              <a:tr h="478366">
                <a:tc>
                  <a:txBody>
                    <a:bodyPr/>
                    <a:lstStyle/>
                    <a:p>
                      <a:r>
                        <a:rPr lang="en-US" sz="2400" b="1" dirty="0"/>
                        <a:t>Category</a:t>
                      </a:r>
                    </a:p>
                  </a:txBody>
                  <a:tcPr marL="68580" marR="68580" marT="34290" marB="34290"/>
                </a:tc>
                <a:tc>
                  <a:txBody>
                    <a:bodyPr/>
                    <a:lstStyle/>
                    <a:p>
                      <a:r>
                        <a:rPr lang="en-US" sz="2400" dirty="0"/>
                        <a:t>Year </a:t>
                      </a:r>
                    </a:p>
                  </a:txBody>
                  <a:tcPr marL="68580" marR="68580" marT="34290" marB="34290"/>
                </a:tc>
                <a:tc>
                  <a:txBody>
                    <a:bodyPr/>
                    <a:lstStyle/>
                    <a:p>
                      <a:r>
                        <a:rPr lang="en-US" sz="2400" dirty="0"/>
                        <a:t>Year</a:t>
                      </a:r>
                    </a:p>
                  </a:txBody>
                  <a:tcPr marL="68580" marR="68580" marT="34290" marB="34290"/>
                </a:tc>
                <a:tc>
                  <a:txBody>
                    <a:bodyPr/>
                    <a:lstStyle/>
                    <a:p>
                      <a:r>
                        <a:rPr lang="en-US" sz="2400" dirty="0"/>
                        <a:t>Year </a:t>
                      </a:r>
                    </a:p>
                  </a:txBody>
                  <a:tcPr marL="68580" marR="68580" marT="34290" marB="34290"/>
                </a:tc>
                <a:tc>
                  <a:txBody>
                    <a:bodyPr/>
                    <a:lstStyle/>
                    <a:p>
                      <a:r>
                        <a:rPr lang="en-US" sz="2400" b="1" dirty="0"/>
                        <a:t>Year</a:t>
                      </a:r>
                    </a:p>
                  </a:txBody>
                  <a:tcPr marL="68580" marR="68580" marT="34290" marB="34290"/>
                </a:tc>
                <a:extLst>
                  <a:ext uri="{0D108BD9-81ED-4DB2-BD59-A6C34878D82A}">
                    <a16:rowId xmlns:a16="http://schemas.microsoft.com/office/drawing/2014/main" val="10000"/>
                  </a:ext>
                </a:extLst>
              </a:tr>
              <a:tr h="574470">
                <a:tc>
                  <a:txBody>
                    <a:bodyPr/>
                    <a:lstStyle/>
                    <a:p>
                      <a:endParaRPr lang="en-US" sz="2400" b="1" dirty="0"/>
                    </a:p>
                  </a:txBody>
                  <a:tcPr marL="68580" marR="68580" marT="34290" marB="34290"/>
                </a:tc>
                <a:tc>
                  <a:txBody>
                    <a:bodyPr/>
                    <a:lstStyle/>
                    <a:p>
                      <a:r>
                        <a:rPr lang="en-US" sz="2400" dirty="0"/>
                        <a:t>Totals</a:t>
                      </a:r>
                    </a:p>
                  </a:txBody>
                  <a:tcPr marL="68580" marR="68580" marT="34290" marB="34290"/>
                </a:tc>
                <a:tc>
                  <a:txBody>
                    <a:bodyPr/>
                    <a:lstStyle/>
                    <a:p>
                      <a:r>
                        <a:rPr lang="en-US" sz="2400" dirty="0">
                          <a:solidFill>
                            <a:srgbClr val="FF0000"/>
                          </a:solidFill>
                        </a:rPr>
                        <a:t>% Audited</a:t>
                      </a:r>
                    </a:p>
                  </a:txBody>
                  <a:tcPr marL="68580" marR="68580" marT="34290" marB="34290"/>
                </a:tc>
                <a:tc>
                  <a:txBody>
                    <a:bodyPr/>
                    <a:lstStyle/>
                    <a:p>
                      <a:r>
                        <a:rPr lang="en-US" sz="2400" dirty="0"/>
                        <a:t>Totals</a:t>
                      </a:r>
                    </a:p>
                  </a:txBody>
                  <a:tcPr marL="68580" marR="68580" marT="34290" marB="34290"/>
                </a:tc>
                <a:tc>
                  <a:txBody>
                    <a:bodyPr/>
                    <a:lstStyle/>
                    <a:p>
                      <a:r>
                        <a:rPr lang="en-US" sz="2400" b="1" dirty="0">
                          <a:solidFill>
                            <a:srgbClr val="FF0000"/>
                          </a:solidFill>
                        </a:rPr>
                        <a:t>% Audited</a:t>
                      </a:r>
                    </a:p>
                  </a:txBody>
                  <a:tcPr marL="68580" marR="68580" marT="34290" marB="34290"/>
                </a:tc>
                <a:extLst>
                  <a:ext uri="{0D108BD9-81ED-4DB2-BD59-A6C34878D82A}">
                    <a16:rowId xmlns:a16="http://schemas.microsoft.com/office/drawing/2014/main" val="10001"/>
                  </a:ext>
                </a:extLst>
              </a:tr>
              <a:tr h="769562">
                <a:tc>
                  <a:txBody>
                    <a:bodyPr/>
                    <a:lstStyle/>
                    <a:p>
                      <a:endParaRPr lang="en-US" sz="2400" b="1" dirty="0"/>
                    </a:p>
                  </a:txBody>
                  <a:tcPr marL="68580" marR="68580" marT="34290" marB="34290"/>
                </a:tc>
                <a:tc>
                  <a:txBody>
                    <a:bodyPr/>
                    <a:lstStyle/>
                    <a:p>
                      <a:r>
                        <a:rPr lang="en-US" sz="2400" dirty="0"/>
                        <a:t>2017</a:t>
                      </a:r>
                    </a:p>
                  </a:txBody>
                  <a:tcPr marL="68580" marR="68580" marT="34290" marB="34290"/>
                </a:tc>
                <a:tc>
                  <a:txBody>
                    <a:bodyPr/>
                    <a:lstStyle/>
                    <a:p>
                      <a:r>
                        <a:rPr lang="en-US" sz="2400" dirty="0">
                          <a:solidFill>
                            <a:srgbClr val="FF0000"/>
                          </a:solidFill>
                        </a:rPr>
                        <a:t>2018</a:t>
                      </a:r>
                    </a:p>
                  </a:txBody>
                  <a:tcPr marL="68580" marR="68580" marT="34290" marB="34290"/>
                </a:tc>
                <a:tc>
                  <a:txBody>
                    <a:bodyPr/>
                    <a:lstStyle/>
                    <a:p>
                      <a:r>
                        <a:rPr lang="en-US" sz="2400" dirty="0"/>
                        <a:t>2018</a:t>
                      </a:r>
                    </a:p>
                  </a:txBody>
                  <a:tcPr marL="68580" marR="68580" marT="34290" marB="34290"/>
                </a:tc>
                <a:tc>
                  <a:txBody>
                    <a:bodyPr/>
                    <a:lstStyle/>
                    <a:p>
                      <a:r>
                        <a:rPr lang="en-US" sz="2400" b="1" dirty="0">
                          <a:solidFill>
                            <a:srgbClr val="FF0000"/>
                          </a:solidFill>
                        </a:rPr>
                        <a:t>2019</a:t>
                      </a:r>
                    </a:p>
                  </a:txBody>
                  <a:tcPr marL="68580" marR="68580" marT="34290" marB="34290"/>
                </a:tc>
                <a:extLst>
                  <a:ext uri="{0D108BD9-81ED-4DB2-BD59-A6C34878D82A}">
                    <a16:rowId xmlns:a16="http://schemas.microsoft.com/office/drawing/2014/main" val="10002"/>
                  </a:ext>
                </a:extLst>
              </a:tr>
              <a:tr h="478366">
                <a:tc>
                  <a:txBody>
                    <a:bodyPr/>
                    <a:lstStyle/>
                    <a:p>
                      <a:r>
                        <a:rPr lang="en-US" sz="2400" b="1" dirty="0">
                          <a:solidFill>
                            <a:srgbClr val="FF0000"/>
                          </a:solidFill>
                        </a:rPr>
                        <a:t>&lt; $ 5 Mil</a:t>
                      </a:r>
                    </a:p>
                  </a:txBody>
                  <a:tcPr marL="68580" marR="68580" marT="34290" marB="34290"/>
                </a:tc>
                <a:tc>
                  <a:txBody>
                    <a:bodyPr/>
                    <a:lstStyle/>
                    <a:p>
                      <a:pPr algn="r"/>
                      <a:r>
                        <a:rPr lang="en-US" sz="2400" dirty="0"/>
                        <a:t>23,013</a:t>
                      </a:r>
                    </a:p>
                  </a:txBody>
                  <a:tcPr marL="68580" marR="68580" marT="34290" marB="34290"/>
                </a:tc>
                <a:tc>
                  <a:txBody>
                    <a:bodyPr/>
                    <a:lstStyle/>
                    <a:p>
                      <a:pPr algn="r"/>
                      <a:r>
                        <a:rPr lang="en-US" sz="2400" dirty="0">
                          <a:solidFill>
                            <a:srgbClr val="FF0000"/>
                          </a:solidFill>
                        </a:rPr>
                        <a:t>2.5%</a:t>
                      </a:r>
                    </a:p>
                  </a:txBody>
                  <a:tcPr marL="68580" marR="68580" marT="34290" marB="34290"/>
                </a:tc>
                <a:tc>
                  <a:txBody>
                    <a:bodyPr/>
                    <a:lstStyle/>
                    <a:p>
                      <a:pPr algn="r"/>
                      <a:r>
                        <a:rPr lang="en-US" sz="2400" dirty="0"/>
                        <a:t>19,025</a:t>
                      </a:r>
                    </a:p>
                  </a:txBody>
                  <a:tcPr marL="68580" marR="68580" marT="34290" marB="34290"/>
                </a:tc>
                <a:tc>
                  <a:txBody>
                    <a:bodyPr/>
                    <a:lstStyle/>
                    <a:p>
                      <a:pPr algn="r"/>
                      <a:r>
                        <a:rPr lang="en-US" sz="2400" b="1" dirty="0">
                          <a:solidFill>
                            <a:srgbClr val="FF0000"/>
                          </a:solidFill>
                        </a:rPr>
                        <a:t>2.0%</a:t>
                      </a:r>
                    </a:p>
                  </a:txBody>
                  <a:tcPr marL="68580" marR="68580" marT="34290" marB="34290"/>
                </a:tc>
                <a:extLst>
                  <a:ext uri="{0D108BD9-81ED-4DB2-BD59-A6C34878D82A}">
                    <a16:rowId xmlns:a16="http://schemas.microsoft.com/office/drawing/2014/main" val="10003"/>
                  </a:ext>
                </a:extLst>
              </a:tr>
              <a:tr h="478366">
                <a:tc>
                  <a:txBody>
                    <a:bodyPr/>
                    <a:lstStyle/>
                    <a:p>
                      <a:r>
                        <a:rPr lang="en-US" sz="2400" b="1" dirty="0">
                          <a:solidFill>
                            <a:srgbClr val="FF0000"/>
                          </a:solidFill>
                        </a:rPr>
                        <a:t>$5M&lt;x&lt;$10M</a:t>
                      </a:r>
                    </a:p>
                  </a:txBody>
                  <a:tcPr marL="68580" marR="68580" marT="34290" marB="34290"/>
                </a:tc>
                <a:tc>
                  <a:txBody>
                    <a:bodyPr/>
                    <a:lstStyle/>
                    <a:p>
                      <a:pPr algn="r"/>
                      <a:r>
                        <a:rPr lang="en-US" sz="2400" dirty="0"/>
                        <a:t>8,095</a:t>
                      </a:r>
                    </a:p>
                  </a:txBody>
                  <a:tcPr marL="68580" marR="68580" marT="34290" marB="34290"/>
                </a:tc>
                <a:tc>
                  <a:txBody>
                    <a:bodyPr/>
                    <a:lstStyle/>
                    <a:p>
                      <a:pPr algn="r"/>
                      <a:r>
                        <a:rPr lang="en-US" sz="2400" dirty="0">
                          <a:solidFill>
                            <a:srgbClr val="FF0000"/>
                          </a:solidFill>
                        </a:rPr>
                        <a:t>13.4%</a:t>
                      </a:r>
                    </a:p>
                  </a:txBody>
                  <a:tcPr marL="68580" marR="68580" marT="34290" marB="34290"/>
                </a:tc>
                <a:tc>
                  <a:txBody>
                    <a:bodyPr/>
                    <a:lstStyle/>
                    <a:p>
                      <a:pPr algn="r"/>
                      <a:r>
                        <a:rPr lang="en-US" sz="2400" dirty="0"/>
                        <a:t>8,837</a:t>
                      </a:r>
                    </a:p>
                  </a:txBody>
                  <a:tcPr marL="68580" marR="68580" marT="34290" marB="34290"/>
                </a:tc>
                <a:tc>
                  <a:txBody>
                    <a:bodyPr/>
                    <a:lstStyle/>
                    <a:p>
                      <a:pPr algn="r"/>
                      <a:r>
                        <a:rPr lang="en-US" sz="2400" b="1" dirty="0">
                          <a:solidFill>
                            <a:srgbClr val="FF0000"/>
                          </a:solidFill>
                        </a:rPr>
                        <a:t>9.2%</a:t>
                      </a:r>
                    </a:p>
                  </a:txBody>
                  <a:tcPr marL="68580" marR="68580" marT="34290" marB="34290"/>
                </a:tc>
                <a:extLst>
                  <a:ext uri="{0D108BD9-81ED-4DB2-BD59-A6C34878D82A}">
                    <a16:rowId xmlns:a16="http://schemas.microsoft.com/office/drawing/2014/main" val="10004"/>
                  </a:ext>
                </a:extLst>
              </a:tr>
              <a:tr h="478366">
                <a:tc>
                  <a:txBody>
                    <a:bodyPr/>
                    <a:lstStyle/>
                    <a:p>
                      <a:r>
                        <a:rPr lang="en-US" sz="2400" b="1" dirty="0">
                          <a:solidFill>
                            <a:srgbClr val="FF0000"/>
                          </a:solidFill>
                        </a:rPr>
                        <a:t>&gt;$10 Mil</a:t>
                      </a:r>
                    </a:p>
                  </a:txBody>
                  <a:tcPr marL="68580" marR="68580" marT="34290" marB="34290"/>
                </a:tc>
                <a:tc>
                  <a:txBody>
                    <a:bodyPr/>
                    <a:lstStyle/>
                    <a:p>
                      <a:pPr algn="r"/>
                      <a:r>
                        <a:rPr lang="en-US" sz="2400" dirty="0"/>
                        <a:t>3,934</a:t>
                      </a:r>
                    </a:p>
                  </a:txBody>
                  <a:tcPr marL="68580" marR="68580" marT="34290" marB="34290"/>
                </a:tc>
                <a:tc>
                  <a:txBody>
                    <a:bodyPr/>
                    <a:lstStyle/>
                    <a:p>
                      <a:pPr algn="r"/>
                      <a:r>
                        <a:rPr lang="en-US" sz="2400" dirty="0">
                          <a:solidFill>
                            <a:srgbClr val="FF0000"/>
                          </a:solidFill>
                        </a:rPr>
                        <a:t>31.0%</a:t>
                      </a:r>
                    </a:p>
                  </a:txBody>
                  <a:tcPr marL="68580" marR="68580" marT="34290" marB="34290"/>
                </a:tc>
                <a:tc>
                  <a:txBody>
                    <a:bodyPr/>
                    <a:lstStyle/>
                    <a:p>
                      <a:pPr algn="r"/>
                      <a:r>
                        <a:rPr lang="en-US" sz="2400" dirty="0"/>
                        <a:t>4,975</a:t>
                      </a:r>
                    </a:p>
                  </a:txBody>
                  <a:tcPr marL="68580" marR="68580" marT="34290" marB="34290"/>
                </a:tc>
                <a:tc>
                  <a:txBody>
                    <a:bodyPr/>
                    <a:lstStyle/>
                    <a:p>
                      <a:pPr algn="r"/>
                      <a:r>
                        <a:rPr lang="en-US" sz="2400" b="1" dirty="0">
                          <a:solidFill>
                            <a:srgbClr val="FF0000"/>
                          </a:solidFill>
                        </a:rPr>
                        <a:t>21.7%</a:t>
                      </a:r>
                    </a:p>
                  </a:txBody>
                  <a:tcPr marL="68580" marR="68580" marT="34290" marB="34290"/>
                </a:tc>
                <a:extLst>
                  <a:ext uri="{0D108BD9-81ED-4DB2-BD59-A6C34878D82A}">
                    <a16:rowId xmlns:a16="http://schemas.microsoft.com/office/drawing/2014/main" val="10005"/>
                  </a:ext>
                </a:extLst>
              </a:tr>
              <a:tr h="478366">
                <a:tc>
                  <a:txBody>
                    <a:bodyPr/>
                    <a:lstStyle/>
                    <a:p>
                      <a:r>
                        <a:rPr lang="en-US" sz="2400" b="1" dirty="0">
                          <a:solidFill>
                            <a:srgbClr val="FF0000"/>
                          </a:solidFill>
                        </a:rPr>
                        <a:t>Estate Totals</a:t>
                      </a:r>
                    </a:p>
                  </a:txBody>
                  <a:tcPr marL="68580" marR="68580" marT="34290" marB="34290"/>
                </a:tc>
                <a:tc>
                  <a:txBody>
                    <a:bodyPr/>
                    <a:lstStyle/>
                    <a:p>
                      <a:pPr algn="r"/>
                      <a:r>
                        <a:rPr lang="en-US" sz="2400" dirty="0"/>
                        <a:t>35,042</a:t>
                      </a:r>
                    </a:p>
                  </a:txBody>
                  <a:tcPr marL="68580" marR="68580" marT="34290" marB="34290"/>
                </a:tc>
                <a:tc>
                  <a:txBody>
                    <a:bodyPr/>
                    <a:lstStyle/>
                    <a:p>
                      <a:pPr algn="r"/>
                      <a:r>
                        <a:rPr lang="en-US" sz="2400" dirty="0">
                          <a:solidFill>
                            <a:srgbClr val="FF0000"/>
                          </a:solidFill>
                        </a:rPr>
                        <a:t>8.2%</a:t>
                      </a:r>
                    </a:p>
                  </a:txBody>
                  <a:tcPr marL="68580" marR="68580" marT="34290" marB="34290"/>
                </a:tc>
                <a:tc>
                  <a:txBody>
                    <a:bodyPr/>
                    <a:lstStyle/>
                    <a:p>
                      <a:pPr algn="r"/>
                      <a:r>
                        <a:rPr lang="en-US" sz="2400" dirty="0"/>
                        <a:t>32,847</a:t>
                      </a:r>
                    </a:p>
                  </a:txBody>
                  <a:tcPr marL="68580" marR="68580" marT="34290" marB="34290"/>
                </a:tc>
                <a:tc>
                  <a:txBody>
                    <a:bodyPr/>
                    <a:lstStyle/>
                    <a:p>
                      <a:pPr algn="r"/>
                      <a:r>
                        <a:rPr lang="en-US" sz="2400" b="1" dirty="0">
                          <a:solidFill>
                            <a:srgbClr val="FF0000"/>
                          </a:solidFill>
                        </a:rPr>
                        <a:t>6.9%</a:t>
                      </a:r>
                    </a:p>
                  </a:txBody>
                  <a:tcPr marL="68580" marR="68580" marT="34290" marB="34290"/>
                </a:tc>
                <a:extLst>
                  <a:ext uri="{0D108BD9-81ED-4DB2-BD59-A6C34878D82A}">
                    <a16:rowId xmlns:a16="http://schemas.microsoft.com/office/drawing/2014/main" val="10006"/>
                  </a:ext>
                </a:extLst>
              </a:tr>
              <a:tr h="478366">
                <a:tc>
                  <a:txBody>
                    <a:bodyPr/>
                    <a:lstStyle/>
                    <a:p>
                      <a:r>
                        <a:rPr lang="en-US" sz="2400" b="1" dirty="0">
                          <a:solidFill>
                            <a:srgbClr val="FF0000"/>
                          </a:solidFill>
                        </a:rPr>
                        <a:t>Gift Totals</a:t>
                      </a:r>
                    </a:p>
                  </a:txBody>
                  <a:tcPr marL="68580" marR="68580" marT="34290" marB="34290"/>
                </a:tc>
                <a:tc>
                  <a:txBody>
                    <a:bodyPr/>
                    <a:lstStyle/>
                    <a:p>
                      <a:pPr algn="r"/>
                      <a:r>
                        <a:rPr lang="en-US" sz="2400" dirty="0"/>
                        <a:t>244,974</a:t>
                      </a:r>
                    </a:p>
                  </a:txBody>
                  <a:tcPr marL="68580" marR="68580" marT="34290" marB="34290"/>
                </a:tc>
                <a:tc>
                  <a:txBody>
                    <a:bodyPr/>
                    <a:lstStyle/>
                    <a:p>
                      <a:pPr algn="r"/>
                      <a:r>
                        <a:rPr lang="en-US" sz="2400" dirty="0">
                          <a:solidFill>
                            <a:srgbClr val="FF0000"/>
                          </a:solidFill>
                        </a:rPr>
                        <a:t>0.8%</a:t>
                      </a:r>
                    </a:p>
                  </a:txBody>
                  <a:tcPr marL="68580" marR="68580" marT="34290" marB="34290"/>
                </a:tc>
                <a:tc>
                  <a:txBody>
                    <a:bodyPr/>
                    <a:lstStyle/>
                    <a:p>
                      <a:pPr algn="r"/>
                      <a:r>
                        <a:rPr lang="en-US" sz="2400" dirty="0"/>
                        <a:t>244,770</a:t>
                      </a:r>
                    </a:p>
                  </a:txBody>
                  <a:tcPr marL="68580" marR="68580" marT="34290" marB="34290"/>
                </a:tc>
                <a:tc>
                  <a:txBody>
                    <a:bodyPr/>
                    <a:lstStyle/>
                    <a:p>
                      <a:pPr algn="r"/>
                      <a:r>
                        <a:rPr lang="en-US" sz="2400" b="1" dirty="0">
                          <a:solidFill>
                            <a:srgbClr val="FF0000"/>
                          </a:solidFill>
                        </a:rPr>
                        <a:t>0.8%</a:t>
                      </a:r>
                    </a:p>
                  </a:txBody>
                  <a:tcPr marL="68580" marR="68580" marT="34290" marB="34290"/>
                </a:tc>
                <a:extLst>
                  <a:ext uri="{0D108BD9-81ED-4DB2-BD59-A6C34878D82A}">
                    <a16:rowId xmlns:a16="http://schemas.microsoft.com/office/drawing/2014/main" val="10007"/>
                  </a:ext>
                </a:extLst>
              </a:tr>
            </a:tbl>
          </a:graphicData>
        </a:graphic>
      </p:graphicFrame>
      <p:sp>
        <p:nvSpPr>
          <p:cNvPr id="4" name="Footer Placeholder 3">
            <a:extLst>
              <a:ext uri="{FF2B5EF4-FFF2-40B4-BE49-F238E27FC236}">
                <a16:creationId xmlns:a16="http://schemas.microsoft.com/office/drawing/2014/main" id="{E2638912-FD78-4B0B-B079-6C2AA1C0806D}"/>
              </a:ext>
            </a:extLst>
          </p:cNvPr>
          <p:cNvSpPr>
            <a:spLocks noGrp="1"/>
          </p:cNvSpPr>
          <p:nvPr>
            <p:ph type="ftr" sz="quarter" idx="11"/>
          </p:nvPr>
        </p:nvSpPr>
        <p:spPr/>
        <p:txBody>
          <a:bodyPr/>
          <a:lstStyle/>
          <a:p>
            <a:r>
              <a:rPr lang="en-US"/>
              <a:t>© 2023 Michael Gregory Consulting LLC </a:t>
            </a:r>
            <a:endParaRPr lang="en-US" dirty="0"/>
          </a:p>
        </p:txBody>
      </p:sp>
    </p:spTree>
    <p:extLst>
      <p:ext uri="{BB962C8B-B14F-4D97-AF65-F5344CB8AC3E}">
        <p14:creationId xmlns:p14="http://schemas.microsoft.com/office/powerpoint/2010/main" val="305537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4CE712-EC02-48BC-A3C2-E6348EC9EDF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 2023 Michael Gregory Consulting LLC </a:t>
            </a:r>
            <a:endParaRPr lang="en-US" dirty="0"/>
          </a:p>
        </p:txBody>
      </p:sp>
      <p:sp>
        <p:nvSpPr>
          <p:cNvPr id="3" name="Slide Number Placeholder 2">
            <a:extLst>
              <a:ext uri="{FF2B5EF4-FFF2-40B4-BE49-F238E27FC236}">
                <a16:creationId xmlns:a16="http://schemas.microsoft.com/office/drawing/2014/main" id="{8090389C-465D-4435-8B3F-E89F4D278576}"/>
              </a:ext>
            </a:extLst>
          </p:cNvPr>
          <p:cNvSpPr>
            <a:spLocks noGrp="1"/>
          </p:cNvSpPr>
          <p:nvPr>
            <p:ph type="sldNum" sz="quarter" idx="12"/>
          </p:nvPr>
        </p:nvSpPr>
        <p:spPr>
          <a:xfrm>
            <a:off x="8805333" y="6356350"/>
            <a:ext cx="2743200" cy="365125"/>
          </a:xfrm>
        </p:spPr>
        <p:txBody>
          <a:bodyPr>
            <a:normAutofit/>
          </a:bodyPr>
          <a:lstStyle/>
          <a:p>
            <a:pPr>
              <a:spcAft>
                <a:spcPts val="600"/>
              </a:spcAft>
            </a:pPr>
            <a:fld id="{73819C7E-E904-4994-83FB-52312C38CD85}" type="slidenum">
              <a:rPr lang="en-US" smtClean="0"/>
              <a:pPr>
                <a:spcAft>
                  <a:spcPts val="600"/>
                </a:spcAft>
              </a:pPr>
              <a:t>16</a:t>
            </a:fld>
            <a:endParaRPr lang="en-US" dirty="0"/>
          </a:p>
        </p:txBody>
      </p:sp>
      <p:graphicFrame>
        <p:nvGraphicFramePr>
          <p:cNvPr id="5" name="Table 4">
            <a:extLst>
              <a:ext uri="{FF2B5EF4-FFF2-40B4-BE49-F238E27FC236}">
                <a16:creationId xmlns:a16="http://schemas.microsoft.com/office/drawing/2014/main" id="{E60D8E90-AE54-4E14-9F05-E95124B376A8}"/>
              </a:ext>
            </a:extLst>
          </p:cNvPr>
          <p:cNvGraphicFramePr>
            <a:graphicFrameLocks noGrp="1"/>
          </p:cNvGraphicFramePr>
          <p:nvPr>
            <p:extLst>
              <p:ext uri="{D42A27DB-BD31-4B8C-83A1-F6EECF244321}">
                <p14:modId xmlns:p14="http://schemas.microsoft.com/office/powerpoint/2010/main" val="1937808870"/>
              </p:ext>
            </p:extLst>
          </p:nvPr>
        </p:nvGraphicFramePr>
        <p:xfrm>
          <a:off x="643467" y="970277"/>
          <a:ext cx="10905072" cy="4917450"/>
        </p:xfrm>
        <a:graphic>
          <a:graphicData uri="http://schemas.openxmlformats.org/drawingml/2006/table">
            <a:tbl>
              <a:tblPr/>
              <a:tblGrid>
                <a:gridCol w="1242729">
                  <a:extLst>
                    <a:ext uri="{9D8B030D-6E8A-4147-A177-3AD203B41FA5}">
                      <a16:colId xmlns:a16="http://schemas.microsoft.com/office/drawing/2014/main" val="507723759"/>
                    </a:ext>
                  </a:extLst>
                </a:gridCol>
                <a:gridCol w="254248">
                  <a:extLst>
                    <a:ext uri="{9D8B030D-6E8A-4147-A177-3AD203B41FA5}">
                      <a16:colId xmlns:a16="http://schemas.microsoft.com/office/drawing/2014/main" val="162906200"/>
                    </a:ext>
                  </a:extLst>
                </a:gridCol>
                <a:gridCol w="1041761">
                  <a:extLst>
                    <a:ext uri="{9D8B030D-6E8A-4147-A177-3AD203B41FA5}">
                      <a16:colId xmlns:a16="http://schemas.microsoft.com/office/drawing/2014/main" val="2524690067"/>
                    </a:ext>
                  </a:extLst>
                </a:gridCol>
                <a:gridCol w="1041760">
                  <a:extLst>
                    <a:ext uri="{9D8B030D-6E8A-4147-A177-3AD203B41FA5}">
                      <a16:colId xmlns:a16="http://schemas.microsoft.com/office/drawing/2014/main" val="748062349"/>
                    </a:ext>
                  </a:extLst>
                </a:gridCol>
                <a:gridCol w="1041760">
                  <a:extLst>
                    <a:ext uri="{9D8B030D-6E8A-4147-A177-3AD203B41FA5}">
                      <a16:colId xmlns:a16="http://schemas.microsoft.com/office/drawing/2014/main" val="1376148303"/>
                    </a:ext>
                  </a:extLst>
                </a:gridCol>
                <a:gridCol w="254248">
                  <a:extLst>
                    <a:ext uri="{9D8B030D-6E8A-4147-A177-3AD203B41FA5}">
                      <a16:colId xmlns:a16="http://schemas.microsoft.com/office/drawing/2014/main" val="2374372073"/>
                    </a:ext>
                  </a:extLst>
                </a:gridCol>
                <a:gridCol w="1060455">
                  <a:extLst>
                    <a:ext uri="{9D8B030D-6E8A-4147-A177-3AD203B41FA5}">
                      <a16:colId xmlns:a16="http://schemas.microsoft.com/office/drawing/2014/main" val="4281918926"/>
                    </a:ext>
                  </a:extLst>
                </a:gridCol>
                <a:gridCol w="1118876">
                  <a:extLst>
                    <a:ext uri="{9D8B030D-6E8A-4147-A177-3AD203B41FA5}">
                      <a16:colId xmlns:a16="http://schemas.microsoft.com/office/drawing/2014/main" val="3714073278"/>
                    </a:ext>
                  </a:extLst>
                </a:gridCol>
                <a:gridCol w="1060456">
                  <a:extLst>
                    <a:ext uri="{9D8B030D-6E8A-4147-A177-3AD203B41FA5}">
                      <a16:colId xmlns:a16="http://schemas.microsoft.com/office/drawing/2014/main" val="3300959190"/>
                    </a:ext>
                  </a:extLst>
                </a:gridCol>
                <a:gridCol w="254248">
                  <a:extLst>
                    <a:ext uri="{9D8B030D-6E8A-4147-A177-3AD203B41FA5}">
                      <a16:colId xmlns:a16="http://schemas.microsoft.com/office/drawing/2014/main" val="3953580740"/>
                    </a:ext>
                  </a:extLst>
                </a:gridCol>
                <a:gridCol w="993592">
                  <a:extLst>
                    <a:ext uri="{9D8B030D-6E8A-4147-A177-3AD203B41FA5}">
                      <a16:colId xmlns:a16="http://schemas.microsoft.com/office/drawing/2014/main" val="3456583518"/>
                    </a:ext>
                  </a:extLst>
                </a:gridCol>
                <a:gridCol w="1540939">
                  <a:extLst>
                    <a:ext uri="{9D8B030D-6E8A-4147-A177-3AD203B41FA5}">
                      <a16:colId xmlns:a16="http://schemas.microsoft.com/office/drawing/2014/main" val="482938634"/>
                    </a:ext>
                  </a:extLst>
                </a:gridCol>
              </a:tblGrid>
              <a:tr h="379128">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Category</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Year</a:t>
                      </a:r>
                      <a:endParaRPr lang="en-US" sz="2600" b="0" i="0" u="none" strike="noStrike" dirty="0">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DD5"/>
                    </a:solidFill>
                  </a:tcPr>
                </a:tc>
                <a:extLst>
                  <a:ext uri="{0D108BD9-81ED-4DB2-BD59-A6C34878D82A}">
                    <a16:rowId xmlns:a16="http://schemas.microsoft.com/office/drawing/2014/main" val="1624544779"/>
                  </a:ext>
                </a:extLst>
              </a:tr>
              <a:tr h="693199">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Audited</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Audited</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Audited</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Totals</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Total</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Totals</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Avg Add Tax</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ctr"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Avg Refund</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a:noFill/>
                    </a:lnT>
                    <a:lnB>
                      <a:noFill/>
                    </a:lnB>
                    <a:solidFill>
                      <a:srgbClr val="B8CCE4"/>
                    </a:solidFill>
                  </a:tcPr>
                </a:tc>
                <a:extLst>
                  <a:ext uri="{0D108BD9-81ED-4DB2-BD59-A6C34878D82A}">
                    <a16:rowId xmlns:a16="http://schemas.microsoft.com/office/drawing/2014/main" val="3669953038"/>
                  </a:ext>
                </a:extLst>
              </a:tr>
              <a:tr h="379128">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2018</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2019</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2020</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2018</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2019</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2020</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0" i="0" u="none" strike="noStrike" dirty="0">
                          <a:solidFill>
                            <a:srgbClr val="000000"/>
                          </a:solidFill>
                          <a:effectLst/>
                          <a:latin typeface="Calibri" panose="020F0502020204030204" pitchFamily="34" charset="0"/>
                        </a:rPr>
                        <a:t>2020</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2020</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496582"/>
                  </a:ext>
                </a:extLst>
              </a:tr>
              <a:tr h="693199">
                <a:tc>
                  <a:txBody>
                    <a:bodyPr/>
                    <a:lstStyle/>
                    <a:p>
                      <a:pPr algn="l" fontAlgn="b">
                        <a:spcBef>
                          <a:spcPts val="0"/>
                        </a:spcBef>
                        <a:spcAft>
                          <a:spcPts val="0"/>
                        </a:spcAft>
                      </a:pPr>
                      <a:r>
                        <a:rPr lang="en-US" sz="2100" b="0" i="0" u="none" strike="noStrike" dirty="0">
                          <a:solidFill>
                            <a:srgbClr val="FF0000"/>
                          </a:solidFill>
                          <a:effectLst/>
                          <a:latin typeface="Calibri" panose="020F0502020204030204" pitchFamily="34" charset="0"/>
                        </a:rPr>
                        <a:t>&lt;$5 Mil</a:t>
                      </a:r>
                      <a:endParaRPr lang="en-US" sz="2600" b="0" i="0" u="none" strike="noStrike" dirty="0">
                        <a:solidFill>
                          <a:srgbClr val="FF0000"/>
                        </a:solidFill>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2.5%</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2.0%</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19,025</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        130,297 </a:t>
                      </a:r>
                      <a:endParaRPr lang="en-US" sz="2600" b="0" i="0" u="none" strike="noStrike" dirty="0">
                        <a:effectLst/>
                        <a:latin typeface="Arial" panose="020B0604020202020204" pitchFamily="34" charset="0"/>
                      </a:endParaRPr>
                    </a:p>
                  </a:txBody>
                  <a:tcPr marL="11217" marR="11217" marT="11217"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l"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        291,200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8CCE4"/>
                    </a:solidFill>
                  </a:tcPr>
                </a:tc>
                <a:extLst>
                  <a:ext uri="{0D108BD9-81ED-4DB2-BD59-A6C34878D82A}">
                    <a16:rowId xmlns:a16="http://schemas.microsoft.com/office/drawing/2014/main" val="4217486859"/>
                  </a:ext>
                </a:extLst>
              </a:tr>
              <a:tr h="693199">
                <a:tc>
                  <a:txBody>
                    <a:bodyPr/>
                    <a:lstStyle/>
                    <a:p>
                      <a:pPr algn="l" fontAlgn="b">
                        <a:spcBef>
                          <a:spcPts val="0"/>
                        </a:spcBef>
                        <a:spcAft>
                          <a:spcPts val="0"/>
                        </a:spcAft>
                      </a:pPr>
                      <a:r>
                        <a:rPr lang="en-US" sz="2100" b="0" i="0" u="none" strike="noStrike" dirty="0">
                          <a:solidFill>
                            <a:srgbClr val="FF0000"/>
                          </a:solidFill>
                          <a:effectLst/>
                          <a:latin typeface="Calibri" panose="020F0502020204030204" pitchFamily="34" charset="0"/>
                        </a:rPr>
                        <a:t>$5M = x &lt; $10 M</a:t>
                      </a:r>
                      <a:endParaRPr lang="en-US" sz="2600" b="0" i="0" u="none" strike="noStrike" dirty="0">
                        <a:solidFill>
                          <a:srgbClr val="FF0000"/>
                        </a:solidFill>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13.4%</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9.2%</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8,837</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          90,018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        124,724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973444"/>
                  </a:ext>
                </a:extLst>
              </a:tr>
              <a:tr h="693199">
                <a:tc>
                  <a:txBody>
                    <a:bodyPr/>
                    <a:lstStyle/>
                    <a:p>
                      <a:pPr algn="l" fontAlgn="b">
                        <a:spcBef>
                          <a:spcPts val="0"/>
                        </a:spcBef>
                        <a:spcAft>
                          <a:spcPts val="0"/>
                        </a:spcAft>
                      </a:pPr>
                      <a:r>
                        <a:rPr lang="en-US" sz="2100" b="0" i="0" u="none" strike="noStrike" dirty="0">
                          <a:solidFill>
                            <a:srgbClr val="FF0000"/>
                          </a:solidFill>
                          <a:effectLst/>
                          <a:latin typeface="Calibri" panose="020F0502020204030204" pitchFamily="34" charset="0"/>
                        </a:rPr>
                        <a:t>&gt;=$ 10 Mil</a:t>
                      </a:r>
                      <a:endParaRPr lang="en-US" sz="2600" b="0" i="0" u="none" strike="noStrike" dirty="0">
                        <a:solidFill>
                          <a:srgbClr val="FF0000"/>
                        </a:solidFill>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31.0%</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21.7%</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4,975</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r"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        407,983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a:noFill/>
                    </a:lnB>
                    <a:solidFill>
                      <a:srgbClr val="B8CCE4"/>
                    </a:solidFill>
                  </a:tcPr>
                </a:tc>
                <a:tc>
                  <a:txBody>
                    <a:bodyPr/>
                    <a:lstStyle/>
                    <a:p>
                      <a:pPr algn="l"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        502,295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a:noFill/>
                    </a:lnT>
                    <a:lnB>
                      <a:noFill/>
                    </a:lnB>
                    <a:solidFill>
                      <a:srgbClr val="B8CCE4"/>
                    </a:solidFill>
                  </a:tcPr>
                </a:tc>
                <a:extLst>
                  <a:ext uri="{0D108BD9-81ED-4DB2-BD59-A6C34878D82A}">
                    <a16:rowId xmlns:a16="http://schemas.microsoft.com/office/drawing/2014/main" val="2313819422"/>
                  </a:ext>
                </a:extLst>
              </a:tr>
              <a:tr h="693199">
                <a:tc>
                  <a:txBody>
                    <a:bodyPr/>
                    <a:lstStyle/>
                    <a:p>
                      <a:pPr algn="l" fontAlgn="b">
                        <a:spcBef>
                          <a:spcPts val="0"/>
                        </a:spcBef>
                        <a:spcAft>
                          <a:spcPts val="0"/>
                        </a:spcAft>
                      </a:pPr>
                      <a:r>
                        <a:rPr lang="en-US" sz="2100" b="1" i="0" u="none" strike="noStrike" dirty="0">
                          <a:solidFill>
                            <a:srgbClr val="FF0000"/>
                          </a:solidFill>
                          <a:effectLst/>
                          <a:latin typeface="Calibri" panose="020F0502020204030204" pitchFamily="34" charset="0"/>
                        </a:rPr>
                        <a:t>Estate Totals</a:t>
                      </a:r>
                      <a:endParaRPr lang="en-US" sz="2600" b="1" i="0" u="none" strike="noStrike" dirty="0">
                        <a:solidFill>
                          <a:srgbClr val="FF0000"/>
                        </a:solidFill>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2100" b="1" i="0" u="none" strike="noStrike" dirty="0">
                          <a:solidFill>
                            <a:srgbClr val="FF0000"/>
                          </a:solidFill>
                          <a:effectLst/>
                          <a:latin typeface="Calibri" panose="020F0502020204030204" pitchFamily="34" charset="0"/>
                        </a:rPr>
                        <a:t> </a:t>
                      </a:r>
                      <a:endParaRPr lang="en-US" sz="2600" b="1" i="0" u="none" strike="noStrike" dirty="0">
                        <a:solidFill>
                          <a:srgbClr val="FF0000"/>
                        </a:solidFill>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spcBef>
                          <a:spcPts val="0"/>
                        </a:spcBef>
                        <a:spcAft>
                          <a:spcPts val="0"/>
                        </a:spcAft>
                      </a:pPr>
                      <a:r>
                        <a:rPr lang="en-US" sz="2100" b="1" i="0" u="none" strike="noStrike" dirty="0">
                          <a:solidFill>
                            <a:srgbClr val="FF0000"/>
                          </a:solidFill>
                          <a:effectLst/>
                          <a:latin typeface="Calibri" panose="020F0502020204030204" pitchFamily="34" charset="0"/>
                        </a:rPr>
                        <a:t>8.2%</a:t>
                      </a:r>
                      <a:endParaRPr lang="en-US" sz="2600" b="1"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1" i="0" u="none" strike="noStrike" dirty="0">
                          <a:solidFill>
                            <a:srgbClr val="FF0000"/>
                          </a:solidFill>
                          <a:effectLst/>
                          <a:latin typeface="Calibri" panose="020F0502020204030204" pitchFamily="34" charset="0"/>
                        </a:rPr>
                        <a:t>6.9%</a:t>
                      </a:r>
                      <a:endParaRPr lang="en-US" sz="2600" b="1"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1" i="0" u="none" strike="noStrike" dirty="0">
                          <a:solidFill>
                            <a:srgbClr val="FF0000"/>
                          </a:solidFill>
                          <a:effectLst/>
                          <a:latin typeface="Calibri" panose="020F0502020204030204" pitchFamily="34" charset="0"/>
                        </a:rPr>
                        <a:t>10.0%</a:t>
                      </a:r>
                      <a:endParaRPr lang="en-US" sz="2600" b="1"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endParaRPr lang="en-US" sz="2600" b="1"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1" i="0" u="none" strike="noStrike" dirty="0">
                          <a:solidFill>
                            <a:srgbClr val="FF0000"/>
                          </a:solidFill>
                          <a:effectLst/>
                          <a:latin typeface="Calibri" panose="020F0502020204030204" pitchFamily="34" charset="0"/>
                        </a:rPr>
                        <a:t>      32,847 </a:t>
                      </a:r>
                      <a:endParaRPr lang="en-US" sz="2600" b="1"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25,742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r"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15,023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        263,800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a:noFill/>
                    </a:lnR>
                    <a:lnT>
                      <a:noFill/>
                    </a:lnT>
                    <a:lnB>
                      <a:noFill/>
                    </a:lnB>
                  </a:tcPr>
                </a:tc>
                <a:tc>
                  <a:txBody>
                    <a:bodyPr/>
                    <a:lstStyle/>
                    <a:p>
                      <a:pPr algn="l"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        366,505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54939022"/>
                  </a:ext>
                </a:extLst>
              </a:tr>
              <a:tr h="693199">
                <a:tc>
                  <a:txBody>
                    <a:bodyPr/>
                    <a:lstStyle/>
                    <a:p>
                      <a:pPr algn="l" fontAlgn="b">
                        <a:spcBef>
                          <a:spcPts val="0"/>
                        </a:spcBef>
                        <a:spcAft>
                          <a:spcPts val="0"/>
                        </a:spcAft>
                      </a:pPr>
                      <a:r>
                        <a:rPr lang="en-US" sz="2100" b="0" i="0" u="none" strike="noStrike" dirty="0">
                          <a:solidFill>
                            <a:srgbClr val="FF0000"/>
                          </a:solidFill>
                          <a:effectLst/>
                          <a:latin typeface="Calibri" panose="020F0502020204030204" pitchFamily="34" charset="0"/>
                        </a:rPr>
                        <a:t>Gift Totals</a:t>
                      </a:r>
                      <a:endParaRPr lang="en-US" sz="2600" b="0" i="0" u="none" strike="noStrike" dirty="0">
                        <a:solidFill>
                          <a:srgbClr val="FF0000"/>
                        </a:solidFill>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0.8%</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0.8%</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0.8%</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l" fontAlgn="b">
                        <a:spcBef>
                          <a:spcPts val="0"/>
                        </a:spcBef>
                        <a:spcAft>
                          <a:spcPts val="0"/>
                        </a:spcAft>
                      </a:pPr>
                      <a:r>
                        <a:rPr lang="en-US" sz="2100" b="0" i="0" u="none" strike="noStrike" dirty="0">
                          <a:solidFill>
                            <a:srgbClr val="FF0000"/>
                          </a:solidFill>
                          <a:effectLst/>
                          <a:latin typeface="Calibri" panose="020F0502020204030204" pitchFamily="34" charset="0"/>
                        </a:rPr>
                        <a:t> </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r" fontAlgn="b">
                        <a:spcBef>
                          <a:spcPts val="0"/>
                        </a:spcBef>
                        <a:spcAft>
                          <a:spcPts val="0"/>
                        </a:spcAft>
                      </a:pPr>
                      <a:r>
                        <a:rPr lang="en-US" sz="2100" b="0" i="0" u="none" strike="noStrike" dirty="0">
                          <a:solidFill>
                            <a:srgbClr val="FF0000"/>
                          </a:solidFill>
                          <a:effectLst/>
                          <a:latin typeface="Calibri" panose="020F0502020204030204" pitchFamily="34" charset="0"/>
                        </a:rPr>
                        <a:t>244,770</a:t>
                      </a:r>
                      <a:endParaRPr lang="en-US" sz="2600" b="0" i="0" u="none" strike="noStrike" dirty="0">
                        <a:solidFill>
                          <a:srgbClr val="FF0000"/>
                        </a:solidFill>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r" fontAlgn="b">
                        <a:spcBef>
                          <a:spcPts val="0"/>
                        </a:spcBef>
                        <a:spcAft>
                          <a:spcPts val="0"/>
                        </a:spcAft>
                      </a:pPr>
                      <a:r>
                        <a:rPr lang="en-US" sz="2100" b="0" i="0" u="none" strike="noStrike" dirty="0">
                          <a:solidFill>
                            <a:srgbClr val="000000"/>
                          </a:solidFill>
                          <a:effectLst/>
                          <a:latin typeface="Calibri" panose="020F0502020204030204" pitchFamily="34" charset="0"/>
                        </a:rPr>
                        <a:t>         239,618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r" fontAlgn="b">
                        <a:spcBef>
                          <a:spcPts val="0"/>
                        </a:spcBef>
                        <a:spcAft>
                          <a:spcPts val="0"/>
                        </a:spcAft>
                      </a:pPr>
                      <a:r>
                        <a:rPr lang="en-US" sz="2100" b="0" i="0" u="none" strike="noStrike" dirty="0">
                          <a:solidFill>
                            <a:srgbClr val="000000"/>
                          </a:solidFill>
                          <a:effectLst/>
                          <a:latin typeface="Calibri" panose="020F0502020204030204" pitchFamily="34" charset="0"/>
                        </a:rPr>
                        <a:t>158,095</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l" fontAlgn="b">
                        <a:spcBef>
                          <a:spcPts val="0"/>
                        </a:spcBef>
                        <a:spcAft>
                          <a:spcPts val="0"/>
                        </a:spcAft>
                      </a:pPr>
                      <a:r>
                        <a:rPr lang="en-US" sz="2100" b="0" i="0" u="none" strike="noStrike" dirty="0">
                          <a:solidFill>
                            <a:srgbClr val="000000"/>
                          </a:solidFill>
                          <a:effectLst/>
                          <a:latin typeface="Calibri" panose="020F0502020204030204" pitchFamily="34" charset="0"/>
                        </a:rPr>
                        <a:t> $        216,127 </a:t>
                      </a:r>
                      <a:endParaRPr lang="en-US" sz="2600" b="0" i="0" u="none" strike="noStrike" dirty="0">
                        <a:effectLst/>
                        <a:latin typeface="Arial" panose="020B0604020202020204" pitchFamily="34" charset="0"/>
                      </a:endParaRPr>
                    </a:p>
                  </a:txBody>
                  <a:tcPr marL="11217" marR="11217" marT="11217"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l" fontAlgn="b">
                        <a:spcBef>
                          <a:spcPts val="0"/>
                        </a:spcBef>
                        <a:spcAft>
                          <a:spcPts val="0"/>
                        </a:spcAft>
                      </a:pPr>
                      <a:r>
                        <a:rPr lang="en-US" sz="2100" b="1" i="0" u="none" strike="noStrike" dirty="0">
                          <a:solidFill>
                            <a:schemeClr val="accent6">
                              <a:lumMod val="50000"/>
                            </a:schemeClr>
                          </a:solidFill>
                          <a:effectLst/>
                          <a:latin typeface="Calibri" panose="020F0502020204030204" pitchFamily="34" charset="0"/>
                        </a:rPr>
                        <a:t> $        468,262 </a:t>
                      </a:r>
                      <a:endParaRPr lang="en-US" sz="2600" b="1" i="0" u="none" strike="noStrike" dirty="0">
                        <a:solidFill>
                          <a:schemeClr val="accent6">
                            <a:lumMod val="50000"/>
                          </a:schemeClr>
                        </a:solidFill>
                        <a:effectLst/>
                        <a:latin typeface="Arial" panose="020B0604020202020204" pitchFamily="34" charset="0"/>
                      </a:endParaRPr>
                    </a:p>
                  </a:txBody>
                  <a:tcPr marL="11217" marR="11217" marT="112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152069274"/>
                  </a:ext>
                </a:extLst>
              </a:tr>
            </a:tbl>
          </a:graphicData>
        </a:graphic>
      </p:graphicFrame>
    </p:spTree>
    <p:extLst>
      <p:ext uri="{BB962C8B-B14F-4D97-AF65-F5344CB8AC3E}">
        <p14:creationId xmlns:p14="http://schemas.microsoft.com/office/powerpoint/2010/main" val="339824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D602-9BBF-4076-A604-E9A6EE6804F8}"/>
              </a:ext>
            </a:extLst>
          </p:cNvPr>
          <p:cNvSpPr>
            <a:spLocks noGrp="1"/>
          </p:cNvSpPr>
          <p:nvPr>
            <p:ph type="title"/>
          </p:nvPr>
        </p:nvSpPr>
        <p:spPr/>
        <p:txBody>
          <a:bodyPr>
            <a:normAutofit/>
          </a:bodyPr>
          <a:lstStyle/>
          <a:p>
            <a:pPr algn="ctr"/>
            <a:r>
              <a:rPr lang="en-US" dirty="0">
                <a:latin typeface="Aharoni" panose="02010803020104030203" pitchFamily="2" charset="-79"/>
                <a:cs typeface="Aharoni" panose="02010803020104030203" pitchFamily="2" charset="-79"/>
              </a:rPr>
              <a:t>Some Other Interesting Facts </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from IRS Data</a:t>
            </a:r>
          </a:p>
        </p:txBody>
      </p:sp>
      <p:sp>
        <p:nvSpPr>
          <p:cNvPr id="3" name="Content Placeholder 2">
            <a:extLst>
              <a:ext uri="{FF2B5EF4-FFF2-40B4-BE49-F238E27FC236}">
                <a16:creationId xmlns:a16="http://schemas.microsoft.com/office/drawing/2014/main" id="{6D03DB04-EF6A-4EEF-BEC1-221BF2634886}"/>
              </a:ext>
            </a:extLst>
          </p:cNvPr>
          <p:cNvSpPr>
            <a:spLocks noGrp="1"/>
          </p:cNvSpPr>
          <p:nvPr>
            <p:ph idx="1"/>
          </p:nvPr>
        </p:nvSpPr>
        <p:spPr/>
        <p:txBody>
          <a:bodyPr>
            <a:normAutofit lnSpcReduction="10000"/>
          </a:bodyPr>
          <a:lstStyle/>
          <a:p>
            <a:r>
              <a:rPr lang="en-US" b="1" dirty="0"/>
              <a:t>For Estate Audits 18% are No Changes</a:t>
            </a:r>
          </a:p>
          <a:p>
            <a:r>
              <a:rPr lang="en-US" b="1" dirty="0"/>
              <a:t>For Estate Audits 20% are Refunds</a:t>
            </a:r>
          </a:p>
          <a:p>
            <a:r>
              <a:rPr lang="en-US" b="1" dirty="0"/>
              <a:t>Additional Tax </a:t>
            </a:r>
            <a:r>
              <a:rPr lang="en-US" dirty="0"/>
              <a:t>Adjustments for Estates Amount to on Average</a:t>
            </a:r>
          </a:p>
          <a:p>
            <a:pPr lvl="1"/>
            <a:r>
              <a:rPr lang="en-US" dirty="0"/>
              <a:t>$126,000 for under $5 million estates</a:t>
            </a:r>
          </a:p>
          <a:p>
            <a:pPr lvl="1"/>
            <a:r>
              <a:rPr lang="en-US" dirty="0"/>
              <a:t>$  88,000 for $5 million up to $10 million estates</a:t>
            </a:r>
          </a:p>
          <a:p>
            <a:pPr lvl="1"/>
            <a:r>
              <a:rPr lang="en-US" dirty="0"/>
              <a:t>$</a:t>
            </a:r>
            <a:r>
              <a:rPr lang="en-US" b="1" dirty="0"/>
              <a:t>335,000 for over $10 million estates</a:t>
            </a:r>
          </a:p>
          <a:p>
            <a:r>
              <a:rPr lang="en-US" b="1" dirty="0"/>
              <a:t>For Gift Audits 43% are No Changes</a:t>
            </a:r>
          </a:p>
          <a:p>
            <a:r>
              <a:rPr lang="en-US" b="1" dirty="0"/>
              <a:t>About 5% of Gift Cases Have Valuations. </a:t>
            </a:r>
            <a:r>
              <a:rPr lang="en-US" dirty="0"/>
              <a:t>If 50% of Change Cases Are Valuations this Amounts to </a:t>
            </a:r>
            <a:r>
              <a:rPr lang="en-US" b="1" dirty="0"/>
              <a:t>Approximately 5% Chance of Being Audited</a:t>
            </a:r>
          </a:p>
        </p:txBody>
      </p:sp>
      <p:sp>
        <p:nvSpPr>
          <p:cNvPr id="4" name="Footer Placeholder 3">
            <a:extLst>
              <a:ext uri="{FF2B5EF4-FFF2-40B4-BE49-F238E27FC236}">
                <a16:creationId xmlns:a16="http://schemas.microsoft.com/office/drawing/2014/main" id="{E093501F-797C-4764-93FD-D7AA79FABE35}"/>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A44DD4ED-FFDB-4564-85AC-2D5F3C244097}"/>
              </a:ext>
            </a:extLst>
          </p:cNvPr>
          <p:cNvSpPr>
            <a:spLocks noGrp="1"/>
          </p:cNvSpPr>
          <p:nvPr>
            <p:ph type="sldNum" sz="quarter" idx="12"/>
          </p:nvPr>
        </p:nvSpPr>
        <p:spPr/>
        <p:txBody>
          <a:bodyPr/>
          <a:lstStyle/>
          <a:p>
            <a:fld id="{73819C7E-E904-4994-83FB-52312C38CD85}" type="slidenum">
              <a:rPr lang="en-US" smtClean="0"/>
              <a:pPr/>
              <a:t>17</a:t>
            </a:fld>
            <a:endParaRPr lang="en-US" dirty="0"/>
          </a:p>
        </p:txBody>
      </p:sp>
    </p:spTree>
    <p:extLst>
      <p:ext uri="{BB962C8B-B14F-4D97-AF65-F5344CB8AC3E}">
        <p14:creationId xmlns:p14="http://schemas.microsoft.com/office/powerpoint/2010/main" val="49945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A517-C616-47F8-B08B-F23AFA0A8C63}"/>
              </a:ext>
            </a:extLst>
          </p:cNvPr>
          <p:cNvSpPr>
            <a:spLocks noGrp="1"/>
          </p:cNvSpPr>
          <p:nvPr>
            <p:ph type="title"/>
          </p:nvPr>
        </p:nvSpPr>
        <p:spPr/>
        <p:txBody>
          <a:bodyPr>
            <a:normAutofit/>
          </a:bodyPr>
          <a:lstStyle/>
          <a:p>
            <a:pPr algn="ctr"/>
            <a:r>
              <a:rPr lang="en-US" dirty="0">
                <a:latin typeface="Aharoni" panose="02010803020104030203" pitchFamily="2" charset="-79"/>
                <a:cs typeface="Aharoni" panose="02010803020104030203" pitchFamily="2" charset="-79"/>
              </a:rPr>
              <a:t>Estate and Gift Tax Ramifications</a:t>
            </a:r>
          </a:p>
        </p:txBody>
      </p:sp>
      <p:sp>
        <p:nvSpPr>
          <p:cNvPr id="3" name="Content Placeholder 2">
            <a:extLst>
              <a:ext uri="{FF2B5EF4-FFF2-40B4-BE49-F238E27FC236}">
                <a16:creationId xmlns:a16="http://schemas.microsoft.com/office/drawing/2014/main" id="{C5156213-826B-4960-A028-4B5BE535F3A4}"/>
              </a:ext>
            </a:extLst>
          </p:cNvPr>
          <p:cNvSpPr>
            <a:spLocks noGrp="1"/>
          </p:cNvSpPr>
          <p:nvPr>
            <p:ph idx="1"/>
          </p:nvPr>
        </p:nvSpPr>
        <p:spPr/>
        <p:txBody>
          <a:bodyPr>
            <a:normAutofit fontScale="92500" lnSpcReduction="10000"/>
          </a:bodyPr>
          <a:lstStyle/>
          <a:p>
            <a:r>
              <a:rPr lang="en-US" b="1" dirty="0"/>
              <a:t>Goal to close cases in 6 months</a:t>
            </a:r>
          </a:p>
          <a:p>
            <a:r>
              <a:rPr lang="en-US" b="1" dirty="0"/>
              <a:t>Goal to close out so many cases in FY 2022</a:t>
            </a:r>
          </a:p>
          <a:p>
            <a:pPr lvl="1"/>
            <a:r>
              <a:rPr lang="en-US" dirty="0"/>
              <a:t>October 1, 2022 to September 30, 2023</a:t>
            </a:r>
          </a:p>
          <a:p>
            <a:pPr lvl="1"/>
            <a:r>
              <a:rPr lang="en-US" dirty="0"/>
              <a:t>It takes a month to close a case</a:t>
            </a:r>
          </a:p>
          <a:p>
            <a:pPr lvl="1"/>
            <a:r>
              <a:rPr lang="en-US" dirty="0"/>
              <a:t>Complete closed cases by no later than August 31 for year end</a:t>
            </a:r>
          </a:p>
          <a:p>
            <a:pPr lvl="2"/>
            <a:r>
              <a:rPr lang="en-US" dirty="0"/>
              <a:t>This means an agreed case with the closing letter</a:t>
            </a:r>
          </a:p>
          <a:p>
            <a:pPr lvl="2"/>
            <a:r>
              <a:rPr lang="en-US" dirty="0"/>
              <a:t>This means an unagreed case closed out of the group with the 30-day letter response to Appeals</a:t>
            </a:r>
          </a:p>
          <a:p>
            <a:pPr lvl="1"/>
            <a:r>
              <a:rPr lang="en-US" dirty="0"/>
              <a:t>If a case has less than 9 months on the statute when it arrives at Appeals, it will not be accepted – docket for court</a:t>
            </a:r>
          </a:p>
          <a:p>
            <a:r>
              <a:rPr lang="en-US" b="1" dirty="0"/>
              <a:t>Quantity goal</a:t>
            </a:r>
          </a:p>
          <a:p>
            <a:r>
              <a:rPr lang="en-US" b="1" dirty="0"/>
              <a:t>Quality goal - TCJA</a:t>
            </a:r>
          </a:p>
        </p:txBody>
      </p:sp>
      <p:sp>
        <p:nvSpPr>
          <p:cNvPr id="4" name="Footer Placeholder 3">
            <a:extLst>
              <a:ext uri="{FF2B5EF4-FFF2-40B4-BE49-F238E27FC236}">
                <a16:creationId xmlns:a16="http://schemas.microsoft.com/office/drawing/2014/main" id="{F08DFC1C-8366-4E77-84E2-4B41A0C89458}"/>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442EAC9D-0C11-4D75-9679-EEC025628663}"/>
              </a:ext>
            </a:extLst>
          </p:cNvPr>
          <p:cNvSpPr>
            <a:spLocks noGrp="1"/>
          </p:cNvSpPr>
          <p:nvPr>
            <p:ph type="sldNum" sz="quarter" idx="12"/>
          </p:nvPr>
        </p:nvSpPr>
        <p:spPr/>
        <p:txBody>
          <a:bodyPr/>
          <a:lstStyle/>
          <a:p>
            <a:fld id="{73819C7E-E904-4994-83FB-52312C38CD85}" type="slidenum">
              <a:rPr lang="en-US" smtClean="0"/>
              <a:pPr/>
              <a:t>18</a:t>
            </a:fld>
            <a:endParaRPr lang="en-US" dirty="0"/>
          </a:p>
        </p:txBody>
      </p:sp>
    </p:spTree>
    <p:extLst>
      <p:ext uri="{BB962C8B-B14F-4D97-AF65-F5344CB8AC3E}">
        <p14:creationId xmlns:p14="http://schemas.microsoft.com/office/powerpoint/2010/main" val="3323722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2AF-FE0F-43A8-8FE8-C35673A4B3E6}"/>
              </a:ext>
            </a:extLst>
          </p:cNvPr>
          <p:cNvSpPr>
            <a:spLocks noGrp="1"/>
          </p:cNvSpPr>
          <p:nvPr>
            <p:ph type="title"/>
          </p:nvPr>
        </p:nvSpPr>
        <p:spPr/>
        <p:txBody>
          <a:bodyPr>
            <a:normAutofit/>
          </a:bodyPr>
          <a:lstStyle/>
          <a:p>
            <a:pPr algn="ctr"/>
            <a:r>
              <a:rPr lang="en-US" sz="5025" b="1" dirty="0">
                <a:latin typeface="Aharoni" panose="02010803020104030203" pitchFamily="2" charset="-79"/>
                <a:cs typeface="Aharoni" panose="02010803020104030203" pitchFamily="2" charset="-79"/>
              </a:rPr>
              <a:t>Given IRS Budget</a:t>
            </a:r>
            <a:endParaRPr lang="en-US"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EFD3C263-1364-4B53-9968-166B85384C6B}"/>
              </a:ext>
            </a:extLst>
          </p:cNvPr>
          <p:cNvSpPr>
            <a:spLocks noGrp="1"/>
          </p:cNvSpPr>
          <p:nvPr>
            <p:ph idx="1"/>
          </p:nvPr>
        </p:nvSpPr>
        <p:spPr/>
        <p:txBody>
          <a:bodyPr>
            <a:normAutofit fontScale="92500" lnSpcReduction="10000"/>
          </a:bodyPr>
          <a:lstStyle/>
          <a:p>
            <a:endParaRPr lang="en-US" sz="2600" dirty="0"/>
          </a:p>
          <a:p>
            <a:pPr marL="342900" lvl="1" indent="0">
              <a:buNone/>
            </a:pPr>
            <a:r>
              <a:rPr lang="en-US" sz="2600" b="1" dirty="0"/>
              <a:t>Quality will suffer</a:t>
            </a:r>
          </a:p>
          <a:p>
            <a:pPr marL="342900" lvl="1" indent="0">
              <a:buNone/>
            </a:pPr>
            <a:endParaRPr lang="en-US" b="1" dirty="0"/>
          </a:p>
          <a:p>
            <a:pPr marL="342900" lvl="1" indent="0">
              <a:buNone/>
            </a:pPr>
            <a:r>
              <a:rPr lang="en-US" b="1" dirty="0"/>
              <a:t>	Taxpayer Bill of Rights IRS Publication Number 1</a:t>
            </a:r>
          </a:p>
          <a:p>
            <a:pPr marL="342900" lvl="1" indent="0">
              <a:buNone/>
            </a:pPr>
            <a:endParaRPr lang="en-US" b="1" dirty="0"/>
          </a:p>
          <a:p>
            <a:pPr marL="342900" lvl="1" indent="0">
              <a:buNone/>
            </a:pPr>
            <a:r>
              <a:rPr lang="en-US" b="1" dirty="0"/>
              <a:t>	LB&amp;I IRM 4.46.4.6 (12-13-2018) Information Document Request Process with 	Exhibit 	4.46.4-1</a:t>
            </a:r>
          </a:p>
          <a:p>
            <a:pPr marL="342900" lvl="1" indent="0">
              <a:buNone/>
            </a:pPr>
            <a:endParaRPr lang="en-US" sz="2600" b="1" dirty="0"/>
          </a:p>
          <a:p>
            <a:pPr marL="0" indent="0">
              <a:lnSpc>
                <a:spcPct val="107000"/>
              </a:lnSpc>
              <a:spcBef>
                <a:spcPts val="0"/>
              </a:spcBef>
              <a:buNone/>
            </a:pPr>
            <a:r>
              <a:rPr lang="en-US" sz="2600" b="1" dirty="0"/>
              <a:t>     Quantity – will not meet targets, but will try valiantly to meet targets</a:t>
            </a:r>
          </a:p>
          <a:p>
            <a:pPr marL="342900" lvl="1" indent="0">
              <a:buNone/>
            </a:pPr>
            <a:endParaRPr lang="en-US" b="1" dirty="0"/>
          </a:p>
          <a:p>
            <a:pPr marL="342900" lvl="1" indent="0">
              <a:buNone/>
            </a:pPr>
            <a:r>
              <a:rPr lang="en-US" sz="2600" b="1" dirty="0"/>
              <a:t>Outside of Business Valuation Observations</a:t>
            </a:r>
          </a:p>
          <a:p>
            <a:pPr marL="342900" lvl="1" indent="0">
              <a:buNone/>
            </a:pPr>
            <a:r>
              <a:rPr lang="en-US" dirty="0"/>
              <a:t>	</a:t>
            </a:r>
          </a:p>
        </p:txBody>
      </p:sp>
      <p:sp>
        <p:nvSpPr>
          <p:cNvPr id="4" name="Footer Placeholder 3">
            <a:extLst>
              <a:ext uri="{FF2B5EF4-FFF2-40B4-BE49-F238E27FC236}">
                <a16:creationId xmlns:a16="http://schemas.microsoft.com/office/drawing/2014/main" id="{42B217BA-4942-488B-9078-DFAA4E8C5F56}"/>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E601EEA4-B63A-4FCD-AB70-1D9371DAD169}"/>
              </a:ext>
            </a:extLst>
          </p:cNvPr>
          <p:cNvSpPr>
            <a:spLocks noGrp="1"/>
          </p:cNvSpPr>
          <p:nvPr>
            <p:ph type="sldNum" sz="quarter" idx="12"/>
          </p:nvPr>
        </p:nvSpPr>
        <p:spPr/>
        <p:txBody>
          <a:bodyPr/>
          <a:lstStyle/>
          <a:p>
            <a:fld id="{73819C7E-E904-4994-83FB-52312C38CD85}" type="slidenum">
              <a:rPr lang="en-US" smtClean="0"/>
              <a:pPr/>
              <a:t>19</a:t>
            </a:fld>
            <a:endParaRPr lang="en-US" dirty="0"/>
          </a:p>
        </p:txBody>
      </p:sp>
    </p:spTree>
    <p:extLst>
      <p:ext uri="{BB962C8B-B14F-4D97-AF65-F5344CB8AC3E}">
        <p14:creationId xmlns:p14="http://schemas.microsoft.com/office/powerpoint/2010/main" val="275728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0C86-3308-450D-BEED-99778B916DBB}"/>
              </a:ext>
            </a:extLst>
          </p:cNvPr>
          <p:cNvSpPr>
            <a:spLocks noGrp="1"/>
          </p:cNvSpPr>
          <p:nvPr>
            <p:ph type="title"/>
          </p:nvPr>
        </p:nvSpPr>
        <p:spPr/>
        <p:txBody>
          <a:bodyPr/>
          <a:lstStyle/>
          <a:p>
            <a:r>
              <a:rPr lang="en-US" dirty="0"/>
              <a:t>  </a:t>
            </a:r>
            <a:br>
              <a:rPr lang="en-US" dirty="0"/>
            </a:br>
            <a:endParaRPr lang="en-US" dirty="0"/>
          </a:p>
        </p:txBody>
      </p:sp>
      <p:pic>
        <p:nvPicPr>
          <p:cNvPr id="6" name="Content Placeholder 5">
            <a:extLst>
              <a:ext uri="{FF2B5EF4-FFF2-40B4-BE49-F238E27FC236}">
                <a16:creationId xmlns:a16="http://schemas.microsoft.com/office/drawing/2014/main" id="{E6FE4F38-302C-4344-9313-0FC9EE7FD2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6729" y="52884"/>
            <a:ext cx="8480611" cy="6805116"/>
          </a:xfrm>
        </p:spPr>
      </p:pic>
      <p:sp>
        <p:nvSpPr>
          <p:cNvPr id="3" name="Footer Placeholder 2">
            <a:extLst>
              <a:ext uri="{FF2B5EF4-FFF2-40B4-BE49-F238E27FC236}">
                <a16:creationId xmlns:a16="http://schemas.microsoft.com/office/drawing/2014/main" id="{346A076E-2AEE-47A4-B992-A187302438A4}"/>
              </a:ext>
            </a:extLst>
          </p:cNvPr>
          <p:cNvSpPr>
            <a:spLocks noGrp="1"/>
          </p:cNvSpPr>
          <p:nvPr>
            <p:ph type="ftr" sz="quarter" idx="11"/>
          </p:nvPr>
        </p:nvSpPr>
        <p:spPr/>
        <p:txBody>
          <a:bodyPr/>
          <a:lstStyle/>
          <a:p>
            <a:r>
              <a:rPr lang="en-US"/>
              <a:t>© 2023 Michael Gregory Consulting LLC </a:t>
            </a:r>
            <a:endParaRPr lang="en-US" dirty="0"/>
          </a:p>
        </p:txBody>
      </p:sp>
      <p:sp>
        <p:nvSpPr>
          <p:cNvPr id="4" name="Slide Number Placeholder 3">
            <a:extLst>
              <a:ext uri="{FF2B5EF4-FFF2-40B4-BE49-F238E27FC236}">
                <a16:creationId xmlns:a16="http://schemas.microsoft.com/office/drawing/2014/main" id="{8446F5F0-DD35-44C8-97F9-79762285790F}"/>
              </a:ext>
            </a:extLst>
          </p:cNvPr>
          <p:cNvSpPr>
            <a:spLocks noGrp="1"/>
          </p:cNvSpPr>
          <p:nvPr>
            <p:ph type="sldNum" sz="quarter" idx="12"/>
          </p:nvPr>
        </p:nvSpPr>
        <p:spPr/>
        <p:txBody>
          <a:bodyPr/>
          <a:lstStyle/>
          <a:p>
            <a:fld id="{73819C7E-E904-4994-83FB-52312C38CD85}" type="slidenum">
              <a:rPr lang="en-US" smtClean="0"/>
              <a:t>2</a:t>
            </a:fld>
            <a:endParaRPr lang="en-US" dirty="0"/>
          </a:p>
        </p:txBody>
      </p:sp>
    </p:spTree>
    <p:extLst>
      <p:ext uri="{BB962C8B-B14F-4D97-AF65-F5344CB8AC3E}">
        <p14:creationId xmlns:p14="http://schemas.microsoft.com/office/powerpoint/2010/main" val="4128916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64B9-665C-4EAF-A2CB-1D14971140FE}"/>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What Should You Do Relative to Valuations?</a:t>
            </a:r>
          </a:p>
        </p:txBody>
      </p:sp>
      <p:sp>
        <p:nvSpPr>
          <p:cNvPr id="3" name="Content Placeholder 2">
            <a:extLst>
              <a:ext uri="{FF2B5EF4-FFF2-40B4-BE49-F238E27FC236}">
                <a16:creationId xmlns:a16="http://schemas.microsoft.com/office/drawing/2014/main" id="{7B321277-67C3-4CF7-BC85-FCE8A4726A86}"/>
              </a:ext>
            </a:extLst>
          </p:cNvPr>
          <p:cNvSpPr>
            <a:spLocks noGrp="1"/>
          </p:cNvSpPr>
          <p:nvPr>
            <p:ph idx="1"/>
          </p:nvPr>
        </p:nvSpPr>
        <p:spPr/>
        <p:txBody>
          <a:bodyPr>
            <a:normAutofit/>
          </a:bodyPr>
          <a:lstStyle/>
          <a:p>
            <a:r>
              <a:rPr lang="en-US" b="1" dirty="0"/>
              <a:t>Have a qualified appraisal by a qualified appraiser and attach it to the return</a:t>
            </a:r>
          </a:p>
          <a:p>
            <a:endParaRPr lang="en-US" b="1" dirty="0"/>
          </a:p>
          <a:p>
            <a:r>
              <a:rPr lang="en-US" b="1" dirty="0"/>
              <a:t>Understand how the IRS looks at them and plan accordingly</a:t>
            </a:r>
          </a:p>
          <a:p>
            <a:endParaRPr lang="en-US" b="1" dirty="0"/>
          </a:p>
          <a:p>
            <a:r>
              <a:rPr lang="en-US" b="1" dirty="0"/>
              <a:t>Consider behavioral elements on audit</a:t>
            </a:r>
          </a:p>
          <a:p>
            <a:endParaRPr lang="en-US" b="1" dirty="0"/>
          </a:p>
          <a:p>
            <a:r>
              <a:rPr lang="en-US" b="1" dirty="0"/>
              <a:t>Don’t be afraid to go to Appeals  </a:t>
            </a:r>
          </a:p>
        </p:txBody>
      </p:sp>
      <p:sp>
        <p:nvSpPr>
          <p:cNvPr id="4" name="Footer Placeholder 3">
            <a:extLst>
              <a:ext uri="{FF2B5EF4-FFF2-40B4-BE49-F238E27FC236}">
                <a16:creationId xmlns:a16="http://schemas.microsoft.com/office/drawing/2014/main" id="{26FA40AF-2FBC-4663-B68E-24031F608F61}"/>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3DA7923B-0D89-46D9-9C48-3CAE554DF41E}"/>
              </a:ext>
            </a:extLst>
          </p:cNvPr>
          <p:cNvSpPr>
            <a:spLocks noGrp="1"/>
          </p:cNvSpPr>
          <p:nvPr>
            <p:ph type="sldNum" sz="quarter" idx="12"/>
          </p:nvPr>
        </p:nvSpPr>
        <p:spPr/>
        <p:txBody>
          <a:bodyPr/>
          <a:lstStyle/>
          <a:p>
            <a:fld id="{73819C7E-E904-4994-83FB-52312C38CD85}" type="slidenum">
              <a:rPr lang="en-US" smtClean="0"/>
              <a:pPr/>
              <a:t>20</a:t>
            </a:fld>
            <a:endParaRPr lang="en-US" dirty="0"/>
          </a:p>
        </p:txBody>
      </p:sp>
    </p:spTree>
    <p:extLst>
      <p:ext uri="{BB962C8B-B14F-4D97-AF65-F5344CB8AC3E}">
        <p14:creationId xmlns:p14="http://schemas.microsoft.com/office/powerpoint/2010/main" val="274744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4EAF-76DA-4392-AEAB-A488F9EE0A58}"/>
              </a:ext>
            </a:extLst>
          </p:cNvPr>
          <p:cNvSpPr>
            <a:spLocks noGrp="1"/>
          </p:cNvSpPr>
          <p:nvPr>
            <p:ph type="title"/>
          </p:nvPr>
        </p:nvSpPr>
        <p:spPr>
          <a:xfrm>
            <a:off x="274178" y="136525"/>
            <a:ext cx="11544656" cy="1082675"/>
          </a:xfrm>
          <a:solidFill>
            <a:schemeClr val="bg1"/>
          </a:solidFill>
        </p:spPr>
        <p:txBody>
          <a:bodyPr>
            <a:normAutofit fontScale="90000"/>
          </a:bodyPr>
          <a:lstStyle/>
          <a:p>
            <a:pPr algn="ctr"/>
            <a:r>
              <a:rPr lang="en-US" sz="3600" dirty="0">
                <a:latin typeface="Aharoni" panose="02010803020104030203" pitchFamily="2" charset="-79"/>
                <a:cs typeface="Aharoni" panose="02010803020104030203" pitchFamily="2" charset="-79"/>
              </a:rPr>
              <a:t>Pertinent Federal Court Cases</a:t>
            </a:r>
            <a:br>
              <a:rPr lang="en-US" dirty="0">
                <a:latin typeface="Aharoni" panose="02010803020104030203" pitchFamily="2" charset="-79"/>
                <a:cs typeface="Aharoni" panose="02010803020104030203" pitchFamily="2" charset="-79"/>
              </a:rPr>
            </a:br>
            <a:r>
              <a:rPr lang="en-US" sz="3600" dirty="0">
                <a:latin typeface="Aharoni" panose="02010803020104030203" pitchFamily="2" charset="-79"/>
                <a:cs typeface="Aharoni" panose="02010803020104030203" pitchFamily="2" charset="-79"/>
              </a:rPr>
              <a:t> on Business Valuation</a:t>
            </a:r>
          </a:p>
        </p:txBody>
      </p:sp>
      <p:sp>
        <p:nvSpPr>
          <p:cNvPr id="3" name="Content Placeholder 2">
            <a:extLst>
              <a:ext uri="{FF2B5EF4-FFF2-40B4-BE49-F238E27FC236}">
                <a16:creationId xmlns:a16="http://schemas.microsoft.com/office/drawing/2014/main" id="{66F0809B-E720-47ED-9777-B66D1EC7A108}"/>
              </a:ext>
            </a:extLst>
          </p:cNvPr>
          <p:cNvSpPr>
            <a:spLocks noGrp="1"/>
          </p:cNvSpPr>
          <p:nvPr>
            <p:ph idx="1"/>
          </p:nvPr>
        </p:nvSpPr>
        <p:spPr>
          <a:xfrm>
            <a:off x="3263901" y="1428750"/>
            <a:ext cx="8554933" cy="4977697"/>
          </a:xfrm>
          <a:solidFill>
            <a:schemeClr val="bg1"/>
          </a:solidFill>
        </p:spPr>
        <p:txBody>
          <a:bodyPr>
            <a:normAutofit fontScale="70000" lnSpcReduction="20000"/>
          </a:bodyPr>
          <a:lstStyle/>
          <a:p>
            <a:r>
              <a:rPr lang="en-US" b="1" dirty="0">
                <a:solidFill>
                  <a:schemeClr val="accent6">
                    <a:lumMod val="50000"/>
                  </a:schemeClr>
                </a:solidFill>
              </a:rPr>
              <a:t>Nelson v. Comm  </a:t>
            </a:r>
            <a:r>
              <a:rPr lang="en-US" dirty="0">
                <a:solidFill>
                  <a:schemeClr val="accent6">
                    <a:lumMod val="50000"/>
                  </a:schemeClr>
                </a:solidFill>
              </a:rPr>
              <a:t>TCM 2020-81,  17 F4th 556 (5</a:t>
            </a:r>
            <a:r>
              <a:rPr lang="en-US" baseline="30000" dirty="0">
                <a:solidFill>
                  <a:schemeClr val="accent6">
                    <a:lumMod val="50000"/>
                  </a:schemeClr>
                </a:solidFill>
              </a:rPr>
              <a:t>th</a:t>
            </a:r>
            <a:r>
              <a:rPr lang="en-US" dirty="0">
                <a:solidFill>
                  <a:schemeClr val="accent6">
                    <a:lumMod val="50000"/>
                  </a:schemeClr>
                </a:solidFill>
              </a:rPr>
              <a:t> Cir  2021 Win of BV for </a:t>
            </a:r>
            <a:r>
              <a:rPr lang="en-US" dirty="0">
                <a:solidFill>
                  <a:schemeClr val="accent6">
                    <a:lumMod val="75000"/>
                  </a:schemeClr>
                </a:solidFill>
              </a:rPr>
              <a:t>TP)</a:t>
            </a:r>
          </a:p>
          <a:p>
            <a:r>
              <a:rPr lang="en-US" dirty="0">
                <a:solidFill>
                  <a:schemeClr val="accent6">
                    <a:lumMod val="50000"/>
                  </a:schemeClr>
                </a:solidFill>
              </a:rPr>
              <a:t>Estate of </a:t>
            </a:r>
            <a:r>
              <a:rPr lang="en-US" b="1" dirty="0">
                <a:solidFill>
                  <a:schemeClr val="accent6">
                    <a:lumMod val="50000"/>
                  </a:schemeClr>
                </a:solidFill>
              </a:rPr>
              <a:t>Michael Jackson </a:t>
            </a:r>
            <a:r>
              <a:rPr lang="en-US" dirty="0">
                <a:solidFill>
                  <a:schemeClr val="accent6">
                    <a:lumMod val="50000"/>
                  </a:schemeClr>
                </a:solidFill>
              </a:rPr>
              <a:t>May 3, 2021 (Corp)  Win for TP</a:t>
            </a:r>
          </a:p>
          <a:p>
            <a:r>
              <a:rPr lang="en-US" dirty="0">
                <a:solidFill>
                  <a:schemeClr val="accent6">
                    <a:lumMod val="50000"/>
                  </a:schemeClr>
                </a:solidFill>
              </a:rPr>
              <a:t>Estate of </a:t>
            </a:r>
            <a:r>
              <a:rPr lang="en-US" b="1" dirty="0">
                <a:solidFill>
                  <a:schemeClr val="accent6">
                    <a:lumMod val="50000"/>
                  </a:schemeClr>
                </a:solidFill>
              </a:rPr>
              <a:t>Warne </a:t>
            </a:r>
            <a:r>
              <a:rPr lang="en-US" dirty="0">
                <a:solidFill>
                  <a:schemeClr val="accent6">
                    <a:lumMod val="50000"/>
                  </a:schemeClr>
                </a:solidFill>
              </a:rPr>
              <a:t>February 18, 2021 Win for TP </a:t>
            </a:r>
          </a:p>
          <a:p>
            <a:r>
              <a:rPr lang="en-US" b="1" dirty="0">
                <a:solidFill>
                  <a:schemeClr val="accent6">
                    <a:lumMod val="50000"/>
                  </a:schemeClr>
                </a:solidFill>
              </a:rPr>
              <a:t>Lucero</a:t>
            </a:r>
            <a:r>
              <a:rPr lang="en-US" dirty="0">
                <a:solidFill>
                  <a:schemeClr val="accent6">
                    <a:lumMod val="50000"/>
                  </a:schemeClr>
                </a:solidFill>
              </a:rPr>
              <a:t> v. U.S. October 27, 2020 Win for TP </a:t>
            </a:r>
          </a:p>
          <a:p>
            <a:r>
              <a:rPr lang="en-US" dirty="0">
                <a:solidFill>
                  <a:schemeClr val="accent6">
                    <a:lumMod val="50000"/>
                  </a:schemeClr>
                </a:solidFill>
              </a:rPr>
              <a:t>Pierson M. </a:t>
            </a:r>
            <a:r>
              <a:rPr lang="en-US" b="1" dirty="0">
                <a:solidFill>
                  <a:schemeClr val="accent6">
                    <a:lumMod val="50000"/>
                  </a:schemeClr>
                </a:solidFill>
              </a:rPr>
              <a:t>Greive</a:t>
            </a:r>
            <a:r>
              <a:rPr lang="en-US" dirty="0">
                <a:solidFill>
                  <a:schemeClr val="accent6">
                    <a:lumMod val="50000"/>
                  </a:schemeClr>
                </a:solidFill>
              </a:rPr>
              <a:t> v. Comm March 2, 2020 Win for TP </a:t>
            </a:r>
          </a:p>
          <a:p>
            <a:r>
              <a:rPr lang="en-US" b="1" dirty="0">
                <a:solidFill>
                  <a:schemeClr val="accent6">
                    <a:lumMod val="50000"/>
                  </a:schemeClr>
                </a:solidFill>
              </a:rPr>
              <a:t>Estate of Aaron U. Jones August 19, 2019 (Corp) Win for TP (1120S)</a:t>
            </a:r>
          </a:p>
          <a:p>
            <a:r>
              <a:rPr lang="en-US" b="1" dirty="0">
                <a:solidFill>
                  <a:schemeClr val="accent6">
                    <a:lumMod val="50000"/>
                  </a:schemeClr>
                </a:solidFill>
              </a:rPr>
              <a:t>Kress v. Comm March 26, 2019 (Corp) Win for TP (1120S)</a:t>
            </a:r>
          </a:p>
          <a:p>
            <a:r>
              <a:rPr lang="en-US" dirty="0">
                <a:solidFill>
                  <a:srgbClr val="FF0000"/>
                </a:solidFill>
              </a:rPr>
              <a:t>Estate of </a:t>
            </a:r>
            <a:r>
              <a:rPr lang="en-US" b="1" dirty="0">
                <a:solidFill>
                  <a:srgbClr val="FF0000"/>
                </a:solidFill>
              </a:rPr>
              <a:t>Gallagher </a:t>
            </a:r>
            <a:r>
              <a:rPr lang="en-US" dirty="0">
                <a:solidFill>
                  <a:srgbClr val="FF0000"/>
                </a:solidFill>
              </a:rPr>
              <a:t>June 28, 2011</a:t>
            </a:r>
          </a:p>
          <a:p>
            <a:r>
              <a:rPr lang="en-US" b="1" dirty="0">
                <a:solidFill>
                  <a:srgbClr val="FF0000"/>
                </a:solidFill>
              </a:rPr>
              <a:t>Guistina</a:t>
            </a:r>
            <a:r>
              <a:rPr lang="en-US" dirty="0">
                <a:solidFill>
                  <a:srgbClr val="FF0000"/>
                </a:solidFill>
              </a:rPr>
              <a:t> TC Memo 2011-141 (Limited Partnership)</a:t>
            </a:r>
          </a:p>
          <a:p>
            <a:r>
              <a:rPr lang="en-US" b="1" dirty="0">
                <a:solidFill>
                  <a:srgbClr val="FF0000"/>
                </a:solidFill>
              </a:rPr>
              <a:t>Dallas</a:t>
            </a:r>
            <a:r>
              <a:rPr lang="en-US" dirty="0">
                <a:solidFill>
                  <a:srgbClr val="FF0000"/>
                </a:solidFill>
              </a:rPr>
              <a:t> T.C. Memo 2006-212 (Corp)</a:t>
            </a:r>
          </a:p>
          <a:p>
            <a:r>
              <a:rPr lang="en-US" b="1" dirty="0">
                <a:solidFill>
                  <a:srgbClr val="FF0000"/>
                </a:solidFill>
              </a:rPr>
              <a:t>Adams</a:t>
            </a:r>
            <a:r>
              <a:rPr lang="en-US" dirty="0">
                <a:solidFill>
                  <a:srgbClr val="FF0000"/>
                </a:solidFill>
              </a:rPr>
              <a:t> T.C. Memo 2002-80 (Corp)</a:t>
            </a:r>
          </a:p>
          <a:p>
            <a:r>
              <a:rPr lang="en-US" b="1" dirty="0">
                <a:solidFill>
                  <a:srgbClr val="FF0000"/>
                </a:solidFill>
              </a:rPr>
              <a:t>Heck </a:t>
            </a:r>
            <a:r>
              <a:rPr lang="en-US" dirty="0">
                <a:solidFill>
                  <a:srgbClr val="FF0000"/>
                </a:solidFill>
              </a:rPr>
              <a:t>T.C. Memo 2002-34  (Corp)</a:t>
            </a:r>
          </a:p>
          <a:p>
            <a:r>
              <a:rPr lang="en-US" b="1" dirty="0">
                <a:solidFill>
                  <a:srgbClr val="FF0000"/>
                </a:solidFill>
              </a:rPr>
              <a:t>Wall</a:t>
            </a:r>
            <a:r>
              <a:rPr lang="en-US" dirty="0">
                <a:solidFill>
                  <a:srgbClr val="FF0000"/>
                </a:solidFill>
              </a:rPr>
              <a:t> TC Memo 2001-75 (Corp)</a:t>
            </a:r>
          </a:p>
          <a:p>
            <a:r>
              <a:rPr lang="en-US" b="1" dirty="0">
                <a:solidFill>
                  <a:srgbClr val="FF0000"/>
                </a:solidFill>
              </a:rPr>
              <a:t>Gross</a:t>
            </a:r>
            <a:r>
              <a:rPr lang="en-US" dirty="0">
                <a:solidFill>
                  <a:srgbClr val="FF0000"/>
                </a:solidFill>
              </a:rPr>
              <a:t> v. Commissioner T.C. Memo 1999-254, aff’d 272 F. 3d 333 (6</a:t>
            </a:r>
            <a:r>
              <a:rPr lang="en-US" baseline="30000" dirty="0">
                <a:solidFill>
                  <a:srgbClr val="FF0000"/>
                </a:solidFill>
              </a:rPr>
              <a:t>th</a:t>
            </a:r>
            <a:r>
              <a:rPr lang="en-US" dirty="0">
                <a:solidFill>
                  <a:srgbClr val="FF0000"/>
                </a:solidFill>
              </a:rPr>
              <a:t> Cir. 2001</a:t>
            </a:r>
            <a:r>
              <a:rPr lang="en-US" u="sng" dirty="0">
                <a:solidFill>
                  <a:srgbClr val="FF0000"/>
                </a:solidFill>
              </a:rPr>
              <a:t>cert</a:t>
            </a:r>
            <a:r>
              <a:rPr lang="en-US" dirty="0">
                <a:solidFill>
                  <a:srgbClr val="FF0000"/>
                </a:solidFill>
              </a:rPr>
              <a:t> </a:t>
            </a:r>
            <a:r>
              <a:rPr lang="en-US" u="sng" dirty="0">
                <a:solidFill>
                  <a:srgbClr val="FF0000"/>
                </a:solidFill>
              </a:rPr>
              <a:t>denied</a:t>
            </a:r>
            <a:r>
              <a:rPr lang="en-US" dirty="0">
                <a:solidFill>
                  <a:srgbClr val="FF0000"/>
                </a:solidFill>
              </a:rPr>
              <a:t>, 537 U.S. 827 (2002) (Corp)</a:t>
            </a:r>
          </a:p>
          <a:p>
            <a:endParaRPr lang="en-US" dirty="0"/>
          </a:p>
        </p:txBody>
      </p:sp>
      <p:pic>
        <p:nvPicPr>
          <p:cNvPr id="5" name="Picture 4" descr="A picture containing scale, device, black, dark&#10;&#10;Description automatically generated">
            <a:extLst>
              <a:ext uri="{FF2B5EF4-FFF2-40B4-BE49-F238E27FC236}">
                <a16:creationId xmlns:a16="http://schemas.microsoft.com/office/drawing/2014/main" id="{57EE7A83-9374-4B00-A88C-40B19A3F1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194" y="2688303"/>
            <a:ext cx="2383174" cy="2383174"/>
          </a:xfrm>
          <a:prstGeom prst="rect">
            <a:avLst/>
          </a:prstGeom>
        </p:spPr>
      </p:pic>
      <p:sp>
        <p:nvSpPr>
          <p:cNvPr id="4" name="Footer Placeholder 3">
            <a:extLst>
              <a:ext uri="{FF2B5EF4-FFF2-40B4-BE49-F238E27FC236}">
                <a16:creationId xmlns:a16="http://schemas.microsoft.com/office/drawing/2014/main" id="{6871D750-FD2E-4A2F-89C2-18D9AF2C5754}"/>
              </a:ext>
            </a:extLst>
          </p:cNvPr>
          <p:cNvSpPr>
            <a:spLocks noGrp="1"/>
          </p:cNvSpPr>
          <p:nvPr>
            <p:ph type="ftr" sz="quarter" idx="11"/>
          </p:nvPr>
        </p:nvSpPr>
        <p:spPr/>
        <p:txBody>
          <a:bodyPr/>
          <a:lstStyle/>
          <a:p>
            <a:r>
              <a:rPr lang="en-US"/>
              <a:t>© 2023 Michael Gregory Consulting LLC </a:t>
            </a:r>
            <a:endParaRPr lang="en-US" dirty="0"/>
          </a:p>
        </p:txBody>
      </p:sp>
      <p:sp>
        <p:nvSpPr>
          <p:cNvPr id="6" name="Slide Number Placeholder 5">
            <a:extLst>
              <a:ext uri="{FF2B5EF4-FFF2-40B4-BE49-F238E27FC236}">
                <a16:creationId xmlns:a16="http://schemas.microsoft.com/office/drawing/2014/main" id="{3EEEB58F-2C93-470D-9DFD-22021D2B6802}"/>
              </a:ext>
            </a:extLst>
          </p:cNvPr>
          <p:cNvSpPr>
            <a:spLocks noGrp="1"/>
          </p:cNvSpPr>
          <p:nvPr>
            <p:ph type="sldNum" sz="quarter" idx="12"/>
          </p:nvPr>
        </p:nvSpPr>
        <p:spPr/>
        <p:txBody>
          <a:bodyPr/>
          <a:lstStyle/>
          <a:p>
            <a:fld id="{73819C7E-E904-4994-83FB-52312C38CD85}" type="slidenum">
              <a:rPr lang="en-US" smtClean="0"/>
              <a:t>21</a:t>
            </a:fld>
            <a:endParaRPr lang="en-US" dirty="0"/>
          </a:p>
        </p:txBody>
      </p:sp>
    </p:spTree>
    <p:extLst>
      <p:ext uri="{BB962C8B-B14F-4D97-AF65-F5344CB8AC3E}">
        <p14:creationId xmlns:p14="http://schemas.microsoft.com/office/powerpoint/2010/main" val="2143223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4C97-6E0A-4874-A05C-DAA4E5AFFBDA}"/>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Nelson v. Comm</a:t>
            </a:r>
          </a:p>
        </p:txBody>
      </p:sp>
      <p:sp>
        <p:nvSpPr>
          <p:cNvPr id="3" name="Content Placeholder 2">
            <a:extLst>
              <a:ext uri="{FF2B5EF4-FFF2-40B4-BE49-F238E27FC236}">
                <a16:creationId xmlns:a16="http://schemas.microsoft.com/office/drawing/2014/main" id="{A194E7F2-2B68-448A-B15E-3BA8C4078311}"/>
              </a:ext>
            </a:extLst>
          </p:cNvPr>
          <p:cNvSpPr>
            <a:spLocks noGrp="1"/>
          </p:cNvSpPr>
          <p:nvPr>
            <p:ph idx="1"/>
          </p:nvPr>
        </p:nvSpPr>
        <p:spPr>
          <a:solidFill>
            <a:schemeClr val="accent5">
              <a:lumMod val="20000"/>
              <a:lumOff val="80000"/>
            </a:schemeClr>
          </a:solidFill>
        </p:spPr>
        <p:txBody>
          <a:bodyPr>
            <a:normAutofit lnSpcReduction="10000"/>
          </a:bodyPr>
          <a:lstStyle/>
          <a:p>
            <a:r>
              <a:rPr lang="en-US" b="1" dirty="0"/>
              <a:t>Valuation of a holding company</a:t>
            </a:r>
          </a:p>
          <a:p>
            <a:r>
              <a:rPr lang="en-US" b="1" dirty="0"/>
              <a:t>Minority interest discount</a:t>
            </a:r>
          </a:p>
          <a:p>
            <a:r>
              <a:rPr lang="en-US" b="1" dirty="0"/>
              <a:t>Discount for Lack of Marketability</a:t>
            </a:r>
          </a:p>
          <a:p>
            <a:r>
              <a:rPr lang="en-US" b="1" dirty="0"/>
              <a:t>Formula gift clause win for IRS – The drafting of the defined benefit clause was critical in this instance</a:t>
            </a:r>
          </a:p>
          <a:p>
            <a:r>
              <a:rPr lang="en-US" b="1" dirty="0"/>
              <a:t>IRS expert preferred with quantitative models</a:t>
            </a:r>
          </a:p>
          <a:p>
            <a:r>
              <a:rPr lang="en-US" b="1" dirty="0"/>
              <a:t>Restrictions imposed by Caterpillar limits the sale to NAV</a:t>
            </a:r>
          </a:p>
          <a:p>
            <a:r>
              <a:rPr lang="en-US" b="1" dirty="0"/>
              <a:t>TP lost the battle, but won the war</a:t>
            </a:r>
          </a:p>
          <a:p>
            <a:pPr lvl="1"/>
            <a:r>
              <a:rPr lang="en-US" b="1" dirty="0"/>
              <a:t>TP lost on the defined benefit clause 5</a:t>
            </a:r>
            <a:r>
              <a:rPr lang="en-US" b="1" baseline="30000" dirty="0"/>
              <a:t>th</a:t>
            </a:r>
            <a:r>
              <a:rPr lang="en-US" b="1" dirty="0"/>
              <a:t> circuit</a:t>
            </a:r>
          </a:p>
          <a:p>
            <a:pPr lvl="1"/>
            <a:r>
              <a:rPr lang="en-US" b="1" dirty="0"/>
              <a:t>TP valuation only 22% higher than the filing value</a:t>
            </a:r>
          </a:p>
        </p:txBody>
      </p:sp>
      <p:sp>
        <p:nvSpPr>
          <p:cNvPr id="4" name="Footer Placeholder 3">
            <a:extLst>
              <a:ext uri="{FF2B5EF4-FFF2-40B4-BE49-F238E27FC236}">
                <a16:creationId xmlns:a16="http://schemas.microsoft.com/office/drawing/2014/main" id="{28626EA5-D0BE-483E-AA21-AFBECE98B72B}"/>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B64A5916-763F-48CD-8150-7CE596817D00}"/>
              </a:ext>
            </a:extLst>
          </p:cNvPr>
          <p:cNvSpPr>
            <a:spLocks noGrp="1"/>
          </p:cNvSpPr>
          <p:nvPr>
            <p:ph type="sldNum" sz="quarter" idx="12"/>
          </p:nvPr>
        </p:nvSpPr>
        <p:spPr/>
        <p:txBody>
          <a:bodyPr/>
          <a:lstStyle/>
          <a:p>
            <a:fld id="{73819C7E-E904-4994-83FB-52312C38CD85}" type="slidenum">
              <a:rPr lang="en-US" smtClean="0"/>
              <a:t>22</a:t>
            </a:fld>
            <a:endParaRPr lang="en-US" dirty="0"/>
          </a:p>
        </p:txBody>
      </p:sp>
    </p:spTree>
    <p:extLst>
      <p:ext uri="{BB962C8B-B14F-4D97-AF65-F5344CB8AC3E}">
        <p14:creationId xmlns:p14="http://schemas.microsoft.com/office/powerpoint/2010/main" val="286492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7108-33B2-4482-975F-B382E7B0AD93}"/>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Michael J. Jackson</a:t>
            </a:r>
          </a:p>
        </p:txBody>
      </p:sp>
      <p:sp>
        <p:nvSpPr>
          <p:cNvPr id="4" name="Footer Placeholder 3">
            <a:extLst>
              <a:ext uri="{FF2B5EF4-FFF2-40B4-BE49-F238E27FC236}">
                <a16:creationId xmlns:a16="http://schemas.microsoft.com/office/drawing/2014/main" id="{8FA88770-7522-4027-9B3E-D4ECACD1854A}"/>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39606B24-2B78-4A18-A9B0-5B9CC125D0CF}"/>
              </a:ext>
            </a:extLst>
          </p:cNvPr>
          <p:cNvSpPr>
            <a:spLocks noGrp="1"/>
          </p:cNvSpPr>
          <p:nvPr>
            <p:ph type="sldNum" sz="quarter" idx="12"/>
          </p:nvPr>
        </p:nvSpPr>
        <p:spPr/>
        <p:txBody>
          <a:bodyPr/>
          <a:lstStyle/>
          <a:p>
            <a:fld id="{73819C7E-E904-4994-83FB-52312C38CD85}" type="slidenum">
              <a:rPr lang="en-US" smtClean="0"/>
              <a:t>23</a:t>
            </a:fld>
            <a:endParaRPr lang="en-US" dirty="0"/>
          </a:p>
        </p:txBody>
      </p:sp>
      <p:graphicFrame>
        <p:nvGraphicFramePr>
          <p:cNvPr id="9" name="Table 9">
            <a:extLst>
              <a:ext uri="{FF2B5EF4-FFF2-40B4-BE49-F238E27FC236}">
                <a16:creationId xmlns:a16="http://schemas.microsoft.com/office/drawing/2014/main" id="{B480C3D0-B745-4378-B12F-203935E58E0A}"/>
              </a:ext>
            </a:extLst>
          </p:cNvPr>
          <p:cNvGraphicFramePr>
            <a:graphicFrameLocks noGrp="1"/>
          </p:cNvGraphicFramePr>
          <p:nvPr>
            <p:ph idx="1"/>
          </p:nvPr>
        </p:nvGraphicFramePr>
        <p:xfrm>
          <a:off x="838200" y="1825625"/>
          <a:ext cx="10515600" cy="34798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186395071"/>
                    </a:ext>
                  </a:extLst>
                </a:gridCol>
                <a:gridCol w="2103120">
                  <a:extLst>
                    <a:ext uri="{9D8B030D-6E8A-4147-A177-3AD203B41FA5}">
                      <a16:colId xmlns:a16="http://schemas.microsoft.com/office/drawing/2014/main" val="4098791675"/>
                    </a:ext>
                  </a:extLst>
                </a:gridCol>
                <a:gridCol w="2103120">
                  <a:extLst>
                    <a:ext uri="{9D8B030D-6E8A-4147-A177-3AD203B41FA5}">
                      <a16:colId xmlns:a16="http://schemas.microsoft.com/office/drawing/2014/main" val="905940643"/>
                    </a:ext>
                  </a:extLst>
                </a:gridCol>
                <a:gridCol w="2103120">
                  <a:extLst>
                    <a:ext uri="{9D8B030D-6E8A-4147-A177-3AD203B41FA5}">
                      <a16:colId xmlns:a16="http://schemas.microsoft.com/office/drawing/2014/main" val="3229809736"/>
                    </a:ext>
                  </a:extLst>
                </a:gridCol>
                <a:gridCol w="2103120">
                  <a:extLst>
                    <a:ext uri="{9D8B030D-6E8A-4147-A177-3AD203B41FA5}">
                      <a16:colId xmlns:a16="http://schemas.microsoft.com/office/drawing/2014/main" val="2145531689"/>
                    </a:ext>
                  </a:extLst>
                </a:gridCol>
              </a:tblGrid>
              <a:tr h="370840">
                <a:tc>
                  <a:txBody>
                    <a:bodyPr/>
                    <a:lstStyle/>
                    <a:p>
                      <a:pPr algn="ctr"/>
                      <a:r>
                        <a:rPr lang="en-US" b="1" dirty="0"/>
                        <a:t>Asset</a:t>
                      </a:r>
                    </a:p>
                  </a:txBody>
                  <a:tcPr/>
                </a:tc>
                <a:tc>
                  <a:txBody>
                    <a:bodyPr/>
                    <a:lstStyle/>
                    <a:p>
                      <a:pPr algn="ctr"/>
                      <a:r>
                        <a:rPr lang="en-US" b="1" dirty="0"/>
                        <a:t>Estate</a:t>
                      </a:r>
                    </a:p>
                  </a:txBody>
                  <a:tcPr/>
                </a:tc>
                <a:tc>
                  <a:txBody>
                    <a:bodyPr/>
                    <a:lstStyle/>
                    <a:p>
                      <a:pPr algn="ctr"/>
                      <a:r>
                        <a:rPr lang="en-US" b="1" dirty="0"/>
                        <a:t>Commissioner</a:t>
                      </a:r>
                    </a:p>
                  </a:txBody>
                  <a:tcPr/>
                </a:tc>
                <a:tc>
                  <a:txBody>
                    <a:bodyPr/>
                    <a:lstStyle/>
                    <a:p>
                      <a:pPr algn="ctr"/>
                      <a:r>
                        <a:rPr lang="en-US" b="1" dirty="0"/>
                        <a:t>Tax Court</a:t>
                      </a:r>
                    </a:p>
                  </a:txBody>
                  <a:tcPr/>
                </a:tc>
                <a:tc>
                  <a:txBody>
                    <a:bodyPr/>
                    <a:lstStyle/>
                    <a:p>
                      <a:pPr algn="ctr"/>
                      <a:r>
                        <a:rPr lang="en-US" b="1" dirty="0"/>
                        <a:t>Percentage for the Winner</a:t>
                      </a:r>
                    </a:p>
                  </a:txBody>
                  <a:tcPr/>
                </a:tc>
                <a:extLst>
                  <a:ext uri="{0D108BD9-81ED-4DB2-BD59-A6C34878D82A}">
                    <a16:rowId xmlns:a16="http://schemas.microsoft.com/office/drawing/2014/main" val="1871769198"/>
                  </a:ext>
                </a:extLst>
              </a:tr>
              <a:tr h="403659">
                <a:tc>
                  <a:txBody>
                    <a:bodyPr/>
                    <a:lstStyle/>
                    <a:p>
                      <a:r>
                        <a:rPr lang="en-US" b="1" dirty="0"/>
                        <a:t>Jackson’s Image and Likeness</a:t>
                      </a:r>
                    </a:p>
                  </a:txBody>
                  <a:tcPr/>
                </a:tc>
                <a:tc>
                  <a:txBody>
                    <a:bodyPr/>
                    <a:lstStyle/>
                    <a:p>
                      <a:pPr algn="r"/>
                      <a:r>
                        <a:rPr lang="en-US" dirty="0"/>
                        <a:t>$3,078,000</a:t>
                      </a:r>
                    </a:p>
                  </a:txBody>
                  <a:tcPr/>
                </a:tc>
                <a:tc>
                  <a:txBody>
                    <a:bodyPr/>
                    <a:lstStyle/>
                    <a:p>
                      <a:pPr algn="r"/>
                      <a:r>
                        <a:rPr lang="en-US" dirty="0"/>
                        <a:t>$161,307,045</a:t>
                      </a:r>
                    </a:p>
                  </a:txBody>
                  <a:tcPr/>
                </a:tc>
                <a:tc>
                  <a:txBody>
                    <a:bodyPr/>
                    <a:lstStyle/>
                    <a:p>
                      <a:pPr algn="r"/>
                      <a:r>
                        <a:rPr lang="en-US" dirty="0"/>
                        <a:t>$4,153,912</a:t>
                      </a:r>
                    </a:p>
                  </a:txBody>
                  <a:tcPr/>
                </a:tc>
                <a:tc>
                  <a:txBody>
                    <a:bodyPr/>
                    <a:lstStyle/>
                    <a:p>
                      <a:pPr algn="ctr"/>
                      <a:r>
                        <a:rPr lang="en-US" b="1" dirty="0"/>
                        <a:t>99% TP</a:t>
                      </a:r>
                    </a:p>
                  </a:txBody>
                  <a:tcPr/>
                </a:tc>
                <a:extLst>
                  <a:ext uri="{0D108BD9-81ED-4DB2-BD59-A6C34878D82A}">
                    <a16:rowId xmlns:a16="http://schemas.microsoft.com/office/drawing/2014/main" val="135795684"/>
                  </a:ext>
                </a:extLst>
              </a:tr>
              <a:tr h="370840">
                <a:tc>
                  <a:txBody>
                    <a:bodyPr/>
                    <a:lstStyle/>
                    <a:p>
                      <a:r>
                        <a:rPr lang="en-US" b="1" dirty="0"/>
                        <a:t>New Horizon Trust II 50% Interest in  Sony/ATV</a:t>
                      </a:r>
                    </a:p>
                  </a:txBody>
                  <a:tcPr/>
                </a:tc>
                <a:tc>
                  <a:txBody>
                    <a:bodyPr/>
                    <a:lstStyle/>
                    <a:p>
                      <a:pPr algn="r"/>
                      <a:r>
                        <a:rPr lang="en-US" dirty="0"/>
                        <a:t>$0</a:t>
                      </a:r>
                    </a:p>
                  </a:txBody>
                  <a:tcPr/>
                </a:tc>
                <a:tc>
                  <a:txBody>
                    <a:bodyPr/>
                    <a:lstStyle/>
                    <a:p>
                      <a:pPr algn="r"/>
                      <a:r>
                        <a:rPr lang="en-US" dirty="0"/>
                        <a:t>$206,295,934</a:t>
                      </a:r>
                    </a:p>
                  </a:txBody>
                  <a:tcPr/>
                </a:tc>
                <a:tc>
                  <a:txBody>
                    <a:bodyPr/>
                    <a:lstStyle/>
                    <a:p>
                      <a:pPr algn="r"/>
                      <a:r>
                        <a:rPr lang="en-US" dirty="0"/>
                        <a:t>$0</a:t>
                      </a:r>
                    </a:p>
                  </a:txBody>
                  <a:tcPr/>
                </a:tc>
                <a:tc>
                  <a:txBody>
                    <a:bodyPr/>
                    <a:lstStyle/>
                    <a:p>
                      <a:pPr algn="ctr"/>
                      <a:r>
                        <a:rPr lang="en-US" b="1" dirty="0"/>
                        <a:t>100% TP</a:t>
                      </a:r>
                    </a:p>
                  </a:txBody>
                  <a:tcPr/>
                </a:tc>
                <a:extLst>
                  <a:ext uri="{0D108BD9-81ED-4DB2-BD59-A6C34878D82A}">
                    <a16:rowId xmlns:a16="http://schemas.microsoft.com/office/drawing/2014/main" val="1993120745"/>
                  </a:ext>
                </a:extLst>
              </a:tr>
              <a:tr h="370840">
                <a:tc>
                  <a:txBody>
                    <a:bodyPr/>
                    <a:lstStyle/>
                    <a:p>
                      <a:r>
                        <a:rPr lang="en-US" b="1" dirty="0"/>
                        <a:t>New Horizon Trust III Mijac Music </a:t>
                      </a:r>
                    </a:p>
                    <a:p>
                      <a:endParaRPr lang="en-US" b="1" dirty="0"/>
                    </a:p>
                  </a:txBody>
                  <a:tcPr/>
                </a:tc>
                <a:tc>
                  <a:txBody>
                    <a:bodyPr/>
                    <a:lstStyle/>
                    <a:p>
                      <a:pPr algn="r"/>
                      <a:r>
                        <a:rPr lang="en-US" dirty="0"/>
                        <a:t>$2,267,316</a:t>
                      </a:r>
                    </a:p>
                  </a:txBody>
                  <a:tcPr/>
                </a:tc>
                <a:tc>
                  <a:txBody>
                    <a:bodyPr/>
                    <a:lstStyle/>
                    <a:p>
                      <a:pPr algn="r"/>
                      <a:r>
                        <a:rPr lang="en-US" dirty="0"/>
                        <a:t>$114,263,615</a:t>
                      </a:r>
                    </a:p>
                  </a:txBody>
                  <a:tcPr/>
                </a:tc>
                <a:tc>
                  <a:txBody>
                    <a:bodyPr/>
                    <a:lstStyle/>
                    <a:p>
                      <a:pPr algn="r"/>
                      <a:r>
                        <a:rPr lang="en-US" dirty="0"/>
                        <a:t>$107,313,561</a:t>
                      </a:r>
                    </a:p>
                  </a:txBody>
                  <a:tcPr/>
                </a:tc>
                <a:tc>
                  <a:txBody>
                    <a:bodyPr/>
                    <a:lstStyle/>
                    <a:p>
                      <a:pPr algn="ctr"/>
                      <a:r>
                        <a:rPr lang="en-US" b="1" dirty="0"/>
                        <a:t>94% IRS</a:t>
                      </a:r>
                    </a:p>
                  </a:txBody>
                  <a:tcPr/>
                </a:tc>
                <a:extLst>
                  <a:ext uri="{0D108BD9-81ED-4DB2-BD59-A6C34878D82A}">
                    <a16:rowId xmlns:a16="http://schemas.microsoft.com/office/drawing/2014/main" val="1474298473"/>
                  </a:ext>
                </a:extLst>
              </a:tr>
              <a:tr h="370840">
                <a:tc>
                  <a:txBody>
                    <a:bodyPr/>
                    <a:lstStyle/>
                    <a:p>
                      <a:r>
                        <a:rPr lang="en-US" b="1" dirty="0"/>
                        <a:t>Total</a:t>
                      </a:r>
                    </a:p>
                  </a:txBody>
                  <a:tcPr/>
                </a:tc>
                <a:tc>
                  <a:txBody>
                    <a:bodyPr/>
                    <a:lstStyle/>
                    <a:p>
                      <a:pPr algn="r"/>
                      <a:r>
                        <a:rPr lang="en-US" dirty="0"/>
                        <a:t>$5,345,316</a:t>
                      </a:r>
                    </a:p>
                  </a:txBody>
                  <a:tcPr/>
                </a:tc>
                <a:tc>
                  <a:txBody>
                    <a:bodyPr/>
                    <a:lstStyle/>
                    <a:p>
                      <a:pPr algn="r"/>
                      <a:r>
                        <a:rPr lang="en-US" dirty="0"/>
                        <a:t>$336,866,594</a:t>
                      </a:r>
                    </a:p>
                  </a:txBody>
                  <a:tcPr/>
                </a:tc>
                <a:tc>
                  <a:txBody>
                    <a:bodyPr/>
                    <a:lstStyle/>
                    <a:p>
                      <a:pPr algn="r"/>
                      <a:r>
                        <a:rPr lang="en-US" dirty="0"/>
                        <a:t>$111,467,473</a:t>
                      </a:r>
                    </a:p>
                  </a:txBody>
                  <a:tcPr/>
                </a:tc>
                <a:tc>
                  <a:txBody>
                    <a:bodyPr/>
                    <a:lstStyle/>
                    <a:p>
                      <a:pPr algn="ctr"/>
                      <a:r>
                        <a:rPr lang="en-US" b="1" dirty="0"/>
                        <a:t>68% TP</a:t>
                      </a:r>
                    </a:p>
                  </a:txBody>
                  <a:tcPr/>
                </a:tc>
                <a:extLst>
                  <a:ext uri="{0D108BD9-81ED-4DB2-BD59-A6C34878D82A}">
                    <a16:rowId xmlns:a16="http://schemas.microsoft.com/office/drawing/2014/main" val="3410552917"/>
                  </a:ext>
                </a:extLst>
              </a:tr>
            </a:tbl>
          </a:graphicData>
        </a:graphic>
      </p:graphicFrame>
    </p:spTree>
    <p:extLst>
      <p:ext uri="{BB962C8B-B14F-4D97-AF65-F5344CB8AC3E}">
        <p14:creationId xmlns:p14="http://schemas.microsoft.com/office/powerpoint/2010/main" val="2382868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F4C6-5041-4BFA-9B31-EE78D7F92BCA}"/>
              </a:ext>
            </a:extLst>
          </p:cNvPr>
          <p:cNvSpPr>
            <a:spLocks noGrp="1"/>
          </p:cNvSpPr>
          <p:nvPr>
            <p:ph type="title"/>
          </p:nvPr>
        </p:nvSpPr>
        <p:spPr>
          <a:xfrm>
            <a:off x="274178" y="1331650"/>
            <a:ext cx="11544656" cy="818710"/>
          </a:xfrm>
          <a:solidFill>
            <a:schemeClr val="bg1"/>
          </a:solidFill>
        </p:spPr>
        <p:txBody>
          <a:bodyPr>
            <a:normAutofit fontScale="90000"/>
          </a:bodyPr>
          <a:lstStyle/>
          <a:p>
            <a:pPr algn="ctr"/>
            <a:r>
              <a:rPr lang="en-US" sz="31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Estate of Michael Jackson v. Commissioner</a:t>
            </a:r>
            <a:r>
              <a:rPr lang="en-US" sz="3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US" sz="3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3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T.C. Memo 2021-48 (May 3, 2021)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E54A6D8-ACFD-4F88-9C54-2C21652D4515}"/>
              </a:ext>
            </a:extLst>
          </p:cNvPr>
          <p:cNvSpPr>
            <a:spLocks noGrp="1"/>
          </p:cNvSpPr>
          <p:nvPr>
            <p:ph idx="1"/>
          </p:nvPr>
        </p:nvSpPr>
        <p:spPr>
          <a:xfrm>
            <a:off x="838200" y="1551305"/>
            <a:ext cx="10515600" cy="4351338"/>
          </a:xfrm>
          <a:solidFill>
            <a:schemeClr val="accent5">
              <a:lumMod val="20000"/>
              <a:lumOff val="80000"/>
            </a:schemeClr>
          </a:solidFill>
        </p:spPr>
        <p:txBody>
          <a:bodyPr>
            <a:normAutofit/>
          </a:bodyPr>
          <a:lstStyle/>
          <a:p>
            <a:pPr lvl="1"/>
            <a:r>
              <a:rPr lang="en-US" b="1" dirty="0"/>
              <a:t>Judge Holmes</a:t>
            </a:r>
          </a:p>
          <a:p>
            <a:pPr lvl="1"/>
            <a:r>
              <a:rPr lang="en-US" dirty="0">
                <a:solidFill>
                  <a:srgbClr val="3D3D3D"/>
                </a:solidFill>
                <a:highlight>
                  <a:srgbClr val="FFFF00"/>
                </a:highlight>
                <a:ea typeface="Times New Roman" panose="02020603050405020304" pitchFamily="18" charset="0"/>
              </a:rPr>
              <a:t>And we find, as we have done consistently in the past apart from </a:t>
            </a:r>
            <a:r>
              <a:rPr lang="en-US" u="sng" dirty="0">
                <a:solidFill>
                  <a:srgbClr val="3D3D3D"/>
                </a:solidFill>
                <a:highlight>
                  <a:srgbClr val="FFFF00"/>
                </a:highlight>
                <a:ea typeface="Times New Roman" panose="02020603050405020304" pitchFamily="18" charset="0"/>
              </a:rPr>
              <a:t>Estate of Jones</a:t>
            </a:r>
            <a:r>
              <a:rPr lang="en-US" dirty="0">
                <a:solidFill>
                  <a:srgbClr val="3D3D3D"/>
                </a:solidFill>
                <a:highlight>
                  <a:srgbClr val="FFFF00"/>
                </a:highlight>
                <a:ea typeface="Times New Roman" panose="02020603050405020304" pitchFamily="18" charset="0"/>
              </a:rPr>
              <a:t>, that by a preponderance of the evidence tax affecting is not appropriate here because the Estate has failed to persuade us that a C corporation would be the hypothetical buyer of any of the three contested assets.</a:t>
            </a:r>
            <a:r>
              <a:rPr lang="en-US" dirty="0">
                <a:solidFill>
                  <a:srgbClr val="3D3D3D"/>
                </a:solidFill>
                <a:ea typeface="Times New Roman" panose="02020603050405020304" pitchFamily="18" charset="0"/>
              </a:rPr>
              <a:t> </a:t>
            </a:r>
          </a:p>
          <a:p>
            <a:pPr lvl="1"/>
            <a:r>
              <a:rPr lang="en-US" dirty="0">
                <a:solidFill>
                  <a:srgbClr val="3D3D3D"/>
                </a:solidFill>
                <a:highlight>
                  <a:srgbClr val="FFFF00"/>
                </a:highlight>
                <a:ea typeface="Times New Roman" panose="02020603050405020304" pitchFamily="18" charset="0"/>
              </a:rPr>
              <a:t>We do not hold that tax affecting is never called for. But our cases show how difficult a factual issue it is to demonstrate even a reasonable approximation </a:t>
            </a:r>
            <a:r>
              <a:rPr lang="en-US" b="1" dirty="0">
                <a:solidFill>
                  <a:srgbClr val="3D3D3D"/>
                </a:solidFill>
                <a:highlight>
                  <a:srgbClr val="FFFF00"/>
                </a:highlight>
                <a:ea typeface="Times New Roman" panose="02020603050405020304" pitchFamily="18" charset="0"/>
              </a:rPr>
              <a:t>[*83]</a:t>
            </a:r>
            <a:r>
              <a:rPr lang="en-US" dirty="0">
                <a:solidFill>
                  <a:srgbClr val="3D3D3D"/>
                </a:solidFill>
                <a:highlight>
                  <a:srgbClr val="FFFF00"/>
                </a:highlight>
                <a:ea typeface="Times New Roman" panose="02020603050405020304" pitchFamily="18" charset="0"/>
              </a:rPr>
              <a:t> of what that effect would be. In </a:t>
            </a:r>
            <a:r>
              <a:rPr lang="en-US" u="sng" dirty="0">
                <a:solidFill>
                  <a:srgbClr val="3D3D3D"/>
                </a:solidFill>
                <a:highlight>
                  <a:srgbClr val="FFFF00"/>
                </a:highlight>
                <a:ea typeface="Times New Roman" panose="02020603050405020304" pitchFamily="18" charset="0"/>
              </a:rPr>
              <a:t>Estate of Jones</a:t>
            </a:r>
            <a:r>
              <a:rPr lang="en-US" dirty="0">
                <a:solidFill>
                  <a:srgbClr val="3D3D3D"/>
                </a:solidFill>
                <a:highlight>
                  <a:srgbClr val="FFFF00"/>
                </a:highlight>
                <a:ea typeface="Times New Roman" panose="02020603050405020304" pitchFamily="18" charset="0"/>
              </a:rPr>
              <a:t>, there was expert evidence on only one side of the question, and that made a difference.</a:t>
            </a:r>
            <a:endParaRPr lang="en-US" dirty="0">
              <a:solidFill>
                <a:srgbClr val="3D3D3D"/>
              </a:solidFill>
              <a:ea typeface="Times New Roman" panose="02020603050405020304" pitchFamily="18" charset="0"/>
            </a:endParaRPr>
          </a:p>
        </p:txBody>
      </p:sp>
      <p:sp>
        <p:nvSpPr>
          <p:cNvPr id="4" name="Footer Placeholder 3">
            <a:extLst>
              <a:ext uri="{FF2B5EF4-FFF2-40B4-BE49-F238E27FC236}">
                <a16:creationId xmlns:a16="http://schemas.microsoft.com/office/drawing/2014/main" id="{0A25862A-EF2C-4495-831B-9195136F58CE}"/>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A3A96A46-BC6B-40E8-AD82-1EBCA696497D}"/>
              </a:ext>
            </a:extLst>
          </p:cNvPr>
          <p:cNvSpPr>
            <a:spLocks noGrp="1"/>
          </p:cNvSpPr>
          <p:nvPr>
            <p:ph type="sldNum" sz="quarter" idx="12"/>
          </p:nvPr>
        </p:nvSpPr>
        <p:spPr/>
        <p:txBody>
          <a:bodyPr/>
          <a:lstStyle/>
          <a:p>
            <a:fld id="{73819C7E-E904-4994-83FB-52312C38CD85}" type="slidenum">
              <a:rPr lang="en-US" smtClean="0"/>
              <a:t>24</a:t>
            </a:fld>
            <a:endParaRPr lang="en-US" dirty="0"/>
          </a:p>
        </p:txBody>
      </p:sp>
    </p:spTree>
    <p:extLst>
      <p:ext uri="{BB962C8B-B14F-4D97-AF65-F5344CB8AC3E}">
        <p14:creationId xmlns:p14="http://schemas.microsoft.com/office/powerpoint/2010/main" val="121060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5">
              <a:lumMod val="20000"/>
              <a:lumOff val="80000"/>
            </a:schemeClr>
          </a:solidFill>
        </p:spPr>
        <p:txBody>
          <a:bodyPr>
            <a:normAutofit/>
          </a:bodyPr>
          <a:lstStyle/>
          <a:p>
            <a:r>
              <a:rPr lang="en-US" dirty="0"/>
              <a:t>Write a Report for the Court and Judge</a:t>
            </a:r>
          </a:p>
          <a:p>
            <a:r>
              <a:rPr lang="en-US" dirty="0"/>
              <a:t>Read Court Cases by Judge on Topic</a:t>
            </a:r>
          </a:p>
          <a:p>
            <a:r>
              <a:rPr lang="en-US" dirty="0"/>
              <a:t>What Did Judge Halpern Have to Say?</a:t>
            </a:r>
          </a:p>
          <a:p>
            <a:pPr lvl="1"/>
            <a:r>
              <a:rPr lang="en-US" b="1" dirty="0"/>
              <a:t>Report is Testimony Have to Work with What I Have</a:t>
            </a:r>
          </a:p>
          <a:p>
            <a:pPr lvl="1"/>
            <a:r>
              <a:rPr lang="en-US" dirty="0"/>
              <a:t>Should NOT Have Used WACC in This Instance</a:t>
            </a:r>
          </a:p>
          <a:p>
            <a:pPr lvl="2"/>
            <a:r>
              <a:rPr lang="en-US" dirty="0"/>
              <a:t>Not Going Public and Do Not Meet Assumptions for WACC</a:t>
            </a:r>
          </a:p>
          <a:p>
            <a:pPr lvl="2"/>
            <a:r>
              <a:rPr lang="en-US" dirty="0"/>
              <a:t>Use Equity Approach</a:t>
            </a:r>
          </a:p>
          <a:p>
            <a:pPr lvl="1"/>
            <a:r>
              <a:rPr lang="en-US" dirty="0"/>
              <a:t>Do Not Use CAPM or Modified CAPM for the Discount Rate</a:t>
            </a:r>
          </a:p>
          <a:p>
            <a:pPr lvl="2"/>
            <a:r>
              <a:rPr lang="en-US" dirty="0"/>
              <a:t>Same Concerns As Above</a:t>
            </a:r>
          </a:p>
          <a:p>
            <a:pPr lvl="2"/>
            <a:r>
              <a:rPr lang="en-US" dirty="0"/>
              <a:t>Use Build Up Method</a:t>
            </a:r>
          </a:p>
          <a:p>
            <a:pPr lvl="1"/>
            <a:endParaRPr lang="en-US" dirty="0"/>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9F5E0489-DE99-478E-9A1B-310D2526069D}" type="slidenum">
              <a:rPr lang="en-US" smtClean="0"/>
              <a:pPr/>
              <a:t>25</a:t>
            </a:fld>
            <a:endParaRPr lang="en-US" dirty="0"/>
          </a:p>
        </p:txBody>
      </p:sp>
      <p:sp>
        <p:nvSpPr>
          <p:cNvPr id="6" name="Title 5"/>
          <p:cNvSpPr>
            <a:spLocks noGrp="1"/>
          </p:cNvSpPr>
          <p:nvPr>
            <p:ph type="title"/>
          </p:nvPr>
        </p:nvSpPr>
        <p:spPr>
          <a:xfrm>
            <a:off x="1003177" y="365125"/>
            <a:ext cx="10350623" cy="1325563"/>
          </a:xfrm>
        </p:spPr>
        <p:txBody>
          <a:bodyPr>
            <a:noAutofit/>
          </a:bodyPr>
          <a:lstStyle/>
          <a:p>
            <a:pPr algn="ctr"/>
            <a:r>
              <a:rPr lang="en-US" u="sng" dirty="0">
                <a:latin typeface="Aharoni" panose="02010803020104030203" pitchFamily="2" charset="-79"/>
                <a:cs typeface="Aharoni" panose="02010803020104030203" pitchFamily="2" charset="-79"/>
              </a:rPr>
              <a:t>But First </a:t>
            </a:r>
            <a:r>
              <a:rPr lang="en-US" dirty="0">
                <a:latin typeface="Aharoni" panose="02010803020104030203" pitchFamily="2" charset="-79"/>
                <a:cs typeface="Aharoni" panose="02010803020104030203" pitchFamily="2" charset="-79"/>
              </a:rPr>
              <a:t>Key Points from the Estate of Gallagher Case TCM </a:t>
            </a:r>
            <a:r>
              <a:rPr lang="en-US" sz="6000" dirty="0">
                <a:latin typeface="Aharoni" panose="02010803020104030203" pitchFamily="2" charset="-79"/>
                <a:cs typeface="Aharoni" panose="02010803020104030203" pitchFamily="2" charset="-79"/>
              </a:rPr>
              <a:t>2011-148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5">
              <a:lumMod val="20000"/>
              <a:lumOff val="80000"/>
            </a:schemeClr>
          </a:solidFill>
        </p:spPr>
        <p:txBody>
          <a:bodyPr>
            <a:normAutofit/>
          </a:bodyPr>
          <a:lstStyle/>
          <a:p>
            <a:pPr lvl="1"/>
            <a:r>
              <a:rPr lang="en-US" dirty="0"/>
              <a:t>Gross Still Governs – “</a:t>
            </a:r>
            <a:r>
              <a:rPr lang="en-US" b="1" dirty="0"/>
              <a:t>We Will NOT Impose </a:t>
            </a:r>
            <a:r>
              <a:rPr lang="en-US" dirty="0"/>
              <a:t>an Unjustified Fictitious Corporate Tax Rate” – IRS is 6 for 6 in Court</a:t>
            </a:r>
          </a:p>
          <a:p>
            <a:pPr lvl="1"/>
            <a:r>
              <a:rPr lang="en-US" b="1" dirty="0"/>
              <a:t>Don’t Assume Judge Understands Valuation Concepts</a:t>
            </a:r>
          </a:p>
          <a:p>
            <a:pPr lvl="1"/>
            <a:r>
              <a:rPr lang="en-US" b="1" dirty="0"/>
              <a:t>Understand Discovery Rules and Process and Work with Attorney</a:t>
            </a:r>
          </a:p>
          <a:p>
            <a:pPr lvl="1"/>
            <a:r>
              <a:rPr lang="en-US" b="1" u="sng" dirty="0"/>
              <a:t>Have a Third Party Review Your Report</a:t>
            </a:r>
          </a:p>
          <a:p>
            <a:pPr lvl="1"/>
            <a:r>
              <a:rPr lang="en-US" b="1" dirty="0"/>
              <a:t>Provide Court with Evidence: If It Is Not In Evidence It Does Not Exist </a:t>
            </a:r>
            <a:r>
              <a:rPr lang="en-US" dirty="0"/>
              <a:t>- Valuation Text Book for Example</a:t>
            </a:r>
          </a:p>
          <a:p>
            <a:pPr lvl="1"/>
            <a:r>
              <a:rPr lang="en-US" dirty="0"/>
              <a:t>Your job is to </a:t>
            </a:r>
            <a:r>
              <a:rPr lang="en-US" b="1" dirty="0"/>
              <a:t>EDUCATE THE COURT</a:t>
            </a:r>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9F5E0489-DE99-478E-9A1B-310D2526069D}" type="slidenum">
              <a:rPr lang="en-US" smtClean="0"/>
              <a:pPr/>
              <a:t>26</a:t>
            </a:fld>
            <a:endParaRPr lang="en-US" dirty="0"/>
          </a:p>
        </p:txBody>
      </p:sp>
      <p:sp>
        <p:nvSpPr>
          <p:cNvPr id="6" name="Title 5"/>
          <p:cNvSpPr>
            <a:spLocks noGrp="1"/>
          </p:cNvSpPr>
          <p:nvPr>
            <p:ph type="title"/>
          </p:nvPr>
        </p:nvSpPr>
        <p:spPr/>
        <p:txBody>
          <a:bodyPr>
            <a:normAutofit/>
          </a:bodyPr>
          <a:lstStyle/>
          <a:p>
            <a:pPr algn="ctr"/>
            <a:r>
              <a:rPr lang="en-US" dirty="0">
                <a:latin typeface="Aharoni" panose="02010803020104030203" pitchFamily="2" charset="-79"/>
                <a:cs typeface="Aharoni" panose="02010803020104030203" pitchFamily="2" charset="-79"/>
              </a:rPr>
              <a:t>What Did Judge Halpern Have To Say Continued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F4C6-5041-4BFA-9B31-EE78D7F92BCA}"/>
              </a:ext>
            </a:extLst>
          </p:cNvPr>
          <p:cNvSpPr>
            <a:spLocks noGrp="1"/>
          </p:cNvSpPr>
          <p:nvPr>
            <p:ph type="title"/>
          </p:nvPr>
        </p:nvSpPr>
        <p:spPr>
          <a:xfrm>
            <a:off x="274178" y="482600"/>
            <a:ext cx="11544656" cy="1667760"/>
          </a:xfrm>
        </p:spPr>
        <p:txBody>
          <a:bodyPr>
            <a:normAutofit fontScale="90000"/>
          </a:bodyPr>
          <a:lstStyle/>
          <a:p>
            <a:pPr algn="ctr"/>
            <a:r>
              <a:rPr lang="en-US" sz="4900" b="1" u="sng"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Estate of Warne v. Commissioner</a:t>
            </a:r>
            <a:r>
              <a:rPr lang="en-US" sz="4900" b="1"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 </a:t>
            </a:r>
            <a:br>
              <a:rPr lang="en-US" sz="3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3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T.C. Memo 2021-17 (Feb. 18, 2021)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E54A6D8-ACFD-4F88-9C54-2C21652D4515}"/>
              </a:ext>
            </a:extLst>
          </p:cNvPr>
          <p:cNvSpPr>
            <a:spLocks noGrp="1"/>
          </p:cNvSpPr>
          <p:nvPr>
            <p:ph idx="1"/>
          </p:nvPr>
        </p:nvSpPr>
        <p:spPr>
          <a:solidFill>
            <a:schemeClr val="accent1">
              <a:lumMod val="20000"/>
              <a:lumOff val="80000"/>
            </a:schemeClr>
          </a:solidFill>
        </p:spPr>
        <p:txBody>
          <a:bodyPr>
            <a:normAutofit fontScale="92500" lnSpcReduction="20000"/>
          </a:bodyPr>
          <a:lstStyle/>
          <a:p>
            <a:r>
              <a:rPr lang="en-US" dirty="0"/>
              <a:t>LLC operating agreement gave significant power to the majority interest holder; family trust had majority interest in every LLC</a:t>
            </a:r>
          </a:p>
          <a:p>
            <a:r>
              <a:rPr lang="en-US" dirty="0"/>
              <a:t>Court values not was contributed, but what charity received</a:t>
            </a:r>
          </a:p>
          <a:p>
            <a:r>
              <a:rPr lang="en-US" b="1" dirty="0"/>
              <a:t>Here is a detailed analysis for DLOC for a majority interest</a:t>
            </a:r>
          </a:p>
          <a:p>
            <a:r>
              <a:rPr lang="en-US" dirty="0"/>
              <a:t>Using data and thoroughly supporting in a report will win</a:t>
            </a:r>
          </a:p>
          <a:p>
            <a:r>
              <a:rPr lang="en-US" b="1" dirty="0"/>
              <a:t>TP 5% to 8% Mergerstat Control Premium Study – considered factors specific LLC</a:t>
            </a:r>
          </a:p>
          <a:p>
            <a:r>
              <a:rPr lang="en-US" b="1" dirty="0"/>
              <a:t>IRS 2% </a:t>
            </a:r>
            <a:r>
              <a:rPr lang="en-US" dirty="0"/>
              <a:t>closed in funds dissimilar to subject – took bottom of range - court rejected</a:t>
            </a:r>
          </a:p>
          <a:p>
            <a:r>
              <a:rPr lang="en-US" b="1" dirty="0"/>
              <a:t>Court 4%</a:t>
            </a:r>
          </a:p>
          <a:p>
            <a:r>
              <a:rPr lang="en-US" b="1" dirty="0"/>
              <a:t>Court stated previously no DLOC for majority interest, in this case slight discount based on DLOC’s by both parties</a:t>
            </a:r>
          </a:p>
        </p:txBody>
      </p:sp>
      <p:sp>
        <p:nvSpPr>
          <p:cNvPr id="4" name="Footer Placeholder 3">
            <a:extLst>
              <a:ext uri="{FF2B5EF4-FFF2-40B4-BE49-F238E27FC236}">
                <a16:creationId xmlns:a16="http://schemas.microsoft.com/office/drawing/2014/main" id="{AF8E3928-CC20-4995-92FA-107EBF54C43A}"/>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A8C351CA-64D1-4F39-BC84-490B7914DF41}"/>
              </a:ext>
            </a:extLst>
          </p:cNvPr>
          <p:cNvSpPr>
            <a:spLocks noGrp="1"/>
          </p:cNvSpPr>
          <p:nvPr>
            <p:ph type="sldNum" sz="quarter" idx="12"/>
          </p:nvPr>
        </p:nvSpPr>
        <p:spPr/>
        <p:txBody>
          <a:bodyPr/>
          <a:lstStyle/>
          <a:p>
            <a:fld id="{73819C7E-E904-4994-83FB-52312C38CD85}" type="slidenum">
              <a:rPr lang="en-US" smtClean="0"/>
              <a:t>27</a:t>
            </a:fld>
            <a:endParaRPr lang="en-US" dirty="0"/>
          </a:p>
        </p:txBody>
      </p:sp>
    </p:spTree>
    <p:extLst>
      <p:ext uri="{BB962C8B-B14F-4D97-AF65-F5344CB8AC3E}">
        <p14:creationId xmlns:p14="http://schemas.microsoft.com/office/powerpoint/2010/main" val="364907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BE7B-3991-4423-BA84-E27D8E20C13F}"/>
              </a:ext>
            </a:extLst>
          </p:cNvPr>
          <p:cNvSpPr>
            <a:spLocks noGrp="1"/>
          </p:cNvSpPr>
          <p:nvPr>
            <p:ph type="title"/>
          </p:nvPr>
        </p:nvSpPr>
        <p:spPr>
          <a:xfrm>
            <a:off x="274178" y="558801"/>
            <a:ext cx="11544656" cy="1591560"/>
          </a:xfrm>
        </p:spPr>
        <p:txBody>
          <a:bodyPr>
            <a:normAutofit fontScale="90000"/>
          </a:bodyPr>
          <a:lstStyle/>
          <a:p>
            <a:pPr algn="ctr"/>
            <a:r>
              <a:rPr lang="en-US" sz="4900" b="1" u="sng" dirty="0">
                <a:effectLst/>
                <a:latin typeface="Aharoni" panose="02010803020104030203" pitchFamily="2" charset="-79"/>
                <a:ea typeface="Calibri" panose="020F0502020204030204" pitchFamily="34" charset="0"/>
                <a:cs typeface="Aharoni" panose="02010803020104030203" pitchFamily="2" charset="-79"/>
              </a:rPr>
              <a:t>Lucero v. United States</a:t>
            </a:r>
            <a:r>
              <a:rPr lang="en-US" sz="4900" b="1" dirty="0">
                <a:effectLst/>
                <a:latin typeface="Aharoni" panose="02010803020104030203" pitchFamily="2" charset="-79"/>
                <a:ea typeface="Calibri" panose="020F0502020204030204" pitchFamily="34" charset="0"/>
                <a:cs typeface="Aharoni" panose="02010803020104030203" pitchFamily="2" charset="-79"/>
              </a:rPr>
              <a:t>, </a:t>
            </a:r>
            <a:br>
              <a:rPr lang="en-US" sz="2700" b="1" dirty="0">
                <a:effectLst/>
                <a:latin typeface="Calibri" panose="020F0502020204030204" pitchFamily="34" charset="0"/>
                <a:ea typeface="Calibri" panose="020F0502020204030204" pitchFamily="34" charset="0"/>
                <a:cs typeface="Times New Roman" panose="02020603050405020304" pitchFamily="18" charset="0"/>
              </a:rPr>
            </a:br>
            <a:r>
              <a:rPr lang="en-US" sz="2700" b="1" dirty="0">
                <a:effectLst/>
                <a:latin typeface="Calibri" panose="020F0502020204030204" pitchFamily="34" charset="0"/>
                <a:ea typeface="Calibri" panose="020F0502020204030204" pitchFamily="34" charset="0"/>
                <a:cs typeface="Times New Roman" panose="02020603050405020304" pitchFamily="18" charset="0"/>
              </a:rPr>
              <a:t>U.S. District Court for the District of New Mexico, </a:t>
            </a:r>
            <a:br>
              <a:rPr lang="en-US" sz="2700" b="1" dirty="0">
                <a:effectLst/>
                <a:latin typeface="Calibri" panose="020F0502020204030204" pitchFamily="34" charset="0"/>
                <a:ea typeface="Calibri" panose="020F0502020204030204" pitchFamily="34" charset="0"/>
                <a:cs typeface="Times New Roman" panose="02020603050405020304" pitchFamily="18" charset="0"/>
              </a:rPr>
            </a:br>
            <a:r>
              <a:rPr lang="en-US" sz="2700" b="1" dirty="0">
                <a:effectLst/>
                <a:latin typeface="Calibri" panose="020F0502020204030204" pitchFamily="34" charset="0"/>
                <a:ea typeface="Calibri" panose="020F0502020204030204" pitchFamily="34" charset="0"/>
                <a:cs typeface="Times New Roman" panose="02020603050405020304" pitchFamily="18" charset="0"/>
              </a:rPr>
              <a:t>October 27, 2020, Civ. No. 17-1065 JCH/JFR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CC7331FD-F3A8-4F31-9F19-0AF45AB30761}"/>
              </a:ext>
            </a:extLst>
          </p:cNvPr>
          <p:cNvSpPr>
            <a:spLocks noGrp="1"/>
          </p:cNvSpPr>
          <p:nvPr>
            <p:ph idx="1"/>
          </p:nvPr>
        </p:nvSpPr>
        <p:spPr>
          <a:solidFill>
            <a:schemeClr val="accent1">
              <a:lumMod val="20000"/>
              <a:lumOff val="80000"/>
            </a:schemeClr>
          </a:solidFill>
        </p:spPr>
        <p:txBody>
          <a:bodyPr>
            <a:normAutofit fontScale="92500" lnSpcReduction="10000"/>
          </a:bodyPr>
          <a:lstStyle/>
          <a:p>
            <a:r>
              <a:rPr lang="en-US" b="1" dirty="0"/>
              <a:t>TP claimed refund from $2.38/sh to $0.57/sh</a:t>
            </a:r>
          </a:p>
          <a:p>
            <a:r>
              <a:rPr lang="en-US" b="1" dirty="0"/>
              <a:t>Prior court settlement – compulsion at play in court case -$2.38/sh</a:t>
            </a:r>
          </a:p>
          <a:p>
            <a:r>
              <a:rPr lang="en-US" b="1" dirty="0"/>
              <a:t>Valuation date August 2014 </a:t>
            </a:r>
            <a:r>
              <a:rPr lang="en-US" dirty="0"/>
              <a:t>– </a:t>
            </a:r>
            <a:r>
              <a:rPr lang="en-US" b="1" dirty="0"/>
              <a:t>negative cash flow from beginning 2011 accumulated $608 million</a:t>
            </a:r>
          </a:p>
          <a:p>
            <a:r>
              <a:rPr lang="en-US" b="1" dirty="0"/>
              <a:t>Four valuations January to July 2014 $3.53/sh to $4.10/sh</a:t>
            </a:r>
            <a:r>
              <a:rPr lang="en-US" dirty="0"/>
              <a:t>; </a:t>
            </a:r>
            <a:r>
              <a:rPr lang="en-US" b="1" dirty="0"/>
              <a:t>Sept 2015 redeemed for $.48/sh</a:t>
            </a:r>
          </a:p>
          <a:p>
            <a:r>
              <a:rPr lang="en-US" b="1" dirty="0"/>
              <a:t>TP expert appraisal negative cash flows, used Altman Z-score bankruptcy probability, DLOM 18%, DLOC 25%</a:t>
            </a:r>
          </a:p>
          <a:p>
            <a:r>
              <a:rPr lang="en-US" b="1" dirty="0"/>
              <a:t>IRS review with opinion of value from exam and court case, agreed with discounts</a:t>
            </a:r>
          </a:p>
          <a:p>
            <a:r>
              <a:rPr lang="en-US" b="1" dirty="0"/>
              <a:t>Court 100% for TP</a:t>
            </a:r>
          </a:p>
        </p:txBody>
      </p:sp>
      <p:sp>
        <p:nvSpPr>
          <p:cNvPr id="4" name="Footer Placeholder 3">
            <a:extLst>
              <a:ext uri="{FF2B5EF4-FFF2-40B4-BE49-F238E27FC236}">
                <a16:creationId xmlns:a16="http://schemas.microsoft.com/office/drawing/2014/main" id="{C2352CB8-108A-4DD4-A904-6EC04D16085C}"/>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CB20D390-B048-4C95-8511-5FBD31730D00}"/>
              </a:ext>
            </a:extLst>
          </p:cNvPr>
          <p:cNvSpPr>
            <a:spLocks noGrp="1"/>
          </p:cNvSpPr>
          <p:nvPr>
            <p:ph type="sldNum" sz="quarter" idx="12"/>
          </p:nvPr>
        </p:nvSpPr>
        <p:spPr/>
        <p:txBody>
          <a:bodyPr/>
          <a:lstStyle/>
          <a:p>
            <a:fld id="{73819C7E-E904-4994-83FB-52312C38CD85}" type="slidenum">
              <a:rPr lang="en-US" smtClean="0"/>
              <a:t>28</a:t>
            </a:fld>
            <a:endParaRPr lang="en-US" dirty="0"/>
          </a:p>
        </p:txBody>
      </p:sp>
    </p:spTree>
    <p:extLst>
      <p:ext uri="{BB962C8B-B14F-4D97-AF65-F5344CB8AC3E}">
        <p14:creationId xmlns:p14="http://schemas.microsoft.com/office/powerpoint/2010/main" val="260109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DFA9-6F93-4CD4-83F7-169B662CBB8A}"/>
              </a:ext>
            </a:extLst>
          </p:cNvPr>
          <p:cNvSpPr>
            <a:spLocks noGrp="1"/>
          </p:cNvSpPr>
          <p:nvPr>
            <p:ph type="title"/>
          </p:nvPr>
        </p:nvSpPr>
        <p:spPr/>
        <p:txBody>
          <a:bodyPr>
            <a:noAutofit/>
          </a:bodyPr>
          <a:lstStyle/>
          <a:p>
            <a:pPr algn="ctr"/>
            <a:r>
              <a:rPr lang="en-US" b="1" u="sng" dirty="0">
                <a:effectLst/>
                <a:latin typeface="Aharoni" panose="02010803020104030203" pitchFamily="2" charset="-79"/>
                <a:ea typeface="Calibri" panose="020F0502020204030204" pitchFamily="34" charset="0"/>
                <a:cs typeface="Aharoni" panose="02010803020104030203" pitchFamily="2" charset="-79"/>
              </a:rPr>
              <a:t>Lucero v. United States</a:t>
            </a:r>
            <a:r>
              <a:rPr lang="en-US" b="1" dirty="0">
                <a:effectLst/>
                <a:latin typeface="Aharoni" panose="02010803020104030203" pitchFamily="2" charset="-79"/>
                <a:ea typeface="Calibri" panose="020F0502020204030204" pitchFamily="34" charset="0"/>
                <a:cs typeface="Aharoni" panose="02010803020104030203" pitchFamily="2" charset="-79"/>
              </a:rPr>
              <a:t>, </a:t>
            </a:r>
            <a:br>
              <a:rPr lang="en-US" sz="2400" b="1"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effectLst/>
                <a:latin typeface="Calibri" panose="020F0502020204030204" pitchFamily="34" charset="0"/>
                <a:ea typeface="Calibri" panose="020F0502020204030204" pitchFamily="34" charset="0"/>
                <a:cs typeface="Times New Roman" panose="02020603050405020304" pitchFamily="18" charset="0"/>
              </a:rPr>
              <a:t>U.S. District Court for the District of New Mexico, </a:t>
            </a:r>
            <a:br>
              <a:rPr lang="en-US" sz="2400" b="1"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effectLst/>
                <a:latin typeface="Calibri" panose="020F0502020204030204" pitchFamily="34" charset="0"/>
                <a:ea typeface="Calibri" panose="020F0502020204030204" pitchFamily="34" charset="0"/>
                <a:cs typeface="Times New Roman" panose="02020603050405020304" pitchFamily="18" charset="0"/>
              </a:rPr>
              <a:t>October 27, 2020, Civ. No. 17-1065 JCH/JFR</a:t>
            </a:r>
            <a:endParaRPr lang="en-US" sz="2400"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9D981B68-B620-488E-8DD6-44E90CB39EC0}"/>
              </a:ext>
            </a:extLst>
          </p:cNvPr>
          <p:cNvSpPr>
            <a:spLocks noGrp="1"/>
          </p:cNvSpPr>
          <p:nvPr>
            <p:ph idx="1"/>
          </p:nvPr>
        </p:nvSpPr>
        <p:spPr>
          <a:solidFill>
            <a:schemeClr val="accent5">
              <a:lumMod val="20000"/>
              <a:lumOff val="80000"/>
            </a:schemeClr>
          </a:solidFill>
        </p:spPr>
        <p:txBody>
          <a:bodyPr/>
          <a:lstStyle/>
          <a:p>
            <a:r>
              <a:rPr lang="en-US" b="1" dirty="0"/>
              <a:t>Expert testimony by TP with full appraisal</a:t>
            </a:r>
          </a:p>
          <a:p>
            <a:r>
              <a:rPr lang="en-US" b="1" dirty="0"/>
              <a:t>IRS supplied a </a:t>
            </a:r>
            <a:r>
              <a:rPr lang="en-US" b="1" u="sng" dirty="0"/>
              <a:t>review with an opinion of value – totally discredited by the court</a:t>
            </a:r>
          </a:p>
          <a:p>
            <a:r>
              <a:rPr lang="en-US" b="1" dirty="0"/>
              <a:t>IRS used a court case determination from litigation where one part was under duress  - totally discredited by the court</a:t>
            </a:r>
          </a:p>
          <a:p>
            <a:r>
              <a:rPr lang="en-US" b="1" dirty="0"/>
              <a:t>Implications at the IRS </a:t>
            </a:r>
          </a:p>
          <a:p>
            <a:endParaRPr lang="en-US" dirty="0"/>
          </a:p>
        </p:txBody>
      </p:sp>
      <p:sp>
        <p:nvSpPr>
          <p:cNvPr id="4" name="Footer Placeholder 3">
            <a:extLst>
              <a:ext uri="{FF2B5EF4-FFF2-40B4-BE49-F238E27FC236}">
                <a16:creationId xmlns:a16="http://schemas.microsoft.com/office/drawing/2014/main" id="{3E4372E4-291C-4F10-A352-764D56D5662D}"/>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FF339A53-01E9-41A2-AFF7-A0F9A8658737}"/>
              </a:ext>
            </a:extLst>
          </p:cNvPr>
          <p:cNvSpPr>
            <a:spLocks noGrp="1"/>
          </p:cNvSpPr>
          <p:nvPr>
            <p:ph type="sldNum" sz="quarter" idx="12"/>
          </p:nvPr>
        </p:nvSpPr>
        <p:spPr/>
        <p:txBody>
          <a:bodyPr/>
          <a:lstStyle/>
          <a:p>
            <a:fld id="{73819C7E-E904-4994-83FB-52312C38CD85}" type="slidenum">
              <a:rPr lang="en-US" smtClean="0"/>
              <a:pPr/>
              <a:t>29</a:t>
            </a:fld>
            <a:endParaRPr lang="en-US" dirty="0"/>
          </a:p>
        </p:txBody>
      </p:sp>
    </p:spTree>
    <p:extLst>
      <p:ext uri="{BB962C8B-B14F-4D97-AF65-F5344CB8AC3E}">
        <p14:creationId xmlns:p14="http://schemas.microsoft.com/office/powerpoint/2010/main" val="300643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0" y="365127"/>
            <a:ext cx="4324350" cy="1325563"/>
          </a:xfrm>
        </p:spPr>
        <p:txBody>
          <a:bodyPr/>
          <a:lstStyle/>
          <a:p>
            <a:pPr algn="ctr"/>
            <a:r>
              <a:rPr lang="en-US" dirty="0">
                <a:solidFill>
                  <a:schemeClr val="bg1"/>
                </a:solidFill>
                <a:latin typeface="Aharoni" panose="02010803020104030203" pitchFamily="2" charset="-79"/>
                <a:cs typeface="Aharoni" panose="02010803020104030203" pitchFamily="2" charset="-79"/>
              </a:rPr>
              <a:t>Disclaimer</a:t>
            </a:r>
          </a:p>
        </p:txBody>
      </p:sp>
      <p:sp>
        <p:nvSpPr>
          <p:cNvPr id="3" name="Content Placeholder 2"/>
          <p:cNvSpPr>
            <a:spLocks noGrp="1"/>
          </p:cNvSpPr>
          <p:nvPr>
            <p:ph idx="1"/>
          </p:nvPr>
        </p:nvSpPr>
        <p:spPr>
          <a:xfrm>
            <a:off x="5205047" y="1371601"/>
            <a:ext cx="6646984" cy="5152291"/>
          </a:xfrm>
        </p:spPr>
        <p:txBody>
          <a:bodyPr>
            <a:normAutofit/>
          </a:bodyPr>
          <a:lstStyle/>
          <a:p>
            <a:r>
              <a:rPr lang="en-US" dirty="0">
                <a:solidFill>
                  <a:schemeClr val="bg1"/>
                </a:solidFill>
              </a:rPr>
              <a:t>The opinions presented here are those of Michael Gregory. </a:t>
            </a:r>
            <a:r>
              <a:rPr lang="en-US" b="1" dirty="0">
                <a:solidFill>
                  <a:schemeClr val="bg1"/>
                </a:solidFill>
              </a:rPr>
              <a:t>Any opinions presented in this seminar are those of the author </a:t>
            </a:r>
            <a:r>
              <a:rPr lang="en-US" dirty="0">
                <a:solidFill>
                  <a:schemeClr val="bg1"/>
                </a:solidFill>
              </a:rPr>
              <a:t>and do not represent an official position of his current or previous employers. </a:t>
            </a:r>
            <a:r>
              <a:rPr lang="en-US" b="1" dirty="0">
                <a:solidFill>
                  <a:schemeClr val="bg1"/>
                </a:solidFill>
              </a:rPr>
              <a:t>This material is offered for educational purposes only. </a:t>
            </a:r>
            <a:r>
              <a:rPr lang="en-US" dirty="0">
                <a:solidFill>
                  <a:schemeClr val="bg1"/>
                </a:solidFill>
              </a:rPr>
              <a:t>The author and his employer expressly disclaim any liability, including incidental or consequential damages, arising from the use of this material or any errors or omissions that may be contained in it.</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390" y="1371601"/>
            <a:ext cx="4716068" cy="3604845"/>
          </a:xfrm>
          <a:prstGeom prst="rect">
            <a:avLst/>
          </a:prstGeom>
        </p:spPr>
      </p:pic>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6" name="Slide Number Placeholder 5"/>
          <p:cNvSpPr>
            <a:spLocks noGrp="1"/>
          </p:cNvSpPr>
          <p:nvPr>
            <p:ph type="sldNum" sz="quarter" idx="12"/>
          </p:nvPr>
        </p:nvSpPr>
        <p:spPr/>
        <p:txBody>
          <a:bodyPr/>
          <a:lstStyle/>
          <a:p>
            <a:fld id="{73819C7E-E904-4994-83FB-52312C38CD85}" type="slidenum">
              <a:rPr lang="en-US" smtClean="0"/>
              <a:t>3</a:t>
            </a:fld>
            <a:endParaRPr lang="en-US" dirty="0"/>
          </a:p>
        </p:txBody>
      </p:sp>
    </p:spTree>
    <p:extLst>
      <p:ext uri="{BB962C8B-B14F-4D97-AF65-F5344CB8AC3E}">
        <p14:creationId xmlns:p14="http://schemas.microsoft.com/office/powerpoint/2010/main" val="108678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BE67-D825-45DB-9C61-20C8F18B0383}"/>
              </a:ext>
            </a:extLst>
          </p:cNvPr>
          <p:cNvSpPr>
            <a:spLocks noGrp="1"/>
          </p:cNvSpPr>
          <p:nvPr>
            <p:ph type="title"/>
          </p:nvPr>
        </p:nvSpPr>
        <p:spPr>
          <a:xfrm>
            <a:off x="274178" y="368301"/>
            <a:ext cx="11544656" cy="1457324"/>
          </a:xfrm>
        </p:spPr>
        <p:txBody>
          <a:bodyPr>
            <a:normAutofit fontScale="90000"/>
          </a:bodyPr>
          <a:lstStyle/>
          <a:p>
            <a:pPr algn="ctr"/>
            <a:r>
              <a:rPr lang="en-US" sz="4900" b="1" u="sng" strike="noStrike" dirty="0">
                <a:effectLst/>
                <a:latin typeface="Aharoni" panose="02010803020104030203" pitchFamily="2" charset="-79"/>
                <a:ea typeface="Calibri" panose="020F0502020204030204" pitchFamily="34" charset="0"/>
                <a:cs typeface="Aharoni" panose="02010803020104030203" pitchFamily="2" charset="-79"/>
              </a:rPr>
              <a:t>Pierson M. Grieve</a:t>
            </a:r>
            <a:r>
              <a:rPr lang="en-US" sz="4900" b="1" strike="noStrike" dirty="0">
                <a:effectLst/>
                <a:latin typeface="Aharoni" panose="02010803020104030203" pitchFamily="2" charset="-79"/>
                <a:ea typeface="Calibri" panose="020F0502020204030204" pitchFamily="34" charset="0"/>
                <a:cs typeface="Aharoni" panose="02010803020104030203" pitchFamily="2" charset="-79"/>
              </a:rPr>
              <a:t>,</a:t>
            </a:r>
            <a:br>
              <a:rPr lang="en-US" sz="2700" b="1" strike="noStrike" dirty="0">
                <a:effectLst/>
                <a:latin typeface="Calibri" panose="020F0502020204030204" pitchFamily="34" charset="0"/>
                <a:ea typeface="Calibri" panose="020F0502020204030204" pitchFamily="34" charset="0"/>
                <a:cs typeface="Times New Roman" panose="02020603050405020304" pitchFamily="18" charset="0"/>
              </a:rPr>
            </a:br>
            <a:r>
              <a:rPr lang="en-US" sz="2700" b="1" strike="noStrike" dirty="0">
                <a:effectLst/>
                <a:latin typeface="Calibri" panose="020F0502020204030204" pitchFamily="34" charset="0"/>
                <a:ea typeface="Calibri" panose="020F0502020204030204" pitchFamily="34" charset="0"/>
                <a:cs typeface="Times New Roman" panose="02020603050405020304" pitchFamily="18" charset="0"/>
              </a:rPr>
              <a:t>T.C. Memo. 2020-28 (</a:t>
            </a:r>
            <a:r>
              <a:rPr lang="en-US" sz="2700" b="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March 2, 2020)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BA7C588-BA68-4E55-A009-9911ED93EFF4}"/>
              </a:ext>
            </a:extLst>
          </p:cNvPr>
          <p:cNvSpPr>
            <a:spLocks noGrp="1"/>
          </p:cNvSpPr>
          <p:nvPr>
            <p:ph idx="1"/>
          </p:nvPr>
        </p:nvSpPr>
        <p:spPr>
          <a:solidFill>
            <a:schemeClr val="accent1">
              <a:lumMod val="20000"/>
              <a:lumOff val="80000"/>
            </a:schemeClr>
          </a:solidFill>
        </p:spPr>
        <p:txBody>
          <a:bodyPr>
            <a:normAutofit fontScale="92500" lnSpcReduction="10000"/>
          </a:bodyPr>
          <a:lstStyle/>
          <a:p>
            <a:r>
              <a:rPr lang="en-US" b="1" dirty="0"/>
              <a:t>FMV of gift of 99.8% nonvoting interest in a GRAT Trust and Irrevocable Trust</a:t>
            </a:r>
          </a:p>
          <a:p>
            <a:r>
              <a:rPr lang="en-US" b="1" dirty="0"/>
              <a:t>FMV by TP Expert </a:t>
            </a:r>
          </a:p>
          <a:p>
            <a:pPr lvl="1"/>
            <a:r>
              <a:rPr lang="en-US" b="1" dirty="0"/>
              <a:t>Used market and income approaches</a:t>
            </a:r>
          </a:p>
          <a:p>
            <a:pPr lvl="1"/>
            <a:r>
              <a:rPr lang="en-US" b="1" dirty="0"/>
              <a:t>Used closed end funds for DLOC</a:t>
            </a:r>
          </a:p>
          <a:p>
            <a:pPr lvl="1"/>
            <a:r>
              <a:rPr lang="en-US" b="1" dirty="0"/>
              <a:t>Used restricted stock studies for DLOM </a:t>
            </a:r>
          </a:p>
          <a:p>
            <a:r>
              <a:rPr lang="en-US" b="1" dirty="0"/>
              <a:t>FMV by IRS Expert – A willing seller would attempt to take control – concluded a premium to buy out and take control of the controlling interest </a:t>
            </a:r>
          </a:p>
          <a:p>
            <a:r>
              <a:rPr lang="en-US" b="1" dirty="0"/>
              <a:t>Court – no facts to support IRS theory – facts run contrary to IRS theory – not reasonably probable – no evidence of peer review methodology</a:t>
            </a:r>
          </a:p>
        </p:txBody>
      </p:sp>
      <p:sp>
        <p:nvSpPr>
          <p:cNvPr id="4" name="Footer Placeholder 3">
            <a:extLst>
              <a:ext uri="{FF2B5EF4-FFF2-40B4-BE49-F238E27FC236}">
                <a16:creationId xmlns:a16="http://schemas.microsoft.com/office/drawing/2014/main" id="{3AA062E3-444B-40A1-95C4-60942C481BBD}"/>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02E89372-DFB8-4EE7-BC22-8F0C02A4C6B4}"/>
              </a:ext>
            </a:extLst>
          </p:cNvPr>
          <p:cNvSpPr>
            <a:spLocks noGrp="1"/>
          </p:cNvSpPr>
          <p:nvPr>
            <p:ph type="sldNum" sz="quarter" idx="12"/>
          </p:nvPr>
        </p:nvSpPr>
        <p:spPr/>
        <p:txBody>
          <a:bodyPr/>
          <a:lstStyle/>
          <a:p>
            <a:fld id="{73819C7E-E904-4994-83FB-52312C38CD85}" type="slidenum">
              <a:rPr lang="en-US" smtClean="0"/>
              <a:t>30</a:t>
            </a:fld>
            <a:endParaRPr lang="en-US" dirty="0"/>
          </a:p>
        </p:txBody>
      </p:sp>
    </p:spTree>
    <p:extLst>
      <p:ext uri="{BB962C8B-B14F-4D97-AF65-F5344CB8AC3E}">
        <p14:creationId xmlns:p14="http://schemas.microsoft.com/office/powerpoint/2010/main" val="104981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85B2-6F95-43FC-BBA9-B32287D11551}"/>
              </a:ext>
            </a:extLst>
          </p:cNvPr>
          <p:cNvSpPr>
            <a:spLocks noGrp="1"/>
          </p:cNvSpPr>
          <p:nvPr>
            <p:ph type="title"/>
          </p:nvPr>
        </p:nvSpPr>
        <p:spPr>
          <a:xfrm>
            <a:off x="838200" y="901700"/>
            <a:ext cx="10515600" cy="788988"/>
          </a:xfrm>
        </p:spPr>
        <p:txBody>
          <a:bodyPr>
            <a:normAutofit fontScale="90000"/>
          </a:bodyPr>
          <a:lstStyle/>
          <a:p>
            <a:pPr algn="ctr"/>
            <a:r>
              <a:rPr lang="en-US" sz="4900" b="1" u="sng" strike="noStrike" dirty="0">
                <a:effectLst/>
                <a:latin typeface="Aharoni" panose="02010803020104030203" pitchFamily="2" charset="-79"/>
                <a:ea typeface="Calibri" panose="020F0502020204030204" pitchFamily="34" charset="0"/>
                <a:cs typeface="Aharoni" panose="02010803020104030203" pitchFamily="2" charset="-79"/>
              </a:rPr>
              <a:t>Pierson M. Grieve</a:t>
            </a:r>
            <a:r>
              <a:rPr lang="en-US" sz="4900" b="1" strike="noStrike" dirty="0">
                <a:effectLst/>
                <a:latin typeface="Aharoni" panose="02010803020104030203" pitchFamily="2" charset="-79"/>
                <a:ea typeface="Calibri" panose="020F0502020204030204" pitchFamily="34" charset="0"/>
                <a:cs typeface="Aharoni" panose="02010803020104030203" pitchFamily="2" charset="-79"/>
              </a:rPr>
              <a:t>,</a:t>
            </a:r>
            <a:br>
              <a:rPr lang="en-US" sz="2700" b="1" strike="noStrike" dirty="0">
                <a:effectLst/>
                <a:latin typeface="Calibri" panose="020F0502020204030204" pitchFamily="34" charset="0"/>
                <a:ea typeface="Calibri" panose="020F0502020204030204" pitchFamily="34" charset="0"/>
                <a:cs typeface="Times New Roman" panose="02020603050405020304" pitchFamily="18" charset="0"/>
              </a:rPr>
            </a:br>
            <a:r>
              <a:rPr lang="en-US" sz="2700" b="1" strike="noStrike" dirty="0">
                <a:effectLst/>
                <a:latin typeface="Calibri" panose="020F0502020204030204" pitchFamily="34" charset="0"/>
                <a:ea typeface="Calibri" panose="020F0502020204030204" pitchFamily="34" charset="0"/>
                <a:cs typeface="Times New Roman" panose="02020603050405020304" pitchFamily="18" charset="0"/>
              </a:rPr>
              <a:t>T.C. Memo. 2020-28 (</a:t>
            </a:r>
            <a:r>
              <a:rPr lang="en-US" sz="2700" b="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March 2, 2020)</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effectLst/>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8FF4B4B-EB0C-4225-9BA5-40F387FA55FD}"/>
              </a:ext>
            </a:extLst>
          </p:cNvPr>
          <p:cNvSpPr>
            <a:spLocks noGrp="1"/>
          </p:cNvSpPr>
          <p:nvPr>
            <p:ph idx="1"/>
          </p:nvPr>
        </p:nvSpPr>
        <p:spPr>
          <a:solidFill>
            <a:schemeClr val="accent5">
              <a:lumMod val="20000"/>
              <a:lumOff val="80000"/>
            </a:schemeClr>
          </a:solidFill>
        </p:spPr>
        <p:txBody>
          <a:bodyPr>
            <a:normAutofit/>
          </a:bodyPr>
          <a:lstStyle/>
          <a:p>
            <a:r>
              <a:rPr lang="en-US" b="1" dirty="0"/>
              <a:t>Cash, cash equivalents, and marketable securities</a:t>
            </a:r>
          </a:p>
          <a:p>
            <a:r>
              <a:rPr lang="en-US" b="1" dirty="0"/>
              <a:t>Discounts total 35% at issue</a:t>
            </a:r>
          </a:p>
          <a:p>
            <a:r>
              <a:rPr lang="en-US" b="1" dirty="0"/>
              <a:t>Court firmly rejected Government’s assertion that 99.8% would buy 0.2% controlling interests – hypothetical with no basis in facts</a:t>
            </a:r>
            <a:r>
              <a:rPr lang="en-US" dirty="0"/>
              <a:t>.</a:t>
            </a:r>
          </a:p>
          <a:p>
            <a:r>
              <a:rPr lang="en-US" b="1" dirty="0"/>
              <a:t>Valuations very similar - went with original valuation by TP and did not criticize the NICE method; government witness took issue with holding period, but not approach</a:t>
            </a:r>
          </a:p>
          <a:p>
            <a:r>
              <a:rPr lang="en-US" b="1" dirty="0"/>
              <a:t>No issues raised on the valuations of the entities, so the court did not have to address tax affecting by the TP’s expert</a:t>
            </a:r>
          </a:p>
        </p:txBody>
      </p:sp>
      <p:sp>
        <p:nvSpPr>
          <p:cNvPr id="4" name="Footer Placeholder 3">
            <a:extLst>
              <a:ext uri="{FF2B5EF4-FFF2-40B4-BE49-F238E27FC236}">
                <a16:creationId xmlns:a16="http://schemas.microsoft.com/office/drawing/2014/main" id="{A16F3321-63EA-4FAD-8871-6BA7E8CA8C9B}"/>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5A639AFD-CB68-423F-B357-4CB4DCF2F325}"/>
              </a:ext>
            </a:extLst>
          </p:cNvPr>
          <p:cNvSpPr>
            <a:spLocks noGrp="1"/>
          </p:cNvSpPr>
          <p:nvPr>
            <p:ph type="sldNum" sz="quarter" idx="12"/>
          </p:nvPr>
        </p:nvSpPr>
        <p:spPr/>
        <p:txBody>
          <a:bodyPr/>
          <a:lstStyle/>
          <a:p>
            <a:fld id="{73819C7E-E904-4994-83FB-52312C38CD85}" type="slidenum">
              <a:rPr lang="en-US" smtClean="0"/>
              <a:pPr/>
              <a:t>31</a:t>
            </a:fld>
            <a:endParaRPr lang="en-US" dirty="0"/>
          </a:p>
        </p:txBody>
      </p:sp>
    </p:spTree>
    <p:extLst>
      <p:ext uri="{BB962C8B-B14F-4D97-AF65-F5344CB8AC3E}">
        <p14:creationId xmlns:p14="http://schemas.microsoft.com/office/powerpoint/2010/main" val="4085899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2409-E5C1-48EA-9726-91897A04B280}"/>
              </a:ext>
            </a:extLst>
          </p:cNvPr>
          <p:cNvSpPr>
            <a:spLocks noGrp="1"/>
          </p:cNvSpPr>
          <p:nvPr>
            <p:ph type="title"/>
          </p:nvPr>
        </p:nvSpPr>
        <p:spPr/>
        <p:txBody>
          <a:bodyPr>
            <a:normAutofit fontScale="90000"/>
          </a:bodyPr>
          <a:lstStyle/>
          <a:p>
            <a:pPr algn="ctr"/>
            <a:r>
              <a:rPr lang="en-US" sz="4900" u="sng" dirty="0">
                <a:latin typeface="Aharoni" panose="02010803020104030203" pitchFamily="2" charset="-79"/>
                <a:cs typeface="Aharoni" panose="02010803020104030203" pitchFamily="2" charset="-79"/>
              </a:rPr>
              <a:t>Estate of Aaron U. Jones</a:t>
            </a:r>
            <a:r>
              <a:rPr lang="en-US" sz="4400" dirty="0">
                <a:latin typeface="Aharoni" panose="02010803020104030203" pitchFamily="2" charset="-79"/>
                <a:cs typeface="Aharoni" panose="02010803020104030203" pitchFamily="2" charset="-79"/>
              </a:rPr>
              <a:t>, </a:t>
            </a:r>
            <a:br>
              <a:rPr lang="en-US" sz="4400" dirty="0">
                <a:latin typeface="Aharoni" panose="02010803020104030203" pitchFamily="2" charset="-79"/>
                <a:cs typeface="Aharoni" panose="02010803020104030203" pitchFamily="2" charset="-79"/>
              </a:rPr>
            </a:br>
            <a:r>
              <a:rPr lang="en-US" sz="4400" dirty="0">
                <a:latin typeface="Aharoni" panose="02010803020104030203" pitchFamily="2" charset="-79"/>
                <a:cs typeface="Aharoni" panose="02010803020104030203" pitchFamily="2" charset="-79"/>
              </a:rPr>
              <a:t>T.C. Memo </a:t>
            </a:r>
            <a:r>
              <a:rPr lang="en-US" sz="6000" dirty="0">
                <a:latin typeface="Aharoni" panose="02010803020104030203" pitchFamily="2" charset="-79"/>
                <a:cs typeface="Aharoni" panose="02010803020104030203" pitchFamily="2" charset="-79"/>
              </a:rPr>
              <a:t>2019-101</a:t>
            </a:r>
          </a:p>
        </p:txBody>
      </p:sp>
      <p:sp>
        <p:nvSpPr>
          <p:cNvPr id="3" name="Content Placeholder 2">
            <a:extLst>
              <a:ext uri="{FF2B5EF4-FFF2-40B4-BE49-F238E27FC236}">
                <a16:creationId xmlns:a16="http://schemas.microsoft.com/office/drawing/2014/main" id="{0B3BAA7F-2532-42FE-BC32-AC02C9D5F88E}"/>
              </a:ext>
            </a:extLst>
          </p:cNvPr>
          <p:cNvSpPr>
            <a:spLocks noGrp="1"/>
          </p:cNvSpPr>
          <p:nvPr>
            <p:ph idx="1"/>
          </p:nvPr>
        </p:nvSpPr>
        <p:spPr>
          <a:solidFill>
            <a:schemeClr val="accent1">
              <a:lumMod val="40000"/>
              <a:lumOff val="60000"/>
            </a:schemeClr>
          </a:solidFill>
        </p:spPr>
        <p:txBody>
          <a:bodyPr>
            <a:normAutofit fontScale="92500" lnSpcReduction="10000"/>
          </a:bodyPr>
          <a:lstStyle/>
          <a:p>
            <a:r>
              <a:rPr lang="en-US" dirty="0"/>
              <a:t>Seneca Saw Mill (SSM)</a:t>
            </a:r>
          </a:p>
          <a:p>
            <a:r>
              <a:rPr lang="en-US" dirty="0"/>
              <a:t>Seneca Jones Timber Company, LP</a:t>
            </a:r>
          </a:p>
          <a:p>
            <a:r>
              <a:rPr lang="en-US" dirty="0"/>
              <a:t>Gifts of stock May 28, 2009</a:t>
            </a:r>
          </a:p>
          <a:p>
            <a:r>
              <a:rPr lang="en-US" dirty="0"/>
              <a:t>Mr. Jones died September 14, 2014</a:t>
            </a:r>
          </a:p>
          <a:p>
            <a:r>
              <a:rPr lang="en-US" dirty="0"/>
              <a:t>Valuing both entities for gift and estate</a:t>
            </a:r>
          </a:p>
          <a:p>
            <a:r>
              <a:rPr lang="en-US" dirty="0"/>
              <a:t>Findings SSM – </a:t>
            </a:r>
            <a:r>
              <a:rPr lang="en-US" b="1" dirty="0"/>
              <a:t>Government no appraisal </a:t>
            </a:r>
            <a:r>
              <a:rPr lang="en-US" dirty="0"/>
              <a:t>argued law, </a:t>
            </a:r>
            <a:r>
              <a:rPr lang="en-US" b="1" dirty="0"/>
              <a:t>TP won with tax affecting</a:t>
            </a:r>
          </a:p>
          <a:p>
            <a:r>
              <a:rPr lang="en-US" dirty="0"/>
              <a:t>Findings  SJTC – Operating vs. Holding Co., TP tax affected and 22% premium; Government did not tax affect – “</a:t>
            </a:r>
            <a:r>
              <a:rPr lang="en-US" b="1" dirty="0"/>
              <a:t>Mr. Reilly may not be exact, but it is more complete and more convincing than respondent’s 0% tax rate</a:t>
            </a:r>
            <a:r>
              <a:rPr lang="en-US" dirty="0"/>
              <a:t>”.</a:t>
            </a:r>
          </a:p>
        </p:txBody>
      </p:sp>
      <p:sp>
        <p:nvSpPr>
          <p:cNvPr id="4" name="Footer Placeholder 3">
            <a:extLst>
              <a:ext uri="{FF2B5EF4-FFF2-40B4-BE49-F238E27FC236}">
                <a16:creationId xmlns:a16="http://schemas.microsoft.com/office/drawing/2014/main" id="{EC75B2B3-C5E3-4DCD-82F1-78F86B9DEDFB}"/>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B4CD9958-4396-441A-A7A8-284FDC5C5451}"/>
              </a:ext>
            </a:extLst>
          </p:cNvPr>
          <p:cNvSpPr>
            <a:spLocks noGrp="1"/>
          </p:cNvSpPr>
          <p:nvPr>
            <p:ph type="sldNum" sz="quarter" idx="12"/>
          </p:nvPr>
        </p:nvSpPr>
        <p:spPr/>
        <p:txBody>
          <a:bodyPr/>
          <a:lstStyle/>
          <a:p>
            <a:fld id="{73819C7E-E904-4994-83FB-52312C38CD85}" type="slidenum">
              <a:rPr lang="en-US" smtClean="0"/>
              <a:pPr/>
              <a:t>32</a:t>
            </a:fld>
            <a:endParaRPr lang="en-US" dirty="0"/>
          </a:p>
        </p:txBody>
      </p:sp>
    </p:spTree>
    <p:extLst>
      <p:ext uri="{BB962C8B-B14F-4D97-AF65-F5344CB8AC3E}">
        <p14:creationId xmlns:p14="http://schemas.microsoft.com/office/powerpoint/2010/main" val="303614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2DFC-8A26-4824-BBF7-C649E3520636}"/>
              </a:ext>
            </a:extLst>
          </p:cNvPr>
          <p:cNvSpPr>
            <a:spLocks noGrp="1"/>
          </p:cNvSpPr>
          <p:nvPr>
            <p:ph type="title"/>
          </p:nvPr>
        </p:nvSpPr>
        <p:spPr>
          <a:xfrm>
            <a:off x="274178" y="681037"/>
            <a:ext cx="11544656" cy="1469323"/>
          </a:xfrm>
        </p:spPr>
        <p:txBody>
          <a:bodyPr>
            <a:normAutofit fontScale="90000"/>
          </a:bodyPr>
          <a:lstStyle/>
          <a:p>
            <a:pPr algn="ctr"/>
            <a:r>
              <a:rPr lang="en-US" sz="4900" b="1" u="sng" dirty="0">
                <a:latin typeface="Aharoni" panose="02010803020104030203" pitchFamily="2" charset="-79"/>
                <a:cs typeface="Aharoni" panose="02010803020104030203" pitchFamily="2" charset="-79"/>
              </a:rPr>
              <a:t>Estate of Aaron U. Jones </a:t>
            </a:r>
            <a:br>
              <a:rPr lang="en-US" sz="3100" b="1" dirty="0">
                <a:latin typeface="+mn-lt"/>
              </a:rPr>
            </a:br>
            <a:r>
              <a:rPr lang="en-US" sz="3100" b="1" dirty="0">
                <a:solidFill>
                  <a:srgbClr val="000000"/>
                </a:solidFill>
                <a:effectLst/>
                <a:latin typeface="+mn-lt"/>
                <a:ea typeface="Calibri" panose="020F0502020204030204" pitchFamily="34" charset="0"/>
                <a:cs typeface="Times New Roman" panose="02020603050405020304" pitchFamily="18" charset="0"/>
              </a:rPr>
              <a:t>T.C. Memo 2019-101 (Aug. 19, 2019)</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CF26D3C-7B1B-4636-8B43-16F89BA16491}"/>
              </a:ext>
            </a:extLst>
          </p:cNvPr>
          <p:cNvSpPr>
            <a:spLocks noGrp="1"/>
          </p:cNvSpPr>
          <p:nvPr>
            <p:ph idx="1"/>
          </p:nvPr>
        </p:nvSpPr>
        <p:spPr>
          <a:solidFill>
            <a:schemeClr val="accent1">
              <a:lumMod val="20000"/>
              <a:lumOff val="80000"/>
            </a:schemeClr>
          </a:solidFill>
        </p:spPr>
        <p:txBody>
          <a:bodyPr/>
          <a:lstStyle/>
          <a:p>
            <a:r>
              <a:rPr lang="en-US" b="1" dirty="0"/>
              <a:t>Valuation of SSC lumber mill and STJC timberlands May 28, 2009</a:t>
            </a:r>
          </a:p>
          <a:p>
            <a:r>
              <a:rPr lang="en-US" b="1" dirty="0"/>
              <a:t>IRS SSC no valuation, STJC argued law not facts – tax affecting accepted</a:t>
            </a:r>
          </a:p>
          <a:p>
            <a:r>
              <a:rPr lang="en-US" b="1" dirty="0"/>
              <a:t>TP Experts $21 M and IRS $141 M operating vs. holding company</a:t>
            </a:r>
          </a:p>
          <a:p>
            <a:pPr marL="0" indent="0">
              <a:buNone/>
            </a:pPr>
            <a:endParaRPr lang="en-US" dirty="0"/>
          </a:p>
        </p:txBody>
      </p:sp>
      <p:graphicFrame>
        <p:nvGraphicFramePr>
          <p:cNvPr id="6" name="Table 6">
            <a:extLst>
              <a:ext uri="{FF2B5EF4-FFF2-40B4-BE49-F238E27FC236}">
                <a16:creationId xmlns:a16="http://schemas.microsoft.com/office/drawing/2014/main" id="{4B7E8ECE-12F2-44D4-B140-C57C6A5D75B8}"/>
              </a:ext>
            </a:extLst>
          </p:cNvPr>
          <p:cNvGraphicFramePr>
            <a:graphicFrameLocks noGrp="1"/>
          </p:cNvGraphicFramePr>
          <p:nvPr/>
        </p:nvGraphicFramePr>
        <p:xfrm>
          <a:off x="461912" y="3799002"/>
          <a:ext cx="10935091" cy="2842956"/>
        </p:xfrm>
        <a:graphic>
          <a:graphicData uri="http://schemas.openxmlformats.org/drawingml/2006/table">
            <a:tbl>
              <a:tblPr firstRow="1" bandRow="1">
                <a:tableStyleId>{5C22544A-7EE6-4342-B048-85BDC9FD1C3A}</a:tableStyleId>
              </a:tblPr>
              <a:tblGrid>
                <a:gridCol w="2545239">
                  <a:extLst>
                    <a:ext uri="{9D8B030D-6E8A-4147-A177-3AD203B41FA5}">
                      <a16:colId xmlns:a16="http://schemas.microsoft.com/office/drawing/2014/main" val="82872790"/>
                    </a:ext>
                  </a:extLst>
                </a:gridCol>
                <a:gridCol w="2234152">
                  <a:extLst>
                    <a:ext uri="{9D8B030D-6E8A-4147-A177-3AD203B41FA5}">
                      <a16:colId xmlns:a16="http://schemas.microsoft.com/office/drawing/2014/main" val="4183762993"/>
                    </a:ext>
                  </a:extLst>
                </a:gridCol>
                <a:gridCol w="2243579">
                  <a:extLst>
                    <a:ext uri="{9D8B030D-6E8A-4147-A177-3AD203B41FA5}">
                      <a16:colId xmlns:a16="http://schemas.microsoft.com/office/drawing/2014/main" val="910861683"/>
                    </a:ext>
                  </a:extLst>
                </a:gridCol>
                <a:gridCol w="2168165">
                  <a:extLst>
                    <a:ext uri="{9D8B030D-6E8A-4147-A177-3AD203B41FA5}">
                      <a16:colId xmlns:a16="http://schemas.microsoft.com/office/drawing/2014/main" val="794565495"/>
                    </a:ext>
                  </a:extLst>
                </a:gridCol>
                <a:gridCol w="1743956">
                  <a:extLst>
                    <a:ext uri="{9D8B030D-6E8A-4147-A177-3AD203B41FA5}">
                      <a16:colId xmlns:a16="http://schemas.microsoft.com/office/drawing/2014/main" val="1163020702"/>
                    </a:ext>
                  </a:extLst>
                </a:gridCol>
              </a:tblGrid>
              <a:tr h="510605">
                <a:tc>
                  <a:txBody>
                    <a:bodyPr/>
                    <a:lstStyle/>
                    <a:p>
                      <a:r>
                        <a:rPr lang="en-US" dirty="0"/>
                        <a:t>Category</a:t>
                      </a:r>
                    </a:p>
                  </a:txBody>
                  <a:tcPr/>
                </a:tc>
                <a:tc>
                  <a:txBody>
                    <a:bodyPr/>
                    <a:lstStyle/>
                    <a:p>
                      <a:pPr algn="ctr"/>
                      <a:r>
                        <a:rPr lang="en-US" dirty="0"/>
                        <a:t>Columbia (original)</a:t>
                      </a:r>
                    </a:p>
                  </a:txBody>
                  <a:tcPr/>
                </a:tc>
                <a:tc>
                  <a:txBody>
                    <a:bodyPr/>
                    <a:lstStyle/>
                    <a:p>
                      <a:pPr algn="ctr"/>
                      <a:r>
                        <a:rPr lang="en-US" dirty="0"/>
                        <a:t>Willamette</a:t>
                      </a:r>
                    </a:p>
                  </a:txBody>
                  <a:tcPr/>
                </a:tc>
                <a:tc>
                  <a:txBody>
                    <a:bodyPr/>
                    <a:lstStyle/>
                    <a:p>
                      <a:pPr algn="ctr"/>
                      <a:r>
                        <a:rPr lang="en-US" b="1" dirty="0"/>
                        <a:t>IRS </a:t>
                      </a:r>
                    </a:p>
                  </a:txBody>
                  <a:tcPr/>
                </a:tc>
                <a:tc>
                  <a:txBody>
                    <a:bodyPr/>
                    <a:lstStyle/>
                    <a:p>
                      <a:pPr algn="ctr"/>
                      <a:r>
                        <a:rPr lang="en-US" b="1" dirty="0"/>
                        <a:t>Court</a:t>
                      </a:r>
                    </a:p>
                  </a:txBody>
                  <a:tcPr/>
                </a:tc>
                <a:extLst>
                  <a:ext uri="{0D108BD9-81ED-4DB2-BD59-A6C34878D82A}">
                    <a16:rowId xmlns:a16="http://schemas.microsoft.com/office/drawing/2014/main" val="2393318420"/>
                  </a:ext>
                </a:extLst>
              </a:tr>
              <a:tr h="400268">
                <a:tc>
                  <a:txBody>
                    <a:bodyPr/>
                    <a:lstStyle/>
                    <a:p>
                      <a:r>
                        <a:rPr lang="en-US" dirty="0"/>
                        <a:t>SSC A voting</a:t>
                      </a:r>
                    </a:p>
                  </a:txBody>
                  <a:tcPr/>
                </a:tc>
                <a:tc>
                  <a:txBody>
                    <a:bodyPr/>
                    <a:lstStyle/>
                    <a:p>
                      <a:pPr algn="ctr"/>
                      <a:r>
                        <a:rPr lang="en-US" dirty="0"/>
                        <a:t>$325</a:t>
                      </a:r>
                    </a:p>
                  </a:txBody>
                  <a:tcPr/>
                </a:tc>
                <a:tc>
                  <a:txBody>
                    <a:bodyPr/>
                    <a:lstStyle/>
                    <a:p>
                      <a:pPr algn="ctr"/>
                      <a:r>
                        <a:rPr lang="en-US" b="1" dirty="0"/>
                        <a:t>$390</a:t>
                      </a:r>
                    </a:p>
                  </a:txBody>
                  <a:tcPr/>
                </a:tc>
                <a:tc>
                  <a:txBody>
                    <a:bodyPr/>
                    <a:lstStyle/>
                    <a:p>
                      <a:pPr algn="ctr"/>
                      <a:r>
                        <a:rPr lang="en-US" b="1" dirty="0"/>
                        <a:t>$1,395</a:t>
                      </a:r>
                    </a:p>
                  </a:txBody>
                  <a:tcPr/>
                </a:tc>
                <a:tc>
                  <a:txBody>
                    <a:bodyPr/>
                    <a:lstStyle/>
                    <a:p>
                      <a:pPr algn="ctr"/>
                      <a:r>
                        <a:rPr lang="en-US" b="1" dirty="0"/>
                        <a:t>$390</a:t>
                      </a:r>
                    </a:p>
                  </a:txBody>
                  <a:tcPr/>
                </a:tc>
                <a:extLst>
                  <a:ext uri="{0D108BD9-81ED-4DB2-BD59-A6C34878D82A}">
                    <a16:rowId xmlns:a16="http://schemas.microsoft.com/office/drawing/2014/main" val="4055836679"/>
                  </a:ext>
                </a:extLst>
              </a:tr>
              <a:tr h="510605">
                <a:tc>
                  <a:txBody>
                    <a:bodyPr/>
                    <a:lstStyle/>
                    <a:p>
                      <a:r>
                        <a:rPr lang="en-US" dirty="0"/>
                        <a:t>SSC B nonvoting 1</a:t>
                      </a:r>
                    </a:p>
                  </a:txBody>
                  <a:tcPr/>
                </a:tc>
                <a:tc>
                  <a:txBody>
                    <a:bodyPr/>
                    <a:lstStyle/>
                    <a:p>
                      <a:pPr algn="ctr"/>
                      <a:r>
                        <a:rPr lang="en-US" dirty="0"/>
                        <a:t>$315</a:t>
                      </a:r>
                    </a:p>
                  </a:txBody>
                  <a:tcPr/>
                </a:tc>
                <a:tc>
                  <a:txBody>
                    <a:bodyPr/>
                    <a:lstStyle/>
                    <a:p>
                      <a:pPr algn="ctr"/>
                      <a:r>
                        <a:rPr lang="en-US" b="1" dirty="0"/>
                        <a:t>$380</a:t>
                      </a:r>
                    </a:p>
                  </a:txBody>
                  <a:tcPr/>
                </a:tc>
                <a:tc>
                  <a:txBody>
                    <a:bodyPr/>
                    <a:lstStyle/>
                    <a:p>
                      <a:pPr algn="ctr"/>
                      <a:r>
                        <a:rPr lang="en-US" b="1" dirty="0"/>
                        <a:t>$1,325</a:t>
                      </a:r>
                    </a:p>
                  </a:txBody>
                  <a:tcPr/>
                </a:tc>
                <a:tc>
                  <a:txBody>
                    <a:bodyPr/>
                    <a:lstStyle/>
                    <a:p>
                      <a:pPr algn="ctr"/>
                      <a:r>
                        <a:rPr lang="en-US" b="1" dirty="0"/>
                        <a:t>$380</a:t>
                      </a:r>
                    </a:p>
                  </a:txBody>
                  <a:tcPr/>
                </a:tc>
                <a:extLst>
                  <a:ext uri="{0D108BD9-81ED-4DB2-BD59-A6C34878D82A}">
                    <a16:rowId xmlns:a16="http://schemas.microsoft.com/office/drawing/2014/main" val="3023945381"/>
                  </a:ext>
                </a:extLst>
              </a:tr>
              <a:tr h="510605">
                <a:tc>
                  <a:txBody>
                    <a:bodyPr/>
                    <a:lstStyle/>
                    <a:p>
                      <a:r>
                        <a:rPr lang="en-US" dirty="0"/>
                        <a:t>SSC B nonvoting 2</a:t>
                      </a:r>
                    </a:p>
                  </a:txBody>
                  <a:tcPr/>
                </a:tc>
                <a:tc>
                  <a:txBody>
                    <a:bodyPr/>
                    <a:lstStyle/>
                    <a:p>
                      <a:pPr algn="ctr"/>
                      <a:r>
                        <a:rPr lang="en-US" dirty="0"/>
                        <a:t>$315</a:t>
                      </a:r>
                    </a:p>
                  </a:txBody>
                  <a:tcPr/>
                </a:tc>
                <a:tc>
                  <a:txBody>
                    <a:bodyPr/>
                    <a:lstStyle/>
                    <a:p>
                      <a:pPr algn="ctr"/>
                      <a:r>
                        <a:rPr lang="en-US" b="1" dirty="0"/>
                        <a:t>$380</a:t>
                      </a:r>
                    </a:p>
                  </a:txBody>
                  <a:tcPr/>
                </a:tc>
                <a:tc>
                  <a:txBody>
                    <a:bodyPr/>
                    <a:lstStyle/>
                    <a:p>
                      <a:pPr algn="ctr"/>
                      <a:r>
                        <a:rPr lang="en-US" b="1" dirty="0"/>
                        <a:t>$1,325</a:t>
                      </a:r>
                    </a:p>
                  </a:txBody>
                  <a:tcPr/>
                </a:tc>
                <a:tc>
                  <a:txBody>
                    <a:bodyPr/>
                    <a:lstStyle/>
                    <a:p>
                      <a:pPr algn="ctr"/>
                      <a:r>
                        <a:rPr lang="en-US" b="1" dirty="0"/>
                        <a:t>$380</a:t>
                      </a:r>
                    </a:p>
                  </a:txBody>
                  <a:tcPr/>
                </a:tc>
                <a:extLst>
                  <a:ext uri="{0D108BD9-81ED-4DB2-BD59-A6C34878D82A}">
                    <a16:rowId xmlns:a16="http://schemas.microsoft.com/office/drawing/2014/main" val="1289157840"/>
                  </a:ext>
                </a:extLst>
              </a:tr>
              <a:tr h="510605">
                <a:tc>
                  <a:txBody>
                    <a:bodyPr/>
                    <a:lstStyle/>
                    <a:p>
                      <a:r>
                        <a:rPr lang="en-US" dirty="0"/>
                        <a:t>SJTC limited partnership</a:t>
                      </a:r>
                    </a:p>
                  </a:txBody>
                  <a:tcPr/>
                </a:tc>
                <a:tc>
                  <a:txBody>
                    <a:bodyPr/>
                    <a:lstStyle/>
                    <a:p>
                      <a:pPr algn="ctr"/>
                      <a:r>
                        <a:rPr lang="en-US" dirty="0"/>
                        <a:t>$350</a:t>
                      </a:r>
                    </a:p>
                  </a:txBody>
                  <a:tcPr/>
                </a:tc>
                <a:tc>
                  <a:txBody>
                    <a:bodyPr/>
                    <a:lstStyle/>
                    <a:p>
                      <a:pPr algn="ctr"/>
                      <a:r>
                        <a:rPr lang="en-US" b="1" dirty="0"/>
                        <a:t>$380</a:t>
                      </a:r>
                    </a:p>
                  </a:txBody>
                  <a:tcPr/>
                </a:tc>
                <a:tc>
                  <a:txBody>
                    <a:bodyPr/>
                    <a:lstStyle/>
                    <a:p>
                      <a:pPr algn="ctr"/>
                      <a:r>
                        <a:rPr lang="en-US" b="1" dirty="0"/>
                        <a:t>$2,511</a:t>
                      </a:r>
                    </a:p>
                  </a:txBody>
                  <a:tcPr/>
                </a:tc>
                <a:tc>
                  <a:txBody>
                    <a:bodyPr/>
                    <a:lstStyle/>
                    <a:p>
                      <a:pPr algn="ctr"/>
                      <a:r>
                        <a:rPr lang="en-US" b="1" dirty="0"/>
                        <a:t>$380</a:t>
                      </a:r>
                    </a:p>
                  </a:txBody>
                  <a:tcPr/>
                </a:tc>
                <a:extLst>
                  <a:ext uri="{0D108BD9-81ED-4DB2-BD59-A6C34878D82A}">
                    <a16:rowId xmlns:a16="http://schemas.microsoft.com/office/drawing/2014/main" val="3887610842"/>
                  </a:ext>
                </a:extLst>
              </a:tr>
              <a:tr h="400268">
                <a:tc>
                  <a:txBody>
                    <a:bodyPr/>
                    <a:lstStyle/>
                    <a:p>
                      <a:r>
                        <a:rPr lang="en-US" dirty="0"/>
                        <a:t>Rifle Range</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b="1" dirty="0"/>
                        <a:t>$4.20 (1%)</a:t>
                      </a:r>
                    </a:p>
                  </a:txBody>
                  <a:tcPr/>
                </a:tc>
                <a:tc>
                  <a:txBody>
                    <a:bodyPr/>
                    <a:lstStyle/>
                    <a:p>
                      <a:pPr algn="ctr"/>
                      <a:r>
                        <a:rPr lang="en-US" b="1" dirty="0"/>
                        <a:t>$4.20</a:t>
                      </a:r>
                    </a:p>
                  </a:txBody>
                  <a:tcPr/>
                </a:tc>
                <a:extLst>
                  <a:ext uri="{0D108BD9-81ED-4DB2-BD59-A6C34878D82A}">
                    <a16:rowId xmlns:a16="http://schemas.microsoft.com/office/drawing/2014/main" val="2701096037"/>
                  </a:ext>
                </a:extLst>
              </a:tr>
            </a:tbl>
          </a:graphicData>
        </a:graphic>
      </p:graphicFrame>
      <p:sp>
        <p:nvSpPr>
          <p:cNvPr id="4" name="Footer Placeholder 3">
            <a:extLst>
              <a:ext uri="{FF2B5EF4-FFF2-40B4-BE49-F238E27FC236}">
                <a16:creationId xmlns:a16="http://schemas.microsoft.com/office/drawing/2014/main" id="{3C5A90B8-2E63-40D5-AFC0-B1D3346D735C}"/>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D6611F27-452C-49F6-B13A-C35C725EC077}"/>
              </a:ext>
            </a:extLst>
          </p:cNvPr>
          <p:cNvSpPr>
            <a:spLocks noGrp="1"/>
          </p:cNvSpPr>
          <p:nvPr>
            <p:ph type="sldNum" sz="quarter" idx="12"/>
          </p:nvPr>
        </p:nvSpPr>
        <p:spPr/>
        <p:txBody>
          <a:bodyPr/>
          <a:lstStyle/>
          <a:p>
            <a:fld id="{73819C7E-E904-4994-83FB-52312C38CD85}" type="slidenum">
              <a:rPr lang="en-US" smtClean="0"/>
              <a:t>33</a:t>
            </a:fld>
            <a:endParaRPr lang="en-US" dirty="0"/>
          </a:p>
        </p:txBody>
      </p:sp>
    </p:spTree>
    <p:extLst>
      <p:ext uri="{BB962C8B-B14F-4D97-AF65-F5344CB8AC3E}">
        <p14:creationId xmlns:p14="http://schemas.microsoft.com/office/powerpoint/2010/main" val="231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2409-E5C1-48EA-9726-91897A04B280}"/>
              </a:ext>
            </a:extLst>
          </p:cNvPr>
          <p:cNvSpPr>
            <a:spLocks noGrp="1"/>
          </p:cNvSpPr>
          <p:nvPr>
            <p:ph type="title"/>
          </p:nvPr>
        </p:nvSpPr>
        <p:spPr/>
        <p:txBody>
          <a:bodyPr>
            <a:normAutofit fontScale="90000"/>
          </a:bodyPr>
          <a:lstStyle/>
          <a:p>
            <a:pPr algn="ctr"/>
            <a:r>
              <a:rPr lang="en-US" sz="4900" b="0" u="sng" dirty="0">
                <a:effectLst/>
                <a:latin typeface="Aharoni" panose="02010803020104030203" pitchFamily="2" charset="-79"/>
                <a:cs typeface="Aharoni" panose="02010803020104030203" pitchFamily="2" charset="-79"/>
              </a:rPr>
              <a:t>Kress v. United States</a:t>
            </a:r>
            <a:r>
              <a:rPr lang="en-US" sz="4400" b="0" i="0" u="sng" dirty="0">
                <a:effectLst/>
                <a:latin typeface="Aharoni" panose="02010803020104030203" pitchFamily="2" charset="-79"/>
                <a:cs typeface="Aharoni" panose="02010803020104030203" pitchFamily="2" charset="-79"/>
              </a:rPr>
              <a:t>, </a:t>
            </a:r>
            <a:br>
              <a:rPr lang="en-US" sz="4400" b="0" i="0" dirty="0">
                <a:effectLst/>
                <a:latin typeface="Aharoni" panose="02010803020104030203" pitchFamily="2" charset="-79"/>
                <a:cs typeface="Aharoni" panose="02010803020104030203" pitchFamily="2" charset="-79"/>
              </a:rPr>
            </a:br>
            <a:r>
              <a:rPr lang="en-US" sz="4400" b="0" i="0" dirty="0">
                <a:effectLst/>
                <a:latin typeface="Aharoni" panose="02010803020104030203" pitchFamily="2" charset="-79"/>
                <a:cs typeface="Aharoni" panose="02010803020104030203" pitchFamily="2" charset="-79"/>
              </a:rPr>
              <a:t>March </a:t>
            </a:r>
            <a:r>
              <a:rPr lang="en-US" sz="6000" b="0" i="0" dirty="0">
                <a:effectLst/>
                <a:latin typeface="Aharoni" panose="02010803020104030203" pitchFamily="2" charset="-79"/>
                <a:cs typeface="Aharoni" panose="02010803020104030203" pitchFamily="2" charset="-79"/>
              </a:rPr>
              <a:t>26, 2019</a:t>
            </a:r>
            <a:br>
              <a:rPr lang="en-US" sz="4400" b="0" i="0" dirty="0">
                <a:effectLst/>
              </a:rPr>
            </a:br>
            <a:endParaRPr lang="en-US" dirty="0"/>
          </a:p>
        </p:txBody>
      </p:sp>
      <p:sp>
        <p:nvSpPr>
          <p:cNvPr id="3" name="Content Placeholder 2">
            <a:extLst>
              <a:ext uri="{FF2B5EF4-FFF2-40B4-BE49-F238E27FC236}">
                <a16:creationId xmlns:a16="http://schemas.microsoft.com/office/drawing/2014/main" id="{0B3BAA7F-2532-42FE-BC32-AC02C9D5F88E}"/>
              </a:ext>
            </a:extLst>
          </p:cNvPr>
          <p:cNvSpPr>
            <a:spLocks noGrp="1"/>
          </p:cNvSpPr>
          <p:nvPr>
            <p:ph idx="1"/>
          </p:nvPr>
        </p:nvSpPr>
        <p:spPr>
          <a:solidFill>
            <a:schemeClr val="accent5">
              <a:lumMod val="20000"/>
              <a:lumOff val="80000"/>
            </a:schemeClr>
          </a:solidFill>
        </p:spPr>
        <p:txBody>
          <a:bodyPr/>
          <a:lstStyle/>
          <a:p>
            <a:r>
              <a:rPr lang="en-US" b="1" dirty="0"/>
              <a:t>U.S. District Court Case litigated by the Department of Justice Tax Litigation Division</a:t>
            </a:r>
          </a:p>
          <a:p>
            <a:r>
              <a:rPr lang="en-US" b="1" u="sng" dirty="0"/>
              <a:t>Both parties' tax affected cash flows minority owned shares</a:t>
            </a:r>
          </a:p>
          <a:p>
            <a:r>
              <a:rPr lang="en-US" b="1" dirty="0"/>
              <a:t>Government’s expert applied an S corp premium </a:t>
            </a:r>
            <a:r>
              <a:rPr lang="en-US" dirty="0"/>
              <a:t>to account for perceived tax advantages – </a:t>
            </a:r>
            <a:r>
              <a:rPr lang="en-US" b="1" dirty="0"/>
              <a:t>court declared itself neutral on this is</a:t>
            </a:r>
            <a:r>
              <a:rPr lang="en-US" dirty="0"/>
              <a:t>sue</a:t>
            </a:r>
          </a:p>
          <a:p>
            <a:r>
              <a:rPr lang="en-US" b="1" dirty="0"/>
              <a:t>Note: not a U.S. Tax Court or U.S. Court of Appeals decision</a:t>
            </a:r>
          </a:p>
          <a:p>
            <a:r>
              <a:rPr lang="en-US" b="1" dirty="0"/>
              <a:t>Note: Court did not address the issue of tax affecting in the opinion</a:t>
            </a:r>
          </a:p>
          <a:p>
            <a:r>
              <a:rPr lang="en-US" b="1" dirty="0"/>
              <a:t>Note: The government gave recognition to tax affecting</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C75B2B3-C5E3-4DCD-82F1-78F86B9DEDFB}"/>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B4CD9958-4396-441A-A7A8-284FDC5C5451}"/>
              </a:ext>
            </a:extLst>
          </p:cNvPr>
          <p:cNvSpPr>
            <a:spLocks noGrp="1"/>
          </p:cNvSpPr>
          <p:nvPr>
            <p:ph type="sldNum" sz="quarter" idx="12"/>
          </p:nvPr>
        </p:nvSpPr>
        <p:spPr/>
        <p:txBody>
          <a:bodyPr/>
          <a:lstStyle/>
          <a:p>
            <a:fld id="{73819C7E-E904-4994-83FB-52312C38CD85}" type="slidenum">
              <a:rPr lang="en-US" smtClean="0"/>
              <a:pPr/>
              <a:t>34</a:t>
            </a:fld>
            <a:endParaRPr lang="en-US" dirty="0"/>
          </a:p>
        </p:txBody>
      </p:sp>
    </p:spTree>
    <p:extLst>
      <p:ext uri="{BB962C8B-B14F-4D97-AF65-F5344CB8AC3E}">
        <p14:creationId xmlns:p14="http://schemas.microsoft.com/office/powerpoint/2010/main" val="3378345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40000"/>
              <a:lumOff val="60000"/>
            </a:schemeClr>
          </a:solidFill>
        </p:spPr>
        <p:txBody>
          <a:bodyPr/>
          <a:lstStyle/>
          <a:p>
            <a:r>
              <a:rPr lang="en-US" sz="3200" b="1" dirty="0"/>
              <a:t>Mediation</a:t>
            </a:r>
          </a:p>
          <a:p>
            <a:pPr lvl="1"/>
            <a:r>
              <a:rPr lang="en-US" sz="2800" b="1" dirty="0"/>
              <a:t>Evaluative</a:t>
            </a:r>
          </a:p>
          <a:p>
            <a:pPr lvl="1"/>
            <a:r>
              <a:rPr lang="en-US" sz="2800" b="1" dirty="0"/>
              <a:t>Facilitative	</a:t>
            </a:r>
          </a:p>
          <a:p>
            <a:pPr lvl="1"/>
            <a:r>
              <a:rPr lang="en-US" sz="2800" b="1" dirty="0"/>
              <a:t>Transformative</a:t>
            </a:r>
          </a:p>
          <a:p>
            <a:r>
              <a:rPr lang="en-US" sz="3200" b="1" dirty="0"/>
              <a:t>Mediator</a:t>
            </a:r>
          </a:p>
          <a:p>
            <a:pPr lvl="1"/>
            <a:r>
              <a:rPr lang="en-US" sz="2800" b="1" dirty="0"/>
              <a:t>Qualified Mediator</a:t>
            </a:r>
          </a:p>
          <a:p>
            <a:pPr lvl="1"/>
            <a:r>
              <a:rPr lang="en-US" sz="2800" b="1" dirty="0"/>
              <a:t>True Neutral </a:t>
            </a:r>
            <a:endParaRPr lang="en-US" sz="2800" dirty="0"/>
          </a:p>
          <a:p>
            <a:endParaRPr lang="en-US" dirty="0"/>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EB148FD3-2873-4254-B48B-771B4FCEDA9F}" type="slidenum">
              <a:rPr lang="en-US" smtClean="0"/>
              <a:pPr/>
              <a:t>35</a:t>
            </a:fld>
            <a:endParaRPr lang="en-US" dirty="0"/>
          </a:p>
        </p:txBody>
      </p:sp>
      <p:sp>
        <p:nvSpPr>
          <p:cNvPr id="5" name="Title 4"/>
          <p:cNvSpPr>
            <a:spLocks noGrp="1"/>
          </p:cNvSpPr>
          <p:nvPr>
            <p:ph type="title"/>
          </p:nvPr>
        </p:nvSpPr>
        <p:spPr/>
        <p:txBody>
          <a:bodyPr>
            <a:normAutofit/>
          </a:bodyPr>
          <a:lstStyle/>
          <a:p>
            <a:pPr algn="ctr"/>
            <a:r>
              <a:rPr lang="en-US" dirty="0">
                <a:latin typeface="Arial Black" panose="020B0A04020102020204" pitchFamily="34" charset="0"/>
                <a:cs typeface="Aharoni" panose="02010803020104030203" pitchFamily="2" charset="-79"/>
              </a:rPr>
              <a:t>What is Mediation and a Mediator</a:t>
            </a:r>
          </a:p>
        </p:txBody>
      </p:sp>
    </p:spTree>
    <p:extLst>
      <p:ext uri="{BB962C8B-B14F-4D97-AF65-F5344CB8AC3E}">
        <p14:creationId xmlns:p14="http://schemas.microsoft.com/office/powerpoint/2010/main" val="3174017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167" y="-148167"/>
            <a:ext cx="12340167" cy="7175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550331" y="-232840"/>
            <a:ext cx="10922000" cy="1629833"/>
          </a:xfrm>
          <a:effectLst>
            <a:outerShdw blurRad="50800" dist="38100" dir="2700000" algn="tl" rotWithShape="0">
              <a:prstClr val="black">
                <a:alpha val="40000"/>
              </a:prstClr>
            </a:outerShdw>
          </a:effectLst>
        </p:spPr>
        <p:txBody>
          <a:bodyPr>
            <a:noAutofit/>
          </a:bodyPr>
          <a:lstStyle/>
          <a:p>
            <a:pPr algn="ctr"/>
            <a:r>
              <a:rPr lang="en-US" dirty="0">
                <a:solidFill>
                  <a:srgbClr val="CC9620"/>
                </a:solidFill>
                <a:latin typeface="Aharoni" panose="02010803020104030203" pitchFamily="2" charset="-79"/>
                <a:cs typeface="Aharoni" panose="02010803020104030203" pitchFamily="2" charset="-79"/>
              </a:rPr>
              <a:t>Thanks, Neuroscience!</a:t>
            </a:r>
          </a:p>
        </p:txBody>
      </p:sp>
      <p:sp>
        <p:nvSpPr>
          <p:cNvPr id="2" name="Content Placeholder 1"/>
          <p:cNvSpPr>
            <a:spLocks noGrp="1"/>
          </p:cNvSpPr>
          <p:nvPr>
            <p:ph idx="1"/>
          </p:nvPr>
        </p:nvSpPr>
        <p:spPr>
          <a:xfrm>
            <a:off x="6565899" y="1905001"/>
            <a:ext cx="4948767" cy="4656666"/>
          </a:xfrm>
          <a:effectLst>
            <a:outerShdw blurRad="50800" dist="38100" dir="2700000" algn="tl" rotWithShape="0">
              <a:prstClr val="black">
                <a:alpha val="40000"/>
              </a:prstClr>
            </a:outerShdw>
          </a:effectLst>
        </p:spPr>
        <p:txBody>
          <a:bodyPr>
            <a:normAutofit/>
          </a:bodyPr>
          <a:lstStyle/>
          <a:p>
            <a:r>
              <a:rPr lang="en-US" b="1" dirty="0">
                <a:solidFill>
                  <a:schemeClr val="bg1"/>
                </a:solidFill>
              </a:rPr>
              <a:t>Ericka Garms</a:t>
            </a:r>
            <a:r>
              <a:rPr lang="en-US" dirty="0">
                <a:solidFill>
                  <a:schemeClr val="bg1"/>
                </a:solidFill>
              </a:rPr>
              <a:t>, PhD U of MN and Her Team, Neuroscientist</a:t>
            </a:r>
          </a:p>
          <a:p>
            <a:r>
              <a:rPr lang="en-US" b="1" dirty="0">
                <a:solidFill>
                  <a:schemeClr val="bg1"/>
                </a:solidFill>
              </a:rPr>
              <a:t>John B. Molidor</a:t>
            </a:r>
            <a:r>
              <a:rPr lang="en-US" dirty="0">
                <a:solidFill>
                  <a:schemeClr val="bg1"/>
                </a:solidFill>
              </a:rPr>
              <a:t>, PhD Assoc. Dean MSU Medical School</a:t>
            </a:r>
          </a:p>
          <a:p>
            <a:r>
              <a:rPr lang="en-US" b="1" dirty="0">
                <a:solidFill>
                  <a:schemeClr val="bg1"/>
                </a:solidFill>
              </a:rPr>
              <a:t>Rick Hanson</a:t>
            </a:r>
            <a:r>
              <a:rPr lang="en-US" dirty="0">
                <a:solidFill>
                  <a:schemeClr val="bg1"/>
                </a:solidFill>
              </a:rPr>
              <a:t>, PhD Psychologist, Greater Good U of CA Berkeley</a:t>
            </a:r>
          </a:p>
          <a:p>
            <a:r>
              <a:rPr lang="en-US" b="1" dirty="0">
                <a:solidFill>
                  <a:schemeClr val="bg1"/>
                </a:solidFill>
              </a:rPr>
              <a:t>Terry Wu, </a:t>
            </a:r>
            <a:r>
              <a:rPr lang="en-US" dirty="0">
                <a:solidFill>
                  <a:schemeClr val="bg1"/>
                </a:solidFill>
              </a:rPr>
              <a:t>PhD Vanderbilt, Neuroscientist </a:t>
            </a:r>
          </a:p>
          <a:p>
            <a:pPr marL="0" indent="0">
              <a:buNone/>
            </a:pPr>
            <a:endParaRPr lang="en-US" dirty="0">
              <a:solidFill>
                <a:schemeClr val="bg1"/>
              </a:solidFill>
            </a:endParaRPr>
          </a:p>
        </p:txBody>
      </p:sp>
      <p:pic>
        <p:nvPicPr>
          <p:cNvPr id="8" name="Picture 7" descr="Depositphotos_3023431_origin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8169" y="1345674"/>
            <a:ext cx="5681662" cy="5681662"/>
          </a:xfrm>
          <a:prstGeom prst="rect">
            <a:avLst/>
          </a:prstGeom>
        </p:spPr>
      </p:pic>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5C98DF34-7082-4C6F-AD70-A0007BF10A89}"/>
              </a:ext>
            </a:extLst>
          </p:cNvPr>
          <p:cNvSpPr>
            <a:spLocks noGrp="1"/>
          </p:cNvSpPr>
          <p:nvPr>
            <p:ph type="sldNum" sz="quarter" idx="12"/>
          </p:nvPr>
        </p:nvSpPr>
        <p:spPr/>
        <p:txBody>
          <a:bodyPr/>
          <a:lstStyle/>
          <a:p>
            <a:fld id="{73819C7E-E904-4994-83FB-52312C38CD85}" type="slidenum">
              <a:rPr lang="en-US" smtClean="0"/>
              <a:t>36</a:t>
            </a:fld>
            <a:endParaRPr lang="en-US" dirty="0"/>
          </a:p>
        </p:txBody>
      </p:sp>
    </p:spTree>
    <p:extLst>
      <p:ext uri="{BB962C8B-B14F-4D97-AF65-F5344CB8AC3E}">
        <p14:creationId xmlns:p14="http://schemas.microsoft.com/office/powerpoint/2010/main" val="81561787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67" y="26461"/>
            <a:ext cx="12043833" cy="1325563"/>
          </a:xfrm>
        </p:spPr>
        <p:txBody>
          <a:bodyPr>
            <a:normAutofit/>
          </a:bodyPr>
          <a:lstStyle/>
          <a:p>
            <a:pPr algn="ctr"/>
            <a:r>
              <a:rPr lang="en-US" b="1" dirty="0">
                <a:latin typeface="Aharoni" panose="02010803020104030203" pitchFamily="2" charset="-79"/>
                <a:cs typeface="Aharoni" panose="02010803020104030203" pitchFamily="2" charset="-79"/>
              </a:rPr>
              <a:t>Amygdala &amp; Prefrontal Cortex</a:t>
            </a:r>
          </a:p>
        </p:txBody>
      </p:sp>
      <p:pic>
        <p:nvPicPr>
          <p:cNvPr id="6" name="Picture 2" descr="https://encrypted-tbn1.gstatic.com/images?q=tbn:ANd9GcSuaFH_iVN7NTnHLBxkNVbZjmKIJpAUWydl15-SwXRsWSXuOp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002" y="1900237"/>
            <a:ext cx="3862395" cy="305752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b="12328"/>
          <a:stretch/>
        </p:blipFill>
        <p:spPr bwMode="auto">
          <a:xfrm>
            <a:off x="227279" y="1900237"/>
            <a:ext cx="3811321" cy="273658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73819C7E-E904-4994-83FB-52312C38CD85}" type="slidenum">
              <a:rPr lang="en-US" smtClean="0"/>
              <a:t>37</a:t>
            </a:fld>
            <a:endParaRPr lang="en-US" dirty="0"/>
          </a:p>
        </p:txBody>
      </p:sp>
      <p:pic>
        <p:nvPicPr>
          <p:cNvPr id="8" name="Picture 7">
            <a:extLst>
              <a:ext uri="{FF2B5EF4-FFF2-40B4-BE49-F238E27FC236}">
                <a16:creationId xmlns:a16="http://schemas.microsoft.com/office/drawing/2014/main" id="{28AC5252-FE04-4F55-8FD4-5984A0B0066D}"/>
              </a:ext>
            </a:extLst>
          </p:cNvPr>
          <p:cNvPicPr>
            <a:picLocks noChangeAspect="1"/>
          </p:cNvPicPr>
          <p:nvPr/>
        </p:nvPicPr>
        <p:blipFill>
          <a:blip r:embed="rId5"/>
          <a:stretch>
            <a:fillRect/>
          </a:stretch>
        </p:blipFill>
        <p:spPr>
          <a:xfrm>
            <a:off x="4412576" y="1900237"/>
            <a:ext cx="3366847" cy="3563035"/>
          </a:xfrm>
          <a:prstGeom prst="rect">
            <a:avLst/>
          </a:prstGeom>
        </p:spPr>
      </p:pic>
    </p:spTree>
    <p:extLst>
      <p:ext uri="{BB962C8B-B14F-4D97-AF65-F5344CB8AC3E}">
        <p14:creationId xmlns:p14="http://schemas.microsoft.com/office/powerpoint/2010/main" val="301574241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user\AppData\Local\Microsoft\Windows\Temporary Internet Files\Content.IE5\SFE52KO4\trus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1793" y="1"/>
            <a:ext cx="8077557" cy="685799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descr="C:\Users\user\AppData\Local\Microsoft\Windows\Temporary Internet Files\Content.IE5\SFOYWF8S\Trus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03" y="0"/>
            <a:ext cx="7334170" cy="687399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 2023 Michael Gregory Consulting LLC </a:t>
            </a:r>
            <a:endParaRPr lang="en-US" dirty="0"/>
          </a:p>
        </p:txBody>
      </p:sp>
      <p:sp>
        <p:nvSpPr>
          <p:cNvPr id="3" name="Slide Number Placeholder 2"/>
          <p:cNvSpPr>
            <a:spLocks noGrp="1"/>
          </p:cNvSpPr>
          <p:nvPr>
            <p:ph type="sldNum" sz="quarter" idx="12"/>
          </p:nvPr>
        </p:nvSpPr>
        <p:spPr/>
        <p:txBody>
          <a:bodyPr/>
          <a:lstStyle/>
          <a:p>
            <a:fld id="{73819C7E-E904-4994-83FB-52312C38CD85}" type="slidenum">
              <a:rPr lang="en-US" smtClean="0"/>
              <a:pPr/>
              <a:t>38</a:t>
            </a:fld>
            <a:endParaRPr lang="en-US" dirty="0"/>
          </a:p>
        </p:txBody>
      </p:sp>
    </p:spTree>
    <p:extLst>
      <p:ext uri="{BB962C8B-B14F-4D97-AF65-F5344CB8AC3E}">
        <p14:creationId xmlns:p14="http://schemas.microsoft.com/office/powerpoint/2010/main" val="103364683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2160" y="419276"/>
            <a:ext cx="7987006" cy="6119636"/>
          </a:xfrm>
          <a:prstGeom prst="rect">
            <a:avLst/>
          </a:prstGeom>
        </p:spPr>
      </p:pic>
      <p:sp>
        <p:nvSpPr>
          <p:cNvPr id="2" name="Content Placeholder 1"/>
          <p:cNvSpPr>
            <a:spLocks noGrp="1"/>
          </p:cNvSpPr>
          <p:nvPr>
            <p:ph idx="1"/>
          </p:nvPr>
        </p:nvSpPr>
        <p:spPr>
          <a:xfrm>
            <a:off x="8353231" y="1961546"/>
            <a:ext cx="3257938" cy="2517147"/>
          </a:xfrm>
          <a:solidFill>
            <a:schemeClr val="accent1">
              <a:lumMod val="40000"/>
              <a:lumOff val="60000"/>
            </a:schemeClr>
          </a:solidFill>
        </p:spPr>
        <p:txBody>
          <a:bodyPr/>
          <a:lstStyle/>
          <a:p>
            <a:endParaRPr lang="en-US" b="1" dirty="0"/>
          </a:p>
          <a:p>
            <a:r>
              <a:rPr lang="en-US" b="1" dirty="0"/>
              <a:t>Confrontation</a:t>
            </a:r>
            <a:endParaRPr lang="en-US" dirty="0"/>
          </a:p>
          <a:p>
            <a:endParaRPr lang="en-US" b="1" dirty="0"/>
          </a:p>
          <a:p>
            <a:r>
              <a:rPr lang="en-US" b="1" dirty="0"/>
              <a:t>Collaboration</a:t>
            </a:r>
          </a:p>
          <a:p>
            <a:endParaRPr lang="en-US" b="1" dirty="0"/>
          </a:p>
          <a:p>
            <a:endParaRPr lang="en-US" dirty="0"/>
          </a:p>
          <a:p>
            <a:endParaRPr lang="en-US" dirty="0"/>
          </a:p>
        </p:txBody>
      </p:sp>
      <p:sp>
        <p:nvSpPr>
          <p:cNvPr id="4" name="Title 3"/>
          <p:cNvSpPr>
            <a:spLocks noGrp="1"/>
          </p:cNvSpPr>
          <p:nvPr>
            <p:ph type="title"/>
          </p:nvPr>
        </p:nvSpPr>
        <p:spPr>
          <a:xfrm>
            <a:off x="8189166" y="274638"/>
            <a:ext cx="3800674" cy="1686909"/>
          </a:xfrm>
        </p:spPr>
        <p:txBody>
          <a:bodyPr>
            <a:normAutofit/>
          </a:bodyPr>
          <a:lstStyle/>
          <a:p>
            <a:pPr marL="461963" indent="-461963" algn="ctr"/>
            <a:r>
              <a:rPr lang="en-US" sz="5400" b="1" dirty="0">
                <a:latin typeface="Aharoni" panose="02010803020104030203" pitchFamily="2" charset="-79"/>
                <a:cs typeface="Aharoni" panose="02010803020104030203" pitchFamily="2" charset="-79"/>
              </a:rPr>
              <a:t>Choices</a:t>
            </a:r>
          </a:p>
        </p:txBody>
      </p:sp>
      <p:sp>
        <p:nvSpPr>
          <p:cNvPr id="7" name="Slide Number Placeholder 6"/>
          <p:cNvSpPr>
            <a:spLocks noGrp="1"/>
          </p:cNvSpPr>
          <p:nvPr>
            <p:ph type="sldNum" sz="quarter" idx="12"/>
          </p:nvPr>
        </p:nvSpPr>
        <p:spPr/>
        <p:txBody>
          <a:bodyPr/>
          <a:lstStyle/>
          <a:p>
            <a:fld id="{364246CD-B6C0-4AC3-AB8A-5C7CF4279D5E}" type="slidenum">
              <a:rPr lang="en-US" smtClean="0"/>
              <a:pPr/>
              <a:t>39</a:t>
            </a:fld>
            <a:endParaRPr lang="en-US" dirty="0"/>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Tree>
    <p:extLst>
      <p:ext uri="{BB962C8B-B14F-4D97-AF65-F5344CB8AC3E}">
        <p14:creationId xmlns:p14="http://schemas.microsoft.com/office/powerpoint/2010/main" val="139120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E993-5D11-4526-B730-3C5486F73DAC}"/>
              </a:ext>
            </a:extLst>
          </p:cNvPr>
          <p:cNvSpPr>
            <a:spLocks noGrp="1"/>
          </p:cNvSpPr>
          <p:nvPr>
            <p:ph type="title"/>
          </p:nvPr>
        </p:nvSpPr>
        <p:spPr>
          <a:solidFill>
            <a:schemeClr val="bg1"/>
          </a:solidFill>
        </p:spPr>
        <p:txBody>
          <a:bodyPr/>
          <a:lstStyle/>
          <a:p>
            <a:pPr algn="ctr"/>
            <a:r>
              <a:rPr lang="en-US" dirty="0">
                <a:latin typeface="Aharoni" panose="02010803020104030203" pitchFamily="2" charset="-79"/>
                <a:cs typeface="Aharoni" panose="02010803020104030203" pitchFamily="2" charset="-79"/>
              </a:rPr>
              <a:t>Michael Gregory</a:t>
            </a:r>
          </a:p>
        </p:txBody>
      </p:sp>
      <p:sp>
        <p:nvSpPr>
          <p:cNvPr id="3" name="Content Placeholder 2">
            <a:extLst>
              <a:ext uri="{FF2B5EF4-FFF2-40B4-BE49-F238E27FC236}">
                <a16:creationId xmlns:a16="http://schemas.microsoft.com/office/drawing/2014/main" id="{46878731-0868-45E1-BCE7-D1D2B0436B96}"/>
              </a:ext>
            </a:extLst>
          </p:cNvPr>
          <p:cNvSpPr>
            <a:spLocks noGrp="1"/>
          </p:cNvSpPr>
          <p:nvPr>
            <p:ph idx="1"/>
          </p:nvPr>
        </p:nvSpPr>
        <p:spPr>
          <a:xfrm>
            <a:off x="3406588" y="2277035"/>
            <a:ext cx="7947212" cy="3442447"/>
          </a:xfrm>
          <a:solidFill>
            <a:schemeClr val="bg1"/>
          </a:solidFill>
        </p:spPr>
        <p:txBody>
          <a:bodyPr>
            <a:normAutofit fontScale="77500" lnSpcReduction="20000"/>
          </a:bodyPr>
          <a:lstStyle/>
          <a:p>
            <a:r>
              <a:rPr lang="en-US" b="1" dirty="0"/>
              <a:t>Founder of Michael Gregory Consulting a firm focused on collaboration, conflict resolution, and speaking</a:t>
            </a:r>
          </a:p>
          <a:p>
            <a:r>
              <a:rPr lang="en-US" b="1" dirty="0"/>
              <a:t>ASA and CVA  </a:t>
            </a:r>
          </a:p>
          <a:p>
            <a:r>
              <a:rPr lang="en-US" b="1" dirty="0"/>
              <a:t>28 years at the IRS</a:t>
            </a:r>
          </a:p>
          <a:p>
            <a:r>
              <a:rPr lang="en-US" b="1" dirty="0"/>
              <a:t>Headed up business valuation at the IRS for 11 years</a:t>
            </a:r>
          </a:p>
          <a:p>
            <a:r>
              <a:rPr lang="en-US" b="1" dirty="0"/>
              <a:t>Qualified Mediator with the MN Supreme Court 19 years</a:t>
            </a:r>
          </a:p>
          <a:p>
            <a:r>
              <a:rPr lang="en-US" b="1" dirty="0"/>
              <a:t>Testified in U.S. Tax Court – ran litigation team with 21 experts 7 years</a:t>
            </a:r>
          </a:p>
          <a:p>
            <a:r>
              <a:rPr lang="en-US" b="1" dirty="0"/>
              <a:t>Over 2,500 mediations, negotiations, facilitations</a:t>
            </a:r>
          </a:p>
          <a:p>
            <a:r>
              <a:rPr lang="en-US" b="1" dirty="0"/>
              <a:t>12 books and over 45 articles</a:t>
            </a:r>
          </a:p>
          <a:p>
            <a:pPr marL="0" indent="0">
              <a:buNone/>
            </a:pPr>
            <a:endParaRPr lang="en-US" dirty="0"/>
          </a:p>
        </p:txBody>
      </p:sp>
      <p:pic>
        <p:nvPicPr>
          <p:cNvPr id="4" name="Picture 3">
            <a:extLst>
              <a:ext uri="{FF2B5EF4-FFF2-40B4-BE49-F238E27FC236}">
                <a16:creationId xmlns:a16="http://schemas.microsoft.com/office/drawing/2014/main" id="{B4293C8F-67F5-4923-A19B-23D9D772F4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659" y="2474259"/>
            <a:ext cx="2761129" cy="2761129"/>
          </a:xfrm>
          <a:prstGeom prst="rect">
            <a:avLst/>
          </a:prstGeom>
          <a:noFill/>
          <a:ln>
            <a:noFill/>
          </a:ln>
        </p:spPr>
      </p:pic>
      <p:sp>
        <p:nvSpPr>
          <p:cNvPr id="5" name="Footer Placeholder 4">
            <a:extLst>
              <a:ext uri="{FF2B5EF4-FFF2-40B4-BE49-F238E27FC236}">
                <a16:creationId xmlns:a16="http://schemas.microsoft.com/office/drawing/2014/main" id="{DED05C81-277F-4E9C-8C72-96264544CE41}"/>
              </a:ext>
            </a:extLst>
          </p:cNvPr>
          <p:cNvSpPr>
            <a:spLocks noGrp="1"/>
          </p:cNvSpPr>
          <p:nvPr>
            <p:ph type="ftr" sz="quarter" idx="11"/>
          </p:nvPr>
        </p:nvSpPr>
        <p:spPr/>
        <p:txBody>
          <a:bodyPr/>
          <a:lstStyle/>
          <a:p>
            <a:r>
              <a:rPr lang="en-US"/>
              <a:t>© 2023 Michael Gregory Consulting LLC </a:t>
            </a:r>
            <a:endParaRPr lang="en-US" dirty="0"/>
          </a:p>
        </p:txBody>
      </p:sp>
      <p:sp>
        <p:nvSpPr>
          <p:cNvPr id="6" name="Slide Number Placeholder 5">
            <a:extLst>
              <a:ext uri="{FF2B5EF4-FFF2-40B4-BE49-F238E27FC236}">
                <a16:creationId xmlns:a16="http://schemas.microsoft.com/office/drawing/2014/main" id="{6230D849-B453-4AA1-8CE2-BAAB5ACAC31E}"/>
              </a:ext>
            </a:extLst>
          </p:cNvPr>
          <p:cNvSpPr>
            <a:spLocks noGrp="1"/>
          </p:cNvSpPr>
          <p:nvPr>
            <p:ph type="sldNum" sz="quarter" idx="12"/>
          </p:nvPr>
        </p:nvSpPr>
        <p:spPr/>
        <p:txBody>
          <a:bodyPr/>
          <a:lstStyle/>
          <a:p>
            <a:fld id="{73819C7E-E904-4994-83FB-52312C38CD85}" type="slidenum">
              <a:rPr lang="en-US" smtClean="0"/>
              <a:t>4</a:t>
            </a:fld>
            <a:endParaRPr lang="en-US" dirty="0"/>
          </a:p>
        </p:txBody>
      </p:sp>
    </p:spTree>
    <p:extLst>
      <p:ext uri="{BB962C8B-B14F-4D97-AF65-F5344CB8AC3E}">
        <p14:creationId xmlns:p14="http://schemas.microsoft.com/office/powerpoint/2010/main" val="12163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AppData\Local\Microsoft\Windows\Temporary Internet Files\Content.IE5\28B39FS3\argumen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291302" cy="74928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5834587"/>
            <a:ext cx="12344400" cy="1325563"/>
          </a:xfrm>
          <a:solidFill>
            <a:schemeClr val="tx1">
              <a:alpha val="74000"/>
            </a:schemeClr>
          </a:solidFill>
        </p:spPr>
        <p:txBody>
          <a:bodyPr>
            <a:normAutofit/>
          </a:bodyPr>
          <a:lstStyle/>
          <a:p>
            <a:pPr algn="ctr"/>
            <a:r>
              <a:rPr lang="en-US" sz="5400" b="1" dirty="0"/>
              <a:t>    </a:t>
            </a:r>
            <a:r>
              <a:rPr lang="en-US" sz="7200" b="1" dirty="0">
                <a:ln>
                  <a:solidFill>
                    <a:schemeClr val="tx1"/>
                  </a:solidFill>
                </a:ln>
                <a:solidFill>
                  <a:schemeClr val="bg1"/>
                </a:solidFill>
                <a:effectLst>
                  <a:outerShdw blurRad="25400" dist="139700" dir="8100000" algn="tl" rotWithShape="0">
                    <a:srgbClr val="000000">
                      <a:alpha val="80000"/>
                    </a:srgbClr>
                  </a:outerShdw>
                </a:effectLst>
                <a:latin typeface="Arial Black"/>
                <a:cs typeface="Arial Black"/>
              </a:rPr>
              <a:t>Escalation</a:t>
            </a:r>
            <a:endParaRPr lang="en-US" sz="5400" b="1" dirty="0">
              <a:ln>
                <a:solidFill>
                  <a:schemeClr val="tx1"/>
                </a:solidFill>
              </a:ln>
              <a:solidFill>
                <a:schemeClr val="bg1"/>
              </a:solidFill>
              <a:effectLst>
                <a:outerShdw blurRad="25400" dist="139700" dir="8100000" algn="tl" rotWithShape="0">
                  <a:srgbClr val="000000">
                    <a:alpha val="80000"/>
                  </a:srgbClr>
                </a:outerShdw>
              </a:effectLst>
              <a:latin typeface="Arial Black"/>
              <a:cs typeface="Arial Black"/>
            </a:endParaRPr>
          </a:p>
        </p:txBody>
      </p:sp>
      <p:sp>
        <p:nvSpPr>
          <p:cNvPr id="4" name="Slide Number Placeholder 3"/>
          <p:cNvSpPr>
            <a:spLocks noGrp="1"/>
          </p:cNvSpPr>
          <p:nvPr>
            <p:ph type="sldNum" sz="quarter" idx="12"/>
          </p:nvPr>
        </p:nvSpPr>
        <p:spPr/>
        <p:txBody>
          <a:bodyPr/>
          <a:lstStyle/>
          <a:p>
            <a:fld id="{73819C7E-E904-4994-83FB-52312C38CD85}" type="slidenum">
              <a:rPr lang="en-US" smtClean="0"/>
              <a:pPr/>
              <a:t>40</a:t>
            </a:fld>
            <a:endParaRPr lang="en-US" dirty="0"/>
          </a:p>
        </p:txBody>
      </p:sp>
      <p:sp>
        <p:nvSpPr>
          <p:cNvPr id="3" name="Footer Placeholder 2">
            <a:extLst>
              <a:ext uri="{FF2B5EF4-FFF2-40B4-BE49-F238E27FC236}">
                <a16:creationId xmlns:a16="http://schemas.microsoft.com/office/drawing/2014/main" id="{B8D00159-803D-8677-0EFA-C7A15F8139A1}"/>
              </a:ext>
            </a:extLst>
          </p:cNvPr>
          <p:cNvSpPr>
            <a:spLocks noGrp="1"/>
          </p:cNvSpPr>
          <p:nvPr>
            <p:ph type="ftr" sz="quarter" idx="11"/>
          </p:nvPr>
        </p:nvSpPr>
        <p:spPr/>
        <p:txBody>
          <a:bodyPr/>
          <a:lstStyle/>
          <a:p>
            <a:r>
              <a:rPr lang="en-US"/>
              <a:t>© 2023 Michael Gregory Consulting LLC </a:t>
            </a:r>
            <a:endParaRPr lang="en-US" dirty="0"/>
          </a:p>
        </p:txBody>
      </p:sp>
    </p:spTree>
    <p:extLst>
      <p:ext uri="{BB962C8B-B14F-4D97-AF65-F5344CB8AC3E}">
        <p14:creationId xmlns:p14="http://schemas.microsoft.com/office/powerpoint/2010/main" val="306923464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2" t="4261" b="4933"/>
          <a:stretch/>
        </p:blipFill>
        <p:spPr>
          <a:xfrm>
            <a:off x="-1" y="0"/>
            <a:ext cx="12192001" cy="6858000"/>
          </a:xfrm>
          <a:prstGeom prst="rect">
            <a:avLst/>
          </a:prstGeom>
        </p:spPr>
      </p:pic>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73819C7E-E904-4994-83FB-52312C38CD85}" type="slidenum">
              <a:rPr lang="en-US" smtClean="0"/>
              <a:pPr/>
              <a:t>41</a:t>
            </a:fld>
            <a:endParaRPr lang="en-US" dirty="0"/>
          </a:p>
        </p:txBody>
      </p:sp>
    </p:spTree>
    <p:extLst>
      <p:ext uri="{BB962C8B-B14F-4D97-AF65-F5344CB8AC3E}">
        <p14:creationId xmlns:p14="http://schemas.microsoft.com/office/powerpoint/2010/main" val="323427028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4681-E617-43EB-805C-AE75F49FBFFD}"/>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Center Ourselves First</a:t>
            </a:r>
          </a:p>
        </p:txBody>
      </p:sp>
      <p:sp>
        <p:nvSpPr>
          <p:cNvPr id="3" name="Content Placeholder 2">
            <a:extLst>
              <a:ext uri="{FF2B5EF4-FFF2-40B4-BE49-F238E27FC236}">
                <a16:creationId xmlns:a16="http://schemas.microsoft.com/office/drawing/2014/main" id="{159453CB-67E6-46FE-971D-98AE7964C67B}"/>
              </a:ext>
            </a:extLst>
          </p:cNvPr>
          <p:cNvSpPr>
            <a:spLocks noGrp="1"/>
          </p:cNvSpPr>
          <p:nvPr>
            <p:ph idx="1"/>
          </p:nvPr>
        </p:nvSpPr>
        <p:spPr>
          <a:xfrm>
            <a:off x="5737412" y="2617693"/>
            <a:ext cx="5616388" cy="2677515"/>
          </a:xfrm>
        </p:spPr>
        <p:txBody>
          <a:bodyPr/>
          <a:lstStyle/>
          <a:p>
            <a:r>
              <a:rPr lang="en-US" b="1" dirty="0"/>
              <a:t>Calm the fire</a:t>
            </a:r>
          </a:p>
          <a:p>
            <a:r>
              <a:rPr lang="en-US" dirty="0"/>
              <a:t>Realize you need to </a:t>
            </a:r>
            <a:r>
              <a:rPr lang="en-US" b="1" dirty="0"/>
              <a:t>be there to help </a:t>
            </a:r>
            <a:r>
              <a:rPr lang="en-US" dirty="0"/>
              <a:t>if you are to overcome conflict with collaboration</a:t>
            </a:r>
          </a:p>
        </p:txBody>
      </p:sp>
      <p:sp>
        <p:nvSpPr>
          <p:cNvPr id="4" name="Footer Placeholder 3">
            <a:extLst>
              <a:ext uri="{FF2B5EF4-FFF2-40B4-BE49-F238E27FC236}">
                <a16:creationId xmlns:a16="http://schemas.microsoft.com/office/drawing/2014/main" id="{50AC3F5E-3753-4D58-A68D-9F970E0C118E}"/>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1428EB3D-541A-4B5B-93B6-D91CA1F243B2}"/>
              </a:ext>
            </a:extLst>
          </p:cNvPr>
          <p:cNvSpPr>
            <a:spLocks noGrp="1"/>
          </p:cNvSpPr>
          <p:nvPr>
            <p:ph type="sldNum" sz="quarter" idx="12"/>
          </p:nvPr>
        </p:nvSpPr>
        <p:spPr/>
        <p:txBody>
          <a:bodyPr/>
          <a:lstStyle/>
          <a:p>
            <a:fld id="{73819C7E-E904-4994-83FB-52312C38CD85}" type="slidenum">
              <a:rPr lang="en-US" smtClean="0"/>
              <a:t>42</a:t>
            </a:fld>
            <a:endParaRPr lang="en-US" dirty="0"/>
          </a:p>
        </p:txBody>
      </p:sp>
      <p:pic>
        <p:nvPicPr>
          <p:cNvPr id="7" name="Picture 6">
            <a:extLst>
              <a:ext uri="{FF2B5EF4-FFF2-40B4-BE49-F238E27FC236}">
                <a16:creationId xmlns:a16="http://schemas.microsoft.com/office/drawing/2014/main" id="{C3609CCB-4620-450D-9A5D-2A1BF883E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70075"/>
            <a:ext cx="5145741" cy="3425134"/>
          </a:xfrm>
          <a:prstGeom prst="rect">
            <a:avLst/>
          </a:prstGeom>
        </p:spPr>
      </p:pic>
    </p:spTree>
    <p:extLst>
      <p:ext uri="{BB962C8B-B14F-4D97-AF65-F5344CB8AC3E}">
        <p14:creationId xmlns:p14="http://schemas.microsoft.com/office/powerpoint/2010/main" val="3600631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positphotos_9883506_original.jpg"/>
          <p:cNvPicPr>
            <a:picLocks noChangeAspect="1"/>
          </p:cNvPicPr>
          <p:nvPr/>
        </p:nvPicPr>
        <p:blipFill rotWithShape="1">
          <a:blip r:embed="rId3" cstate="print">
            <a:extLst>
              <a:ext uri="{28A0092B-C50C-407E-A947-70E740481C1C}">
                <a14:useLocalDpi xmlns:a14="http://schemas.microsoft.com/office/drawing/2010/main" val="0"/>
              </a:ext>
            </a:extLst>
          </a:blip>
          <a:srcRect t="9154" b="3613"/>
          <a:stretch/>
        </p:blipFill>
        <p:spPr>
          <a:xfrm>
            <a:off x="0" y="0"/>
            <a:ext cx="12192000" cy="6858000"/>
          </a:xfrm>
          <a:prstGeom prst="rect">
            <a:avLst/>
          </a:prstGeom>
        </p:spPr>
      </p:pic>
      <p:sp>
        <p:nvSpPr>
          <p:cNvPr id="2" name="Title 1"/>
          <p:cNvSpPr>
            <a:spLocks noGrp="1"/>
          </p:cNvSpPr>
          <p:nvPr>
            <p:ph type="title"/>
          </p:nvPr>
        </p:nvSpPr>
        <p:spPr>
          <a:xfrm>
            <a:off x="3661832" y="365125"/>
            <a:ext cx="8530168" cy="1325563"/>
          </a:xfrm>
        </p:spPr>
        <p:txBody>
          <a:bodyPr>
            <a:noAutofit/>
          </a:bodyPr>
          <a:lstStyle/>
          <a:p>
            <a:pPr algn="ctr">
              <a:lnSpc>
                <a:spcPct val="80000"/>
              </a:lnSpc>
            </a:pPr>
            <a:r>
              <a:rPr lang="en-US" dirty="0">
                <a:ln>
                  <a:solidFill>
                    <a:srgbClr val="073A9F"/>
                  </a:solidFill>
                </a:ln>
                <a:solidFill>
                  <a:srgbClr val="CC9620"/>
                </a:solidFill>
                <a:effectLst>
                  <a:outerShdw blurRad="25400" dist="114300" dir="7860000" algn="tl" rotWithShape="0">
                    <a:srgbClr val="073A9F">
                      <a:alpha val="78000"/>
                    </a:srgbClr>
                  </a:outerShdw>
                </a:effectLst>
                <a:latin typeface="Aharoni" panose="02010803020104030203" pitchFamily="2" charset="-79"/>
                <a:cs typeface="Aharoni" panose="02010803020104030203" pitchFamily="2" charset="-79"/>
              </a:rPr>
              <a:t>The Prayer of </a:t>
            </a:r>
            <a:br>
              <a:rPr lang="en-US" dirty="0">
                <a:ln>
                  <a:solidFill>
                    <a:srgbClr val="073A9F"/>
                  </a:solidFill>
                </a:ln>
                <a:solidFill>
                  <a:srgbClr val="CC9620"/>
                </a:solidFill>
                <a:effectLst>
                  <a:outerShdw blurRad="25400" dist="114300" dir="7860000" algn="tl" rotWithShape="0">
                    <a:srgbClr val="073A9F">
                      <a:alpha val="78000"/>
                    </a:srgbClr>
                  </a:outerShdw>
                </a:effectLst>
                <a:latin typeface="Aharoni" panose="02010803020104030203" pitchFamily="2" charset="-79"/>
                <a:cs typeface="Aharoni" panose="02010803020104030203" pitchFamily="2" charset="-79"/>
              </a:rPr>
            </a:br>
            <a:r>
              <a:rPr lang="en-US" dirty="0">
                <a:ln>
                  <a:solidFill>
                    <a:srgbClr val="073A9F"/>
                  </a:solidFill>
                </a:ln>
                <a:solidFill>
                  <a:srgbClr val="CC9620"/>
                </a:solidFill>
                <a:effectLst>
                  <a:outerShdw blurRad="25400" dist="114300" dir="7860000" algn="tl" rotWithShape="0">
                    <a:srgbClr val="073A9F">
                      <a:alpha val="78000"/>
                    </a:srgbClr>
                  </a:outerShdw>
                </a:effectLst>
                <a:latin typeface="Aharoni" panose="02010803020104030203" pitchFamily="2" charset="-79"/>
                <a:cs typeface="Aharoni" panose="02010803020104030203" pitchFamily="2" charset="-79"/>
              </a:rPr>
              <a:t>St. Francis of Assisi – Religious Tradition</a:t>
            </a:r>
          </a:p>
        </p:txBody>
      </p:sp>
      <p:sp>
        <p:nvSpPr>
          <p:cNvPr id="3" name="Content Placeholder 2"/>
          <p:cNvSpPr>
            <a:spLocks noGrp="1"/>
          </p:cNvSpPr>
          <p:nvPr>
            <p:ph idx="1"/>
          </p:nvPr>
        </p:nvSpPr>
        <p:spPr>
          <a:xfrm>
            <a:off x="4191003" y="1825624"/>
            <a:ext cx="7979833" cy="5032375"/>
          </a:xfrm>
        </p:spPr>
        <p:txBody>
          <a:bodyPr>
            <a:noAutofit/>
          </a:bodyPr>
          <a:lstStyle/>
          <a:p>
            <a:pPr marL="0" indent="0" algn="ctr">
              <a:buNone/>
            </a:pPr>
            <a:r>
              <a:rPr lang="en-US" b="1" dirty="0">
                <a:ln>
                  <a:solidFill>
                    <a:schemeClr val="tx1"/>
                  </a:solidFill>
                </a:ln>
                <a:solidFill>
                  <a:schemeClr val="tx1">
                    <a:lumMod val="95000"/>
                    <a:lumOff val="5000"/>
                  </a:schemeClr>
                </a:solidFill>
                <a:latin typeface="Arial"/>
                <a:cs typeface="Arial"/>
              </a:rPr>
              <a:t>Lord, make me an instrument of your peace.</a:t>
            </a:r>
          </a:p>
          <a:p>
            <a:pPr marL="0" indent="0" algn="ctr">
              <a:buNone/>
            </a:pPr>
            <a:r>
              <a:rPr lang="en-US" b="1" dirty="0">
                <a:ln>
                  <a:solidFill>
                    <a:schemeClr val="tx1"/>
                  </a:solidFill>
                </a:ln>
                <a:solidFill>
                  <a:schemeClr val="tx1">
                    <a:lumMod val="95000"/>
                    <a:lumOff val="5000"/>
                  </a:schemeClr>
                </a:solidFill>
                <a:latin typeface="Arial"/>
                <a:cs typeface="Arial"/>
              </a:rPr>
              <a:t>Where there is hatred, let me sow love;</a:t>
            </a:r>
          </a:p>
          <a:p>
            <a:pPr marL="0" indent="0" algn="ctr">
              <a:buNone/>
            </a:pPr>
            <a:r>
              <a:rPr lang="en-US" b="1" dirty="0">
                <a:ln>
                  <a:solidFill>
                    <a:schemeClr val="tx1"/>
                  </a:solidFill>
                </a:ln>
                <a:solidFill>
                  <a:schemeClr val="tx1">
                    <a:lumMod val="95000"/>
                    <a:lumOff val="5000"/>
                  </a:schemeClr>
                </a:solidFill>
                <a:latin typeface="Arial"/>
                <a:cs typeface="Arial"/>
              </a:rPr>
              <a:t>Where there is injury, pardon;</a:t>
            </a:r>
          </a:p>
          <a:p>
            <a:pPr marL="0" indent="0" algn="ctr">
              <a:buNone/>
            </a:pPr>
            <a:r>
              <a:rPr lang="en-US" b="1" dirty="0">
                <a:ln>
                  <a:solidFill>
                    <a:schemeClr val="tx1"/>
                  </a:solidFill>
                </a:ln>
                <a:solidFill>
                  <a:schemeClr val="tx1">
                    <a:lumMod val="95000"/>
                    <a:lumOff val="5000"/>
                  </a:schemeClr>
                </a:solidFill>
                <a:latin typeface="Arial"/>
                <a:cs typeface="Arial"/>
              </a:rPr>
              <a:t>Where there is darkness, light;</a:t>
            </a:r>
          </a:p>
          <a:p>
            <a:pPr marL="0" indent="0" algn="ctr">
              <a:buNone/>
            </a:pPr>
            <a:r>
              <a:rPr lang="en-US" b="1" dirty="0">
                <a:ln>
                  <a:solidFill>
                    <a:schemeClr val="tx1"/>
                  </a:solidFill>
                </a:ln>
                <a:solidFill>
                  <a:schemeClr val="tx1">
                    <a:lumMod val="95000"/>
                    <a:lumOff val="5000"/>
                  </a:schemeClr>
                </a:solidFill>
                <a:effectLst>
                  <a:outerShdw blurRad="38100" dist="38100" dir="2700000" algn="tl">
                    <a:srgbClr val="000000">
                      <a:alpha val="43137"/>
                    </a:srgbClr>
                  </a:outerShdw>
                </a:effectLst>
                <a:latin typeface="Arial"/>
                <a:cs typeface="Arial"/>
              </a:rPr>
              <a:t>Grant that I may not so much seek</a:t>
            </a:r>
          </a:p>
          <a:p>
            <a:pPr marL="0" indent="0" algn="ctr">
              <a:buNone/>
            </a:pPr>
            <a:r>
              <a:rPr lang="en-US" b="1" dirty="0">
                <a:ln>
                  <a:solidFill>
                    <a:schemeClr val="tx1"/>
                  </a:solidFill>
                </a:ln>
                <a:solidFill>
                  <a:schemeClr val="tx1">
                    <a:lumMod val="95000"/>
                    <a:lumOff val="5000"/>
                  </a:schemeClr>
                </a:solidFill>
                <a:effectLst>
                  <a:outerShdw blurRad="38100" dist="38100" dir="2700000" algn="tl">
                    <a:srgbClr val="000000">
                      <a:alpha val="43137"/>
                    </a:srgbClr>
                  </a:outerShdw>
                </a:effectLst>
                <a:latin typeface="Arial"/>
                <a:cs typeface="Arial"/>
              </a:rPr>
              <a:t>To be consoled as to console;</a:t>
            </a:r>
          </a:p>
          <a:p>
            <a:pPr marL="0" indent="0" algn="ctr">
              <a:buNone/>
            </a:pPr>
            <a:r>
              <a:rPr lang="en-US" b="1" dirty="0">
                <a:ln>
                  <a:solidFill>
                    <a:schemeClr val="tx1"/>
                  </a:solidFill>
                </a:ln>
                <a:solidFill>
                  <a:schemeClr val="tx1">
                    <a:lumMod val="95000"/>
                    <a:lumOff val="5000"/>
                  </a:schemeClr>
                </a:solidFill>
                <a:effectLst>
                  <a:outerShdw blurRad="38100" dist="38100" dir="2700000" algn="tl">
                    <a:srgbClr val="000000">
                      <a:alpha val="43137"/>
                    </a:srgbClr>
                  </a:outerShdw>
                </a:effectLst>
                <a:latin typeface="Arial"/>
                <a:cs typeface="Arial"/>
              </a:rPr>
              <a:t>To be understood as to understand;</a:t>
            </a:r>
          </a:p>
          <a:p>
            <a:pPr marL="0" indent="0" algn="ctr">
              <a:buNone/>
            </a:pPr>
            <a:r>
              <a:rPr lang="en-US" b="1" dirty="0">
                <a:ln>
                  <a:solidFill>
                    <a:schemeClr val="tx1"/>
                  </a:solidFill>
                </a:ln>
                <a:solidFill>
                  <a:schemeClr val="tx1">
                    <a:lumMod val="95000"/>
                    <a:lumOff val="5000"/>
                  </a:schemeClr>
                </a:solidFill>
                <a:latin typeface="Arial"/>
                <a:cs typeface="Arial"/>
              </a:rPr>
              <a:t>To be loved as to love.</a:t>
            </a:r>
          </a:p>
          <a:p>
            <a:pPr marL="0" indent="0" algn="ctr">
              <a:buNone/>
            </a:pPr>
            <a:r>
              <a:rPr lang="en-US" b="1" dirty="0">
                <a:ln>
                  <a:solidFill>
                    <a:schemeClr val="tx1"/>
                  </a:solidFill>
                </a:ln>
                <a:solidFill>
                  <a:schemeClr val="tx1">
                    <a:lumMod val="95000"/>
                    <a:lumOff val="5000"/>
                  </a:schemeClr>
                </a:solidFill>
                <a:latin typeface="Arial"/>
                <a:cs typeface="Arial"/>
              </a:rPr>
              <a:t>For it is in giving that we receive; it is in pardoning that we are born to eternal life.</a:t>
            </a:r>
          </a:p>
          <a:p>
            <a:pPr marL="0" indent="0" algn="ctr">
              <a:buNone/>
            </a:pPr>
            <a:endParaRPr lang="en-US" b="1" dirty="0">
              <a:ln>
                <a:solidFill>
                  <a:schemeClr val="tx1"/>
                </a:solidFill>
              </a:ln>
              <a:solidFill>
                <a:schemeClr val="bg1"/>
              </a:solidFill>
              <a:effectLst>
                <a:outerShdw blurRad="15875" dist="63500" dir="7800000" algn="tl" rotWithShape="0">
                  <a:srgbClr val="000000"/>
                </a:outerShdw>
              </a:effectLst>
              <a:latin typeface="Arial"/>
              <a:cs typeface="Arial"/>
            </a:endParaRPr>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8F03ABB3-EB34-4C99-AB30-89A2F9BBD0A9}"/>
              </a:ext>
            </a:extLst>
          </p:cNvPr>
          <p:cNvSpPr>
            <a:spLocks noGrp="1"/>
          </p:cNvSpPr>
          <p:nvPr>
            <p:ph type="sldNum" sz="quarter" idx="12"/>
          </p:nvPr>
        </p:nvSpPr>
        <p:spPr/>
        <p:txBody>
          <a:bodyPr/>
          <a:lstStyle/>
          <a:p>
            <a:fld id="{73819C7E-E904-4994-83FB-52312C38CD85}" type="slidenum">
              <a:rPr lang="en-US" smtClean="0"/>
              <a:t>43</a:t>
            </a:fld>
            <a:endParaRPr lang="en-US" dirty="0"/>
          </a:p>
        </p:txBody>
      </p:sp>
    </p:spTree>
    <p:extLst>
      <p:ext uri="{BB962C8B-B14F-4D97-AF65-F5344CB8AC3E}">
        <p14:creationId xmlns:p14="http://schemas.microsoft.com/office/powerpoint/2010/main" val="171773672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399" y="0"/>
            <a:ext cx="12678215" cy="6858000"/>
          </a:xfrm>
          <a:prstGeom prst="rect">
            <a:avLst/>
          </a:prstGeom>
        </p:spPr>
      </p:pic>
      <p:sp>
        <p:nvSpPr>
          <p:cNvPr id="2" name="Title 1"/>
          <p:cNvSpPr>
            <a:spLocks noGrp="1"/>
          </p:cNvSpPr>
          <p:nvPr>
            <p:ph type="title"/>
          </p:nvPr>
        </p:nvSpPr>
        <p:spPr>
          <a:xfrm>
            <a:off x="-1" y="-169336"/>
            <a:ext cx="12615333" cy="1325563"/>
          </a:xfrm>
        </p:spPr>
        <p:txBody>
          <a:bodyPr>
            <a:normAutofit fontScale="90000"/>
          </a:bodyPr>
          <a:lstStyle/>
          <a:p>
            <a:pPr algn="ctr"/>
            <a:r>
              <a:rPr lang="en-US" sz="5400" b="1" dirty="0">
                <a:latin typeface="Arial Black"/>
                <a:cs typeface="Arial Black"/>
              </a:rPr>
              <a:t>Neuroplasticity – Ability to Change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pPr/>
              <a:t>44</a:t>
            </a:fld>
            <a:endParaRPr lang="en-US" dirty="0"/>
          </a:p>
        </p:txBody>
      </p:sp>
    </p:spTree>
    <p:extLst>
      <p:ext uri="{BB962C8B-B14F-4D97-AF65-F5344CB8AC3E}">
        <p14:creationId xmlns:p14="http://schemas.microsoft.com/office/powerpoint/2010/main" val="101518601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858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Depositphotos_57054217_original.jpg"/>
          <p:cNvPicPr>
            <a:picLocks noChangeAspect="1"/>
          </p:cNvPicPr>
          <p:nvPr/>
        </p:nvPicPr>
        <p:blipFill rotWithShape="1">
          <a:blip r:embed="rId3" cstate="print">
            <a:alphaModFix amt="55000"/>
            <a:extLst>
              <a:ext uri="{28A0092B-C50C-407E-A947-70E740481C1C}">
                <a14:useLocalDpi xmlns:a14="http://schemas.microsoft.com/office/drawing/2010/main" val="0"/>
              </a:ext>
            </a:extLst>
          </a:blip>
          <a:srcRect t="25037"/>
          <a:stretch/>
        </p:blipFill>
        <p:spPr>
          <a:xfrm>
            <a:off x="0" y="0"/>
            <a:ext cx="12192000" cy="6858000"/>
          </a:xfrm>
          <a:prstGeom prst="rect">
            <a:avLst/>
          </a:prstGeom>
        </p:spPr>
      </p:pic>
      <p:sp>
        <p:nvSpPr>
          <p:cNvPr id="2" name="Title 1"/>
          <p:cNvSpPr>
            <a:spLocks noGrp="1"/>
          </p:cNvSpPr>
          <p:nvPr>
            <p:ph type="title"/>
          </p:nvPr>
        </p:nvSpPr>
        <p:spPr>
          <a:xfrm>
            <a:off x="358423" y="402877"/>
            <a:ext cx="3987800" cy="1045986"/>
          </a:xfrm>
        </p:spPr>
        <p:txBody>
          <a:bodyPr>
            <a:normAutofit/>
          </a:bodyPr>
          <a:lstStyle/>
          <a:p>
            <a:pPr algn="ctr"/>
            <a:r>
              <a:rPr lang="en-US" sz="5400" b="1" dirty="0">
                <a:solidFill>
                  <a:srgbClr val="FF0000"/>
                </a:solidFill>
                <a:latin typeface="Arial Black"/>
                <a:cs typeface="Arial Black"/>
              </a:rPr>
              <a:t>Emotions</a:t>
            </a:r>
          </a:p>
        </p:txBody>
      </p:sp>
      <p:sp>
        <p:nvSpPr>
          <p:cNvPr id="10" name="Title 1"/>
          <p:cNvSpPr txBox="1">
            <a:spLocks/>
          </p:cNvSpPr>
          <p:nvPr/>
        </p:nvSpPr>
        <p:spPr>
          <a:xfrm>
            <a:off x="3833984" y="406581"/>
            <a:ext cx="4806244" cy="1059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FF00"/>
                </a:solidFill>
                <a:latin typeface="Arial Black"/>
                <a:cs typeface="Arial Black"/>
              </a:rPr>
              <a:t>Priorities</a:t>
            </a:r>
          </a:p>
        </p:txBody>
      </p:sp>
      <p:sp>
        <p:nvSpPr>
          <p:cNvPr id="11" name="Title 1"/>
          <p:cNvSpPr txBox="1">
            <a:spLocks/>
          </p:cNvSpPr>
          <p:nvPr/>
        </p:nvSpPr>
        <p:spPr>
          <a:xfrm>
            <a:off x="8424328" y="297394"/>
            <a:ext cx="3471334" cy="127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FFFF"/>
                </a:solidFill>
                <a:latin typeface="Arial Black"/>
                <a:cs typeface="Arial Black"/>
              </a:rPr>
              <a:t>Impacts</a:t>
            </a:r>
          </a:p>
        </p:txBody>
      </p:sp>
      <p:pic>
        <p:nvPicPr>
          <p:cNvPr id="9" name="Picture 8" descr="fac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64" y="3051273"/>
            <a:ext cx="11548872" cy="4032504"/>
          </a:xfrm>
          <a:prstGeom prst="rect">
            <a:avLst/>
          </a:prstGeom>
        </p:spPr>
      </p:pic>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pPr/>
              <a:t>45</a:t>
            </a:fld>
            <a:endParaRPr lang="en-US" dirty="0"/>
          </a:p>
        </p:txBody>
      </p:sp>
    </p:spTree>
    <p:extLst>
      <p:ext uri="{BB962C8B-B14F-4D97-AF65-F5344CB8AC3E}">
        <p14:creationId xmlns:p14="http://schemas.microsoft.com/office/powerpoint/2010/main" val="75683411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a:t>© 2023 Michael Gregory Consulting LLC </a:t>
            </a:r>
            <a:endParaRPr lang="en-US" dirty="0"/>
          </a:p>
        </p:txBody>
      </p:sp>
      <p:sp>
        <p:nvSpPr>
          <p:cNvPr id="3" name="Slide Number Placeholder 2"/>
          <p:cNvSpPr>
            <a:spLocks noGrp="1"/>
          </p:cNvSpPr>
          <p:nvPr>
            <p:ph type="sldNum" sz="quarter" idx="12"/>
          </p:nvPr>
        </p:nvSpPr>
        <p:spPr/>
        <p:txBody>
          <a:bodyPr/>
          <a:lstStyle/>
          <a:p>
            <a:fld id="{73819C7E-E904-4994-83FB-52312C38CD85}" type="slidenum">
              <a:rPr lang="en-US" smtClean="0"/>
              <a:pPr/>
              <a:t>46</a:t>
            </a:fld>
            <a:endParaRPr lang="en-US" dirty="0"/>
          </a:p>
        </p:txBody>
      </p:sp>
    </p:spTree>
    <p:extLst>
      <p:ext uri="{BB962C8B-B14F-4D97-AF65-F5344CB8AC3E}">
        <p14:creationId xmlns:p14="http://schemas.microsoft.com/office/powerpoint/2010/main" val="384667582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390" y="1"/>
            <a:ext cx="12339211" cy="6858000"/>
          </a:xfrm>
          <a:prstGeom prst="rect">
            <a:avLst/>
          </a:prstGeom>
        </p:spPr>
      </p:pic>
      <p:sp>
        <p:nvSpPr>
          <p:cNvPr id="2" name="Footer Placeholder 1"/>
          <p:cNvSpPr>
            <a:spLocks noGrp="1"/>
          </p:cNvSpPr>
          <p:nvPr>
            <p:ph type="ftr" sz="quarter" idx="11"/>
          </p:nvPr>
        </p:nvSpPr>
        <p:spPr/>
        <p:txBody>
          <a:bodyPr/>
          <a:lstStyle/>
          <a:p>
            <a:r>
              <a:rPr lang="en-US"/>
              <a:t>© 2023 Michael Gregory Consulting LLC </a:t>
            </a:r>
            <a:endParaRPr lang="en-US" dirty="0"/>
          </a:p>
        </p:txBody>
      </p:sp>
      <p:sp>
        <p:nvSpPr>
          <p:cNvPr id="3" name="Slide Number Placeholder 2"/>
          <p:cNvSpPr>
            <a:spLocks noGrp="1"/>
          </p:cNvSpPr>
          <p:nvPr>
            <p:ph type="sldNum" sz="quarter" idx="12"/>
          </p:nvPr>
        </p:nvSpPr>
        <p:spPr/>
        <p:txBody>
          <a:bodyPr/>
          <a:lstStyle/>
          <a:p>
            <a:fld id="{73819C7E-E904-4994-83FB-52312C38CD85}" type="slidenum">
              <a:rPr lang="en-US" smtClean="0"/>
              <a:pPr/>
              <a:t>47</a:t>
            </a:fld>
            <a:endParaRPr lang="en-US" dirty="0"/>
          </a:p>
        </p:txBody>
      </p:sp>
    </p:spTree>
    <p:extLst>
      <p:ext uri="{BB962C8B-B14F-4D97-AF65-F5344CB8AC3E}">
        <p14:creationId xmlns:p14="http://schemas.microsoft.com/office/powerpoint/2010/main" val="317408595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15048"/>
            <a:ext cx="12233922" cy="6973047"/>
          </a:xfrm>
        </p:spPr>
      </p:pic>
      <p:sp>
        <p:nvSpPr>
          <p:cNvPr id="2" name="Title 1"/>
          <p:cNvSpPr>
            <a:spLocks noGrp="1"/>
          </p:cNvSpPr>
          <p:nvPr>
            <p:ph type="title"/>
          </p:nvPr>
        </p:nvSpPr>
        <p:spPr>
          <a:xfrm>
            <a:off x="838200" y="-233893"/>
            <a:ext cx="10515600" cy="1325563"/>
          </a:xfrm>
        </p:spPr>
        <p:txBody>
          <a:bodyPr>
            <a:noAutofit/>
          </a:bodyPr>
          <a:lstStyle/>
          <a:p>
            <a:pPr algn="ctr"/>
            <a:r>
              <a:rPr lang="en-US" sz="6600" b="1" dirty="0">
                <a:ln>
                  <a:solidFill>
                    <a:schemeClr val="tx1"/>
                  </a:solidFill>
                </a:ln>
                <a:solidFill>
                  <a:srgbClr val="FFFFFF"/>
                </a:solidFill>
                <a:effectLst>
                  <a:outerShdw blurRad="25400" dist="101600" dir="7560000" algn="tl" rotWithShape="0">
                    <a:srgbClr val="000000">
                      <a:alpha val="82000"/>
                    </a:srgbClr>
                  </a:outerShdw>
                </a:effectLst>
                <a:latin typeface="Arial Black"/>
                <a:cs typeface="Arial Black"/>
              </a:rPr>
              <a:t>Communication</a:t>
            </a:r>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73819C7E-E904-4994-83FB-52312C38CD85}" type="slidenum">
              <a:rPr lang="en-US" smtClean="0"/>
              <a:pPr/>
              <a:t>48</a:t>
            </a:fld>
            <a:endParaRPr lang="en-US" dirty="0"/>
          </a:p>
        </p:txBody>
      </p:sp>
    </p:spTree>
    <p:extLst>
      <p:ext uri="{BB962C8B-B14F-4D97-AF65-F5344CB8AC3E}">
        <p14:creationId xmlns:p14="http://schemas.microsoft.com/office/powerpoint/2010/main" val="95870964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5481"/>
            <a:ext cx="12192000" cy="6983481"/>
          </a:xfrm>
        </p:spPr>
      </p:pic>
      <p:sp>
        <p:nvSpPr>
          <p:cNvPr id="5" name="Slide Number Placeholder 4"/>
          <p:cNvSpPr>
            <a:spLocks noGrp="1"/>
          </p:cNvSpPr>
          <p:nvPr>
            <p:ph type="sldNum" sz="quarter" idx="12"/>
          </p:nvPr>
        </p:nvSpPr>
        <p:spPr/>
        <p:txBody>
          <a:bodyPr/>
          <a:lstStyle/>
          <a:p>
            <a:fld id="{73819C7E-E904-4994-83FB-52312C38CD85}" type="slidenum">
              <a:rPr lang="en-US" smtClean="0"/>
              <a:pPr/>
              <a:t>49</a:t>
            </a:fld>
            <a:endParaRPr lang="en-US" dirty="0"/>
          </a:p>
        </p:txBody>
      </p:sp>
      <p:sp>
        <p:nvSpPr>
          <p:cNvPr id="3" name="Footer Placeholder 2">
            <a:extLst>
              <a:ext uri="{FF2B5EF4-FFF2-40B4-BE49-F238E27FC236}">
                <a16:creationId xmlns:a16="http://schemas.microsoft.com/office/drawing/2014/main" id="{7B4C5151-5CC2-97CE-8F12-40EA0BF9748A}"/>
              </a:ext>
            </a:extLst>
          </p:cNvPr>
          <p:cNvSpPr>
            <a:spLocks noGrp="1"/>
          </p:cNvSpPr>
          <p:nvPr>
            <p:ph type="ftr" sz="quarter" idx="11"/>
          </p:nvPr>
        </p:nvSpPr>
        <p:spPr/>
        <p:txBody>
          <a:bodyPr/>
          <a:lstStyle/>
          <a:p>
            <a:r>
              <a:rPr lang="en-US"/>
              <a:t>© 2023 Michael Gregory Consulting LLC </a:t>
            </a:r>
            <a:endParaRPr lang="en-US" dirty="0"/>
          </a:p>
        </p:txBody>
      </p:sp>
    </p:spTree>
    <p:extLst>
      <p:ext uri="{BB962C8B-B14F-4D97-AF65-F5344CB8AC3E}">
        <p14:creationId xmlns:p14="http://schemas.microsoft.com/office/powerpoint/2010/main" val="1139612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1825625"/>
            <a:ext cx="7315200" cy="4351338"/>
          </a:xfrm>
        </p:spPr>
        <p:txBody>
          <a:bodyPr>
            <a:normAutofit fontScale="92500" lnSpcReduction="10000"/>
          </a:bodyPr>
          <a:lstStyle/>
          <a:p>
            <a:r>
              <a:rPr lang="en-US" b="1" dirty="0"/>
              <a:t>Address pertinent changes at the IRS</a:t>
            </a: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Describe how the IRS works and how to work with    this IRS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Communicate how classification works at the IRS on estate and gift tax audits, and how to avoid an audit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Identify how to work with IRS personnel if audited</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Apply The Collaboration Effect and three bonus items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endParaRPr lang="en-US" b="1" dirty="0"/>
          </a:p>
          <a:p>
            <a:endParaRPr lang="en-US" b="1" dirty="0"/>
          </a:p>
          <a:p>
            <a:endParaRPr lang="en-US" b="1" dirty="0"/>
          </a:p>
          <a:p>
            <a:endParaRPr lang="en-US" b="1" dirty="0"/>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EB148FD3-2873-4254-B48B-771B4FCEDA9F}" type="slidenum">
              <a:rPr lang="en-US" smtClean="0"/>
              <a:pPr/>
              <a:t>5</a:t>
            </a:fld>
            <a:endParaRPr lang="en-US" dirty="0"/>
          </a:p>
        </p:txBody>
      </p:sp>
      <p:sp>
        <p:nvSpPr>
          <p:cNvPr id="5" name="Title 4"/>
          <p:cNvSpPr>
            <a:spLocks noGrp="1"/>
          </p:cNvSpPr>
          <p:nvPr>
            <p:ph type="title"/>
          </p:nvPr>
        </p:nvSpPr>
        <p:spPr/>
        <p:txBody>
          <a:bodyPr>
            <a:normAutofit/>
          </a:bodyPr>
          <a:lstStyle/>
          <a:p>
            <a:pPr algn="ctr"/>
            <a:r>
              <a:rPr lang="en-US" b="1" dirty="0">
                <a:latin typeface="Aharoni" panose="02010803020104030203" pitchFamily="2" charset="-79"/>
                <a:cs typeface="Aharoni" panose="02010803020104030203" pitchFamily="2" charset="-79"/>
              </a:rPr>
              <a:t>As a Result of Today’s Presentation You Will Be Able to:</a:t>
            </a:r>
          </a:p>
        </p:txBody>
      </p:sp>
      <p:pic>
        <p:nvPicPr>
          <p:cNvPr id="7" name="Picture 6" descr="A picture containing text, clipart&#10;&#10;Description automatically generated">
            <a:extLst>
              <a:ext uri="{FF2B5EF4-FFF2-40B4-BE49-F238E27FC236}">
                <a16:creationId xmlns:a16="http://schemas.microsoft.com/office/drawing/2014/main" id="{0CCA8469-2D3E-481B-B2FA-202E2B1A8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063" y="2394284"/>
            <a:ext cx="2286000" cy="2286000"/>
          </a:xfrm>
          <a:prstGeom prst="rect">
            <a:avLst/>
          </a:prstGeom>
        </p:spPr>
      </p:pic>
    </p:spTree>
    <p:extLst>
      <p:ext uri="{BB962C8B-B14F-4D97-AF65-F5344CB8AC3E}">
        <p14:creationId xmlns:p14="http://schemas.microsoft.com/office/powerpoint/2010/main" val="765715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positphotos_31094815_original.jpg"/>
          <p:cNvPicPr>
            <a:picLocks noChangeAspect="1"/>
          </p:cNvPicPr>
          <p:nvPr/>
        </p:nvPicPr>
        <p:blipFill rotWithShape="1">
          <a:blip r:embed="rId3" cstate="print">
            <a:extLst>
              <a:ext uri="{28A0092B-C50C-407E-A947-70E740481C1C}">
                <a14:useLocalDpi xmlns:a14="http://schemas.microsoft.com/office/drawing/2010/main" val="0"/>
              </a:ext>
            </a:extLst>
          </a:blip>
          <a:srcRect l="50" r="-50" b="15668"/>
          <a:stretch/>
        </p:blipFill>
        <p:spPr>
          <a:xfrm>
            <a:off x="0" y="-1"/>
            <a:ext cx="12198096" cy="6858001"/>
          </a:xfrm>
          <a:prstGeom prst="rect">
            <a:avLst/>
          </a:prstGeom>
        </p:spPr>
      </p:pic>
      <p:sp>
        <p:nvSpPr>
          <p:cNvPr id="2" name="Title 1"/>
          <p:cNvSpPr>
            <a:spLocks noGrp="1"/>
          </p:cNvSpPr>
          <p:nvPr>
            <p:ph type="title"/>
          </p:nvPr>
        </p:nvSpPr>
        <p:spPr>
          <a:xfrm>
            <a:off x="838200" y="-164050"/>
            <a:ext cx="10515600" cy="1325563"/>
          </a:xfrm>
        </p:spPr>
        <p:txBody>
          <a:bodyPr/>
          <a:lstStyle/>
          <a:p>
            <a:pPr algn="ctr"/>
            <a:r>
              <a:rPr lang="en-US" sz="6600" dirty="0">
                <a:solidFill>
                  <a:schemeClr val="bg1"/>
                </a:solidFill>
                <a:effectLst>
                  <a:outerShdw blurRad="28575" dist="101600" dir="8100000" algn="tl" rotWithShape="0">
                    <a:srgbClr val="000000">
                      <a:alpha val="76000"/>
                    </a:srgbClr>
                  </a:outerShdw>
                </a:effectLst>
                <a:latin typeface="Arial Black"/>
                <a:cs typeface="Arial Black"/>
              </a:rPr>
              <a:t>Listening Actively</a:t>
            </a:r>
            <a:endParaRPr lang="en-US" dirty="0">
              <a:solidFill>
                <a:schemeClr val="bg1"/>
              </a:solidFill>
              <a:effectLst>
                <a:outerShdw blurRad="28575" dist="101600" dir="8100000" algn="tl" rotWithShape="0">
                  <a:srgbClr val="000000">
                    <a:alpha val="76000"/>
                  </a:srgbClr>
                </a:outerShdw>
              </a:effectLst>
              <a:latin typeface="Arial Black"/>
              <a:cs typeface="Arial Black"/>
            </a:endParaRPr>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73819C7E-E904-4994-83FB-52312C38CD85}" type="slidenum">
              <a:rPr lang="en-US" smtClean="0"/>
              <a:pPr/>
              <a:t>50</a:t>
            </a:fld>
            <a:endParaRPr lang="en-US" dirty="0"/>
          </a:p>
        </p:txBody>
      </p:sp>
    </p:spTree>
    <p:extLst>
      <p:ext uri="{BB962C8B-B14F-4D97-AF65-F5344CB8AC3E}">
        <p14:creationId xmlns:p14="http://schemas.microsoft.com/office/powerpoint/2010/main" val="16446476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5C05-F7DB-43F8-9286-C6D1828B1895}"/>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Active Listening </a:t>
            </a:r>
          </a:p>
        </p:txBody>
      </p:sp>
      <p:sp>
        <p:nvSpPr>
          <p:cNvPr id="3" name="Content Placeholder 2">
            <a:extLst>
              <a:ext uri="{FF2B5EF4-FFF2-40B4-BE49-F238E27FC236}">
                <a16:creationId xmlns:a16="http://schemas.microsoft.com/office/drawing/2014/main" id="{C835FAAE-35E4-46C6-AD64-C8EBAFCB0069}"/>
              </a:ext>
            </a:extLst>
          </p:cNvPr>
          <p:cNvSpPr>
            <a:spLocks noGrp="1"/>
          </p:cNvSpPr>
          <p:nvPr>
            <p:ph idx="1"/>
          </p:nvPr>
        </p:nvSpPr>
        <p:spPr>
          <a:xfrm>
            <a:off x="5074024" y="1825625"/>
            <a:ext cx="6279776" cy="4351338"/>
          </a:xfrm>
        </p:spPr>
        <p:txBody>
          <a:bodyPr>
            <a:normAutofit lnSpcReduction="10000"/>
          </a:bodyPr>
          <a:lstStyle/>
          <a:p>
            <a:endParaRPr lang="en-US" sz="4000" b="1" dirty="0">
              <a:solidFill>
                <a:schemeClr val="accent6">
                  <a:lumMod val="50000"/>
                </a:schemeClr>
              </a:solidFill>
            </a:endParaRPr>
          </a:p>
          <a:p>
            <a:r>
              <a:rPr lang="en-US" sz="4000" b="1" u="sng" dirty="0">
                <a:solidFill>
                  <a:schemeClr val="accent6">
                    <a:lumMod val="50000"/>
                  </a:schemeClr>
                </a:solidFill>
              </a:rPr>
              <a:t>P</a:t>
            </a:r>
            <a:r>
              <a:rPr lang="en-US" sz="4000" b="1" dirty="0">
                <a:solidFill>
                  <a:schemeClr val="accent6">
                    <a:lumMod val="50000"/>
                  </a:schemeClr>
                </a:solidFill>
              </a:rPr>
              <a:t>araphrase</a:t>
            </a:r>
          </a:p>
          <a:p>
            <a:r>
              <a:rPr lang="en-US" sz="4000" b="1" u="sng" dirty="0">
                <a:solidFill>
                  <a:schemeClr val="accent6">
                    <a:lumMod val="50000"/>
                  </a:schemeClr>
                </a:solidFill>
              </a:rPr>
              <a:t>A</a:t>
            </a:r>
            <a:r>
              <a:rPr lang="en-US" sz="4000" b="1" dirty="0">
                <a:solidFill>
                  <a:schemeClr val="accent6">
                    <a:lumMod val="50000"/>
                  </a:schemeClr>
                </a:solidFill>
              </a:rPr>
              <a:t>sk open ended questions</a:t>
            </a:r>
          </a:p>
          <a:p>
            <a:r>
              <a:rPr lang="en-US" sz="4000" b="1" u="sng" dirty="0">
                <a:solidFill>
                  <a:schemeClr val="accent6">
                    <a:lumMod val="50000"/>
                  </a:schemeClr>
                </a:solidFill>
              </a:rPr>
              <a:t>S</a:t>
            </a:r>
            <a:r>
              <a:rPr lang="en-US" sz="4000" b="1" dirty="0">
                <a:solidFill>
                  <a:schemeClr val="accent6">
                    <a:lumMod val="50000"/>
                  </a:schemeClr>
                </a:solidFill>
              </a:rPr>
              <a:t>uspend judgment</a:t>
            </a:r>
          </a:p>
          <a:p>
            <a:r>
              <a:rPr lang="en-US" sz="4000" b="1" u="sng" dirty="0">
                <a:solidFill>
                  <a:schemeClr val="accent6">
                    <a:lumMod val="50000"/>
                  </a:schemeClr>
                </a:solidFill>
              </a:rPr>
              <a:t>S</a:t>
            </a:r>
            <a:r>
              <a:rPr lang="en-US" sz="4000" b="1" dirty="0">
                <a:solidFill>
                  <a:schemeClr val="accent6">
                    <a:lumMod val="50000"/>
                  </a:schemeClr>
                </a:solidFill>
              </a:rPr>
              <a:t>ummarize</a:t>
            </a:r>
          </a:p>
          <a:p>
            <a:r>
              <a:rPr lang="en-US" sz="4000" b="1" u="sng" dirty="0">
                <a:solidFill>
                  <a:schemeClr val="accent6">
                    <a:lumMod val="50000"/>
                  </a:schemeClr>
                </a:solidFill>
              </a:rPr>
              <a:t>E</a:t>
            </a:r>
            <a:r>
              <a:rPr lang="en-US" sz="4000" b="1" dirty="0">
                <a:solidFill>
                  <a:schemeClr val="accent6">
                    <a:lumMod val="50000"/>
                  </a:schemeClr>
                </a:solidFill>
              </a:rPr>
              <a:t>mpathize</a:t>
            </a:r>
          </a:p>
          <a:p>
            <a:r>
              <a:rPr lang="en-US" sz="4000" b="1" u="sng" dirty="0">
                <a:solidFill>
                  <a:schemeClr val="accent6">
                    <a:lumMod val="50000"/>
                  </a:schemeClr>
                </a:solidFill>
              </a:rPr>
              <a:t>D</a:t>
            </a:r>
            <a:r>
              <a:rPr lang="en-US" sz="4000" b="1" dirty="0">
                <a:solidFill>
                  <a:schemeClr val="accent6">
                    <a:lumMod val="50000"/>
                  </a:schemeClr>
                </a:solidFill>
              </a:rPr>
              <a:t>o NOT offer advice</a:t>
            </a:r>
          </a:p>
          <a:p>
            <a:pPr marL="0" indent="0">
              <a:buNone/>
            </a:pPr>
            <a:endParaRPr lang="en-US" sz="4000" b="1" dirty="0">
              <a:solidFill>
                <a:schemeClr val="accent6">
                  <a:lumMod val="50000"/>
                </a:schemeClr>
              </a:solidFill>
            </a:endParaRPr>
          </a:p>
        </p:txBody>
      </p:sp>
      <p:sp>
        <p:nvSpPr>
          <p:cNvPr id="4" name="Footer Placeholder 3">
            <a:extLst>
              <a:ext uri="{FF2B5EF4-FFF2-40B4-BE49-F238E27FC236}">
                <a16:creationId xmlns:a16="http://schemas.microsoft.com/office/drawing/2014/main" id="{61F39404-4B47-40A1-811D-49428734B9A5}"/>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DEEA275E-3BEF-4393-9C0F-6C146F3C184C}"/>
              </a:ext>
            </a:extLst>
          </p:cNvPr>
          <p:cNvSpPr>
            <a:spLocks noGrp="1"/>
          </p:cNvSpPr>
          <p:nvPr>
            <p:ph type="sldNum" sz="quarter" idx="12"/>
          </p:nvPr>
        </p:nvSpPr>
        <p:spPr/>
        <p:txBody>
          <a:bodyPr/>
          <a:lstStyle/>
          <a:p>
            <a:fld id="{73819C7E-E904-4994-83FB-52312C38CD85}" type="slidenum">
              <a:rPr lang="en-US" smtClean="0"/>
              <a:t>51</a:t>
            </a:fld>
            <a:endParaRPr lang="en-US" dirty="0"/>
          </a:p>
        </p:txBody>
      </p:sp>
      <p:pic>
        <p:nvPicPr>
          <p:cNvPr id="7" name="Picture 6">
            <a:extLst>
              <a:ext uri="{FF2B5EF4-FFF2-40B4-BE49-F238E27FC236}">
                <a16:creationId xmlns:a16="http://schemas.microsoft.com/office/drawing/2014/main" id="{9E073171-CCC2-4BA8-BFAC-1917FB804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59" y="2605517"/>
            <a:ext cx="4476376" cy="3357282"/>
          </a:xfrm>
          <a:prstGeom prst="rect">
            <a:avLst/>
          </a:prstGeom>
        </p:spPr>
      </p:pic>
    </p:spTree>
    <p:extLst>
      <p:ext uri="{BB962C8B-B14F-4D97-AF65-F5344CB8AC3E}">
        <p14:creationId xmlns:p14="http://schemas.microsoft.com/office/powerpoint/2010/main" val="368518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D46-88BA-42E3-BB8B-B67AD20D98A3}"/>
              </a:ext>
            </a:extLst>
          </p:cNvPr>
          <p:cNvSpPr>
            <a:spLocks noGrp="1"/>
          </p:cNvSpPr>
          <p:nvPr>
            <p:ph type="title"/>
          </p:nvPr>
        </p:nvSpPr>
        <p:spPr>
          <a:xfrm>
            <a:off x="839788" y="365125"/>
            <a:ext cx="10515600" cy="2058479"/>
          </a:xfrm>
          <a:solidFill>
            <a:schemeClr val="bg1"/>
          </a:solidFill>
        </p:spPr>
        <p:txBody>
          <a:bodyPr>
            <a:normAutofit/>
          </a:bodyPr>
          <a:lstStyle/>
          <a:p>
            <a:pPr algn="ctr"/>
            <a:r>
              <a:rPr lang="en-US" sz="5300" dirty="0">
                <a:latin typeface="Aharoni" panose="02010803020104030203" pitchFamily="2" charset="-79"/>
                <a:cs typeface="Aharoni" panose="02010803020104030203" pitchFamily="2" charset="-79"/>
              </a:rPr>
              <a:t>Ways to Support Others</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Lead with Compassion</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Listen with Empathy</a:t>
            </a:r>
          </a:p>
        </p:txBody>
      </p:sp>
      <p:sp>
        <p:nvSpPr>
          <p:cNvPr id="3" name="Text Placeholder 2">
            <a:extLst>
              <a:ext uri="{FF2B5EF4-FFF2-40B4-BE49-F238E27FC236}">
                <a16:creationId xmlns:a16="http://schemas.microsoft.com/office/drawing/2014/main" id="{2E49D811-B63E-4704-9E18-B49D2296DFB2}"/>
              </a:ext>
            </a:extLst>
          </p:cNvPr>
          <p:cNvSpPr>
            <a:spLocks noGrp="1"/>
          </p:cNvSpPr>
          <p:nvPr>
            <p:ph type="body" idx="1"/>
          </p:nvPr>
        </p:nvSpPr>
        <p:spPr>
          <a:xfrm>
            <a:off x="839788" y="2505075"/>
            <a:ext cx="5157787" cy="923924"/>
          </a:xfrm>
          <a:solidFill>
            <a:schemeClr val="accent5">
              <a:lumMod val="20000"/>
              <a:lumOff val="80000"/>
            </a:schemeClr>
          </a:solidFill>
        </p:spPr>
        <p:txBody>
          <a:bodyPr>
            <a:normAutofit fontScale="77500" lnSpcReduction="20000"/>
          </a:bodyPr>
          <a:lstStyle/>
          <a:p>
            <a:pPr algn="ctr"/>
            <a:r>
              <a:rPr lang="en-US" sz="4000" u="sng" dirty="0"/>
              <a:t>Compassion	</a:t>
            </a:r>
          </a:p>
          <a:p>
            <a:pPr algn="ctr"/>
            <a:r>
              <a:rPr lang="en-US" sz="4000" dirty="0"/>
              <a:t>Prefrontal Cortex</a:t>
            </a:r>
            <a:endParaRPr lang="en-US" dirty="0"/>
          </a:p>
        </p:txBody>
      </p:sp>
      <p:sp>
        <p:nvSpPr>
          <p:cNvPr id="4" name="Content Placeholder 3">
            <a:extLst>
              <a:ext uri="{FF2B5EF4-FFF2-40B4-BE49-F238E27FC236}">
                <a16:creationId xmlns:a16="http://schemas.microsoft.com/office/drawing/2014/main" id="{A6F291D4-3BF4-42CE-A442-8BCC140CA72C}"/>
              </a:ext>
            </a:extLst>
          </p:cNvPr>
          <p:cNvSpPr>
            <a:spLocks noGrp="1"/>
          </p:cNvSpPr>
          <p:nvPr>
            <p:ph sz="half" idx="2"/>
          </p:nvPr>
        </p:nvSpPr>
        <p:spPr>
          <a:xfrm>
            <a:off x="839788" y="3429000"/>
            <a:ext cx="5157787" cy="2927349"/>
          </a:xfrm>
          <a:solidFill>
            <a:schemeClr val="accent5">
              <a:lumMod val="40000"/>
              <a:lumOff val="60000"/>
            </a:schemeClr>
          </a:solidFill>
        </p:spPr>
        <p:txBody>
          <a:bodyPr/>
          <a:lstStyle/>
          <a:p>
            <a:pPr marL="0" indent="0">
              <a:buNone/>
            </a:pPr>
            <a:endParaRPr lang="en-US" dirty="0"/>
          </a:p>
          <a:p>
            <a:pPr marL="0" indent="0">
              <a:buNone/>
            </a:pPr>
            <a:r>
              <a:rPr lang="en-US" sz="3600" dirty="0"/>
              <a:t>Calm</a:t>
            </a:r>
          </a:p>
          <a:p>
            <a:pPr marL="0" indent="0">
              <a:buNone/>
            </a:pPr>
            <a:r>
              <a:rPr lang="en-US" sz="3600" dirty="0"/>
              <a:t>Confident</a:t>
            </a:r>
          </a:p>
          <a:p>
            <a:pPr marL="0" indent="0">
              <a:buNone/>
            </a:pPr>
            <a:r>
              <a:rPr lang="en-US" sz="3600" dirty="0"/>
              <a:t>Competent</a:t>
            </a:r>
          </a:p>
        </p:txBody>
      </p:sp>
      <p:sp>
        <p:nvSpPr>
          <p:cNvPr id="5" name="Text Placeholder 4">
            <a:extLst>
              <a:ext uri="{FF2B5EF4-FFF2-40B4-BE49-F238E27FC236}">
                <a16:creationId xmlns:a16="http://schemas.microsoft.com/office/drawing/2014/main" id="{A16B69CB-789D-4A27-8C2A-5E95CBB8E705}"/>
              </a:ext>
            </a:extLst>
          </p:cNvPr>
          <p:cNvSpPr>
            <a:spLocks noGrp="1"/>
          </p:cNvSpPr>
          <p:nvPr>
            <p:ph type="body" sz="quarter" idx="3"/>
          </p:nvPr>
        </p:nvSpPr>
        <p:spPr>
          <a:xfrm>
            <a:off x="6172200" y="2505073"/>
            <a:ext cx="5183188" cy="923924"/>
          </a:xfrm>
          <a:solidFill>
            <a:schemeClr val="accent4">
              <a:lumMod val="40000"/>
              <a:lumOff val="60000"/>
            </a:schemeClr>
          </a:solidFill>
        </p:spPr>
        <p:txBody>
          <a:bodyPr>
            <a:normAutofit fontScale="77500" lnSpcReduction="20000"/>
          </a:bodyPr>
          <a:lstStyle/>
          <a:p>
            <a:pPr algn="ctr"/>
            <a:r>
              <a:rPr lang="en-US" sz="4000" u="sng" dirty="0"/>
              <a:t>Empathy</a:t>
            </a:r>
          </a:p>
          <a:p>
            <a:pPr algn="ctr"/>
            <a:r>
              <a:rPr lang="en-US" sz="4000" dirty="0"/>
              <a:t>Cerebral Cortex</a:t>
            </a:r>
          </a:p>
        </p:txBody>
      </p:sp>
      <p:sp>
        <p:nvSpPr>
          <p:cNvPr id="6" name="Content Placeholder 5">
            <a:extLst>
              <a:ext uri="{FF2B5EF4-FFF2-40B4-BE49-F238E27FC236}">
                <a16:creationId xmlns:a16="http://schemas.microsoft.com/office/drawing/2014/main" id="{FEC9218C-82EE-406E-A9FA-07FA7367F650}"/>
              </a:ext>
            </a:extLst>
          </p:cNvPr>
          <p:cNvSpPr>
            <a:spLocks noGrp="1"/>
          </p:cNvSpPr>
          <p:nvPr>
            <p:ph sz="quarter" idx="4"/>
          </p:nvPr>
        </p:nvSpPr>
        <p:spPr>
          <a:xfrm>
            <a:off x="6172200" y="3428999"/>
            <a:ext cx="5183188" cy="2927350"/>
          </a:xfrm>
          <a:solidFill>
            <a:srgbClr val="FFC000"/>
          </a:solidFill>
        </p:spPr>
        <p:txBody>
          <a:bodyPr/>
          <a:lstStyle/>
          <a:p>
            <a:endParaRPr lang="en-US" dirty="0"/>
          </a:p>
          <a:p>
            <a:pPr marL="0" indent="0">
              <a:buNone/>
            </a:pPr>
            <a:r>
              <a:rPr lang="en-US" sz="3600" dirty="0"/>
              <a:t>Understand Their Feelings</a:t>
            </a:r>
          </a:p>
          <a:p>
            <a:pPr marL="0" indent="0">
              <a:buNone/>
            </a:pPr>
            <a:r>
              <a:rPr lang="en-US" sz="3600" dirty="0"/>
              <a:t>Feel their Pain</a:t>
            </a:r>
          </a:p>
          <a:p>
            <a:pPr marL="0" indent="0">
              <a:buNone/>
            </a:pPr>
            <a:r>
              <a:rPr lang="en-US" sz="3600" dirty="0"/>
              <a:t>Take Actions to Address Pain</a:t>
            </a:r>
          </a:p>
          <a:p>
            <a:endParaRPr lang="en-US" dirty="0"/>
          </a:p>
        </p:txBody>
      </p:sp>
      <p:sp>
        <p:nvSpPr>
          <p:cNvPr id="7" name="Footer Placeholder 6">
            <a:extLst>
              <a:ext uri="{FF2B5EF4-FFF2-40B4-BE49-F238E27FC236}">
                <a16:creationId xmlns:a16="http://schemas.microsoft.com/office/drawing/2014/main" id="{F29C74B4-8DD8-4D5D-B8A4-FE45EEB6A24B}"/>
              </a:ext>
            </a:extLst>
          </p:cNvPr>
          <p:cNvSpPr>
            <a:spLocks noGrp="1"/>
          </p:cNvSpPr>
          <p:nvPr>
            <p:ph type="ftr" sz="quarter" idx="11"/>
          </p:nvPr>
        </p:nvSpPr>
        <p:spPr/>
        <p:txBody>
          <a:bodyPr/>
          <a:lstStyle/>
          <a:p>
            <a:r>
              <a:rPr lang="en-US"/>
              <a:t>© 2023 Michael Gregory Consulting LLC </a:t>
            </a:r>
            <a:endParaRPr lang="en-US" dirty="0"/>
          </a:p>
        </p:txBody>
      </p:sp>
      <p:sp>
        <p:nvSpPr>
          <p:cNvPr id="8" name="Slide Number Placeholder 7">
            <a:extLst>
              <a:ext uri="{FF2B5EF4-FFF2-40B4-BE49-F238E27FC236}">
                <a16:creationId xmlns:a16="http://schemas.microsoft.com/office/drawing/2014/main" id="{39FE2CA3-FE1E-4DE9-BAE9-9B82AC8B085B}"/>
              </a:ext>
            </a:extLst>
          </p:cNvPr>
          <p:cNvSpPr>
            <a:spLocks noGrp="1"/>
          </p:cNvSpPr>
          <p:nvPr>
            <p:ph type="sldNum" sz="quarter" idx="12"/>
          </p:nvPr>
        </p:nvSpPr>
        <p:spPr/>
        <p:txBody>
          <a:bodyPr/>
          <a:lstStyle/>
          <a:p>
            <a:fld id="{73819C7E-E904-4994-83FB-52312C38CD85}" type="slidenum">
              <a:rPr lang="en-US" smtClean="0"/>
              <a:t>52</a:t>
            </a:fld>
            <a:endParaRPr lang="en-US" dirty="0"/>
          </a:p>
        </p:txBody>
      </p:sp>
    </p:spTree>
    <p:extLst>
      <p:ext uri="{BB962C8B-B14F-4D97-AF65-F5344CB8AC3E}">
        <p14:creationId xmlns:p14="http://schemas.microsoft.com/office/powerpoint/2010/main" val="1988201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1989"/>
          <a:stretch/>
        </p:blipFill>
        <p:spPr>
          <a:xfrm>
            <a:off x="0" y="0"/>
            <a:ext cx="12192000" cy="7048500"/>
          </a:xfrm>
        </p:spPr>
      </p:pic>
      <p:sp>
        <p:nvSpPr>
          <p:cNvPr id="7" name="Title 1"/>
          <p:cNvSpPr txBox="1">
            <a:spLocks/>
          </p:cNvSpPr>
          <p:nvPr/>
        </p:nvSpPr>
        <p:spPr>
          <a:xfrm>
            <a:off x="182032" y="2502959"/>
            <a:ext cx="120099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a:solidFill>
                    <a:schemeClr val="tx1"/>
                  </a:solidFill>
                </a:ln>
                <a:solidFill>
                  <a:srgbClr val="FFFFFF"/>
                </a:solidFill>
                <a:effectLst>
                  <a:outerShdw blurRad="25400" dist="139700" dir="7560000" algn="tl" rotWithShape="0">
                    <a:srgbClr val="000000">
                      <a:alpha val="85000"/>
                    </a:srgbClr>
                  </a:outerShdw>
                </a:effectLst>
                <a:latin typeface="Arial Black"/>
                <a:cs typeface="Arial Black"/>
              </a:rPr>
              <a:t>Negotiation</a:t>
            </a:r>
          </a:p>
        </p:txBody>
      </p:sp>
      <p:sp>
        <p:nvSpPr>
          <p:cNvPr id="2" name="Footer Placeholder 1"/>
          <p:cNvSpPr>
            <a:spLocks noGrp="1"/>
          </p:cNvSpPr>
          <p:nvPr>
            <p:ph type="ftr" sz="quarter" idx="11"/>
          </p:nvPr>
        </p:nvSpPr>
        <p:spPr/>
        <p:txBody>
          <a:bodyPr/>
          <a:lstStyle/>
          <a:p>
            <a:r>
              <a:rPr lang="en-US"/>
              <a:t>© 2023 Michael Gregory Consulting LLC </a:t>
            </a:r>
            <a:endParaRPr lang="en-US" dirty="0"/>
          </a:p>
        </p:txBody>
      </p:sp>
      <p:sp>
        <p:nvSpPr>
          <p:cNvPr id="3" name="Slide Number Placeholder 2"/>
          <p:cNvSpPr>
            <a:spLocks noGrp="1"/>
          </p:cNvSpPr>
          <p:nvPr>
            <p:ph type="sldNum" sz="quarter" idx="12"/>
          </p:nvPr>
        </p:nvSpPr>
        <p:spPr/>
        <p:txBody>
          <a:bodyPr/>
          <a:lstStyle/>
          <a:p>
            <a:fld id="{73819C7E-E904-4994-83FB-52312C38CD85}" type="slidenum">
              <a:rPr lang="en-US" smtClean="0"/>
              <a:pPr/>
              <a:t>53</a:t>
            </a:fld>
            <a:endParaRPr lang="en-US" dirty="0"/>
          </a:p>
        </p:txBody>
      </p:sp>
    </p:spTree>
    <p:extLst>
      <p:ext uri="{BB962C8B-B14F-4D97-AF65-F5344CB8AC3E}">
        <p14:creationId xmlns:p14="http://schemas.microsoft.com/office/powerpoint/2010/main" val="39612016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7236"/>
          </a:xfrm>
        </p:spPr>
        <p:txBody>
          <a:bodyPr>
            <a:normAutofit fontScale="90000"/>
          </a:bodyPr>
          <a:lstStyle/>
          <a:p>
            <a:pPr algn="ctr"/>
            <a:r>
              <a:rPr lang="en-US" dirty="0">
                <a:latin typeface="Aharoni" panose="02010803020104030203" pitchFamily="2" charset="-79"/>
                <a:cs typeface="Aharoni" panose="02010803020104030203" pitchFamily="2" charset="-79"/>
              </a:rPr>
              <a:t>Official Alternative Dispute Resolution</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and the IRS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5666966"/>
              </p:ext>
            </p:extLst>
          </p:nvPr>
        </p:nvGraphicFramePr>
        <p:xfrm>
          <a:off x="838200" y="1261875"/>
          <a:ext cx="10515600" cy="5325651"/>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0000"/>
                    </a:ext>
                  </a:extLst>
                </a:gridCol>
                <a:gridCol w="2103120">
                  <a:extLst>
                    <a:ext uri="{9D8B030D-6E8A-4147-A177-3AD203B41FA5}">
                      <a16:colId xmlns:a16="http://schemas.microsoft.com/office/drawing/2014/main" val="20001"/>
                    </a:ext>
                  </a:extLst>
                </a:gridCol>
                <a:gridCol w="2103120">
                  <a:extLst>
                    <a:ext uri="{9D8B030D-6E8A-4147-A177-3AD203B41FA5}">
                      <a16:colId xmlns:a16="http://schemas.microsoft.com/office/drawing/2014/main" val="20002"/>
                    </a:ext>
                  </a:extLst>
                </a:gridCol>
                <a:gridCol w="2103120">
                  <a:extLst>
                    <a:ext uri="{9D8B030D-6E8A-4147-A177-3AD203B41FA5}">
                      <a16:colId xmlns:a16="http://schemas.microsoft.com/office/drawing/2014/main" val="20003"/>
                    </a:ext>
                  </a:extLst>
                </a:gridCol>
                <a:gridCol w="2103120">
                  <a:extLst>
                    <a:ext uri="{9D8B030D-6E8A-4147-A177-3AD203B41FA5}">
                      <a16:colId xmlns:a16="http://schemas.microsoft.com/office/drawing/2014/main" val="20004"/>
                    </a:ext>
                  </a:extLst>
                </a:gridCol>
              </a:tblGrid>
              <a:tr h="744801">
                <a:tc>
                  <a:txBody>
                    <a:bodyPr/>
                    <a:lstStyle/>
                    <a:p>
                      <a:endParaRPr lang="en-US" dirty="0"/>
                    </a:p>
                  </a:txBody>
                  <a:tcPr/>
                </a:tc>
                <a:tc>
                  <a:txBody>
                    <a:bodyPr/>
                    <a:lstStyle/>
                    <a:p>
                      <a:endParaRPr lang="en-US" dirty="0"/>
                    </a:p>
                  </a:txBody>
                  <a:tcPr/>
                </a:tc>
                <a:tc>
                  <a:txBody>
                    <a:bodyPr/>
                    <a:lstStyle/>
                    <a:p>
                      <a:pPr algn="ctr"/>
                      <a:r>
                        <a:rPr lang="en-US" dirty="0"/>
                        <a:t>Stages of IRS Process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44801">
                <a:tc>
                  <a:txBody>
                    <a:bodyPr/>
                    <a:lstStyle/>
                    <a:p>
                      <a:endParaRPr lang="en-US" dirty="0"/>
                    </a:p>
                  </a:txBody>
                  <a:tcPr/>
                </a:tc>
                <a:tc>
                  <a:txBody>
                    <a:bodyPr/>
                    <a:lstStyle/>
                    <a:p>
                      <a:pPr algn="ctr"/>
                      <a:r>
                        <a:rPr lang="en-US" dirty="0"/>
                        <a:t>Pre-Filing</a:t>
                      </a:r>
                    </a:p>
                  </a:txBody>
                  <a:tcPr/>
                </a:tc>
                <a:tc>
                  <a:txBody>
                    <a:bodyPr/>
                    <a:lstStyle/>
                    <a:p>
                      <a:pPr algn="ctr"/>
                      <a:r>
                        <a:rPr lang="en-US" dirty="0"/>
                        <a:t>Examination</a:t>
                      </a:r>
                    </a:p>
                  </a:txBody>
                  <a:tcPr/>
                </a:tc>
                <a:tc>
                  <a:txBody>
                    <a:bodyPr/>
                    <a:lstStyle/>
                    <a:p>
                      <a:pPr algn="ctr"/>
                      <a:r>
                        <a:rPr lang="en-US" dirty="0"/>
                        <a:t>Collection</a:t>
                      </a:r>
                    </a:p>
                  </a:txBody>
                  <a:tcPr/>
                </a:tc>
                <a:tc>
                  <a:txBody>
                    <a:bodyPr/>
                    <a:lstStyle/>
                    <a:p>
                      <a:pPr algn="ctr"/>
                      <a:r>
                        <a:rPr lang="en-US" dirty="0"/>
                        <a:t>Appeals</a:t>
                      </a:r>
                    </a:p>
                  </a:txBody>
                  <a:tcPr/>
                </a:tc>
                <a:extLst>
                  <a:ext uri="{0D108BD9-81ED-4DB2-BD59-A6C34878D82A}">
                    <a16:rowId xmlns:a16="http://schemas.microsoft.com/office/drawing/2014/main" val="10001"/>
                  </a:ext>
                </a:extLst>
              </a:tr>
              <a:tr h="744801">
                <a:tc>
                  <a:txBody>
                    <a:bodyPr/>
                    <a:lstStyle/>
                    <a:p>
                      <a:r>
                        <a:rPr lang="en-US" dirty="0"/>
                        <a:t>Type</a:t>
                      </a:r>
                      <a:r>
                        <a:rPr lang="en-US" baseline="0" dirty="0"/>
                        <a:t> of Taxpayer </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r h="1369621">
                <a:tc>
                  <a:txBody>
                    <a:bodyPr/>
                    <a:lstStyle/>
                    <a:p>
                      <a:r>
                        <a:rPr lang="en-US" dirty="0">
                          <a:solidFill>
                            <a:schemeClr val="tx1"/>
                          </a:solidFill>
                        </a:rPr>
                        <a:t>LB&amp;I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Compliance</a:t>
                      </a:r>
                      <a:r>
                        <a:rPr lang="en-US" b="1" baseline="0" dirty="0">
                          <a:solidFill>
                            <a:schemeClr val="tx1"/>
                          </a:solidFill>
                        </a:rPr>
                        <a:t> Assurance Program</a:t>
                      </a:r>
                      <a:endParaRPr lang="en-US" b="1" dirty="0">
                        <a:solidFill>
                          <a:schemeClr val="tx1"/>
                        </a:solidFill>
                      </a:endParaRPr>
                    </a:p>
                    <a:p>
                      <a:pPr algn="ctr"/>
                      <a:endParaRPr lang="en-US" dirty="0">
                        <a:solidFill>
                          <a:schemeClr val="tx1"/>
                        </a:solidFill>
                      </a:endParaRPr>
                    </a:p>
                  </a:txBody>
                  <a:tcPr/>
                </a:tc>
                <a:tc>
                  <a:txBody>
                    <a:bodyPr/>
                    <a:lstStyle/>
                    <a:p>
                      <a:pPr algn="ctr"/>
                      <a:r>
                        <a:rPr lang="en-US" b="1" dirty="0">
                          <a:solidFill>
                            <a:schemeClr val="tx1"/>
                          </a:solidFill>
                        </a:rPr>
                        <a:t>Fast</a:t>
                      </a:r>
                      <a:r>
                        <a:rPr lang="en-US" b="1" baseline="0" dirty="0">
                          <a:solidFill>
                            <a:schemeClr val="tx1"/>
                          </a:solidFill>
                        </a:rPr>
                        <a:t> Track Settlement</a:t>
                      </a:r>
                    </a:p>
                    <a:p>
                      <a:pPr algn="ctr"/>
                      <a:endParaRPr lang="en-US" b="1" baseline="0" dirty="0">
                        <a:solidFill>
                          <a:schemeClr val="tx1"/>
                        </a:solidFill>
                      </a:endParaRPr>
                    </a:p>
                    <a:p>
                      <a:pPr algn="ctr"/>
                      <a:r>
                        <a:rPr lang="en-US" b="1" baseline="0" dirty="0">
                          <a:solidFill>
                            <a:schemeClr val="tx1"/>
                          </a:solidFill>
                        </a:rPr>
                        <a:t>Early Referral to Appeals</a:t>
                      </a:r>
                      <a:endParaRPr lang="en-US" b="1" dirty="0">
                        <a:solidFill>
                          <a:schemeClr val="tx1"/>
                        </a:solidFill>
                      </a:endParaRPr>
                    </a:p>
                  </a:txBody>
                  <a:tcPr/>
                </a:tc>
                <a:tc>
                  <a:txBody>
                    <a:bodyPr/>
                    <a:lstStyle/>
                    <a:p>
                      <a:pPr algn="ctr"/>
                      <a:endParaRPr lang="en-US" dirty="0">
                        <a:solidFill>
                          <a:schemeClr val="tx1"/>
                        </a:solidFill>
                      </a:endParaRPr>
                    </a:p>
                  </a:txBody>
                  <a:tcPr>
                    <a:solidFill>
                      <a:schemeClr val="tx1"/>
                    </a:solidFill>
                  </a:tcPr>
                </a:tc>
                <a:tc>
                  <a:txBody>
                    <a:bodyPr/>
                    <a:lstStyle/>
                    <a:p>
                      <a:pPr algn="ctr"/>
                      <a:r>
                        <a:rPr lang="en-US" b="1" dirty="0">
                          <a:solidFill>
                            <a:schemeClr val="tx1"/>
                          </a:solidFill>
                        </a:rPr>
                        <a:t>Post Appeals Mediation</a:t>
                      </a:r>
                    </a:p>
                  </a:txBody>
                  <a:tcPr/>
                </a:tc>
                <a:extLst>
                  <a:ext uri="{0D108BD9-81ED-4DB2-BD59-A6C34878D82A}">
                    <a16:rowId xmlns:a16="http://schemas.microsoft.com/office/drawing/2014/main" val="10003"/>
                  </a:ext>
                </a:extLst>
              </a:tr>
              <a:tr h="883407">
                <a:tc>
                  <a:txBody>
                    <a:bodyPr/>
                    <a:lstStyle/>
                    <a:p>
                      <a:r>
                        <a:rPr lang="en-US" dirty="0">
                          <a:solidFill>
                            <a:schemeClr val="accent6">
                              <a:lumMod val="50000"/>
                            </a:schemeClr>
                          </a:solidFill>
                        </a:rPr>
                        <a:t>SBSE</a:t>
                      </a:r>
                    </a:p>
                  </a:txBody>
                  <a:tcPr/>
                </a:tc>
                <a:tc>
                  <a:txBody>
                    <a:bodyPr/>
                    <a:lstStyle/>
                    <a:p>
                      <a:pPr algn="ctr"/>
                      <a:endParaRPr lang="en-US" dirty="0">
                        <a:solidFill>
                          <a:schemeClr val="accent6">
                            <a:lumMod val="50000"/>
                          </a:schemeClr>
                        </a:solidFill>
                      </a:endParaRPr>
                    </a:p>
                  </a:txBody>
                  <a:tcPr>
                    <a:solidFill>
                      <a:schemeClr val="tx1"/>
                    </a:solidFill>
                  </a:tcPr>
                </a:tc>
                <a:tc>
                  <a:txBody>
                    <a:bodyPr/>
                    <a:lstStyle/>
                    <a:p>
                      <a:pPr algn="ctr"/>
                      <a:r>
                        <a:rPr lang="en-US" b="1" dirty="0">
                          <a:solidFill>
                            <a:schemeClr val="accent6">
                              <a:lumMod val="50000"/>
                            </a:schemeClr>
                          </a:solidFill>
                        </a:rPr>
                        <a:t>Same as LB&amp;I</a:t>
                      </a:r>
                    </a:p>
                  </a:txBody>
                  <a:tcPr/>
                </a:tc>
                <a:tc>
                  <a:txBody>
                    <a:bodyPr/>
                    <a:lstStyle/>
                    <a:p>
                      <a:pPr algn="ctr"/>
                      <a:r>
                        <a:rPr lang="en-US" dirty="0">
                          <a:solidFill>
                            <a:schemeClr val="accent6">
                              <a:lumMod val="50000"/>
                            </a:schemeClr>
                          </a:solidFill>
                        </a:rPr>
                        <a:t>Fast Track Mediation</a:t>
                      </a:r>
                    </a:p>
                  </a:txBody>
                  <a:tcPr/>
                </a:tc>
                <a:tc>
                  <a:txBody>
                    <a:bodyPr/>
                    <a:lstStyle/>
                    <a:p>
                      <a:pPr algn="ctr"/>
                      <a:r>
                        <a:rPr lang="en-US" b="1" dirty="0">
                          <a:solidFill>
                            <a:schemeClr val="accent6">
                              <a:lumMod val="50000"/>
                            </a:schemeClr>
                          </a:solidFill>
                        </a:rPr>
                        <a:t>Post Appeals</a:t>
                      </a:r>
                      <a:r>
                        <a:rPr lang="en-US" b="1" baseline="0" dirty="0">
                          <a:solidFill>
                            <a:schemeClr val="accent6">
                              <a:lumMod val="50000"/>
                            </a:schemeClr>
                          </a:solidFill>
                        </a:rPr>
                        <a:t> Mediation</a:t>
                      </a:r>
                      <a:endParaRPr lang="en-US" b="1" dirty="0">
                        <a:solidFill>
                          <a:schemeClr val="accent6">
                            <a:lumMod val="50000"/>
                          </a:schemeClr>
                        </a:solidFill>
                      </a:endParaRPr>
                    </a:p>
                  </a:txBody>
                  <a:tcPr/>
                </a:tc>
                <a:extLst>
                  <a:ext uri="{0D108BD9-81ED-4DB2-BD59-A6C34878D82A}">
                    <a16:rowId xmlns:a16="http://schemas.microsoft.com/office/drawing/2014/main" val="10004"/>
                  </a:ext>
                </a:extLst>
              </a:tr>
              <a:tr h="744801">
                <a:tc>
                  <a:txBody>
                    <a:bodyPr/>
                    <a:lstStyle/>
                    <a:p>
                      <a:r>
                        <a:rPr lang="en-US" dirty="0">
                          <a:solidFill>
                            <a:schemeClr val="tx1"/>
                          </a:solidFill>
                        </a:rPr>
                        <a:t>TEGE</a:t>
                      </a:r>
                    </a:p>
                  </a:txBody>
                  <a:tcPr/>
                </a:tc>
                <a:tc>
                  <a:txBody>
                    <a:bodyPr/>
                    <a:lstStyle/>
                    <a:p>
                      <a:pPr algn="ctr"/>
                      <a:endParaRPr lang="en-US" dirty="0">
                        <a:solidFill>
                          <a:schemeClr val="tx1"/>
                        </a:solidFill>
                      </a:endParaRPr>
                    </a:p>
                  </a:txBody>
                  <a:tcPr>
                    <a:solidFill>
                      <a:schemeClr val="tx1"/>
                    </a:solidFill>
                  </a:tcPr>
                </a:tc>
                <a:tc>
                  <a:txBody>
                    <a:bodyPr/>
                    <a:lstStyle/>
                    <a:p>
                      <a:pPr algn="ctr"/>
                      <a:r>
                        <a:rPr lang="en-US" b="1" dirty="0">
                          <a:solidFill>
                            <a:schemeClr val="tx1"/>
                          </a:solidFill>
                        </a:rPr>
                        <a:t>Early Referral to Appeals</a:t>
                      </a:r>
                    </a:p>
                  </a:txBody>
                  <a:tcPr>
                    <a:solidFill>
                      <a:schemeClr val="bg1"/>
                    </a:solidFill>
                  </a:tcPr>
                </a:tc>
                <a:tc>
                  <a:txBody>
                    <a:bodyPr/>
                    <a:lstStyle/>
                    <a:p>
                      <a:pPr algn="ctr"/>
                      <a:endParaRPr lang="en-US" dirty="0">
                        <a:solidFill>
                          <a:schemeClr val="tx1"/>
                        </a:solidFill>
                      </a:endParaRPr>
                    </a:p>
                  </a:txBody>
                  <a:tcPr>
                    <a:solidFill>
                      <a:schemeClr val="tx1"/>
                    </a:solidFill>
                  </a:tcPr>
                </a:tc>
                <a:tc>
                  <a:txBody>
                    <a:bodyPr/>
                    <a:lstStyle/>
                    <a:p>
                      <a:pPr algn="ctr"/>
                      <a:endParaRPr lang="en-US" dirty="0">
                        <a:solidFill>
                          <a:schemeClr val="tx1"/>
                        </a:solidFill>
                      </a:endParaRPr>
                    </a:p>
                  </a:txBody>
                  <a:tcPr>
                    <a:solidFill>
                      <a:schemeClr val="tx1"/>
                    </a:solidFill>
                  </a:tcPr>
                </a:tc>
                <a:extLst>
                  <a:ext uri="{0D108BD9-81ED-4DB2-BD59-A6C34878D82A}">
                    <a16:rowId xmlns:a16="http://schemas.microsoft.com/office/drawing/2014/main" val="10005"/>
                  </a:ext>
                </a:extLst>
              </a:tr>
            </a:tbl>
          </a:graphicData>
        </a:graphic>
      </p:graphicFrame>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t>54</a:t>
            </a:fld>
            <a:endParaRPr lang="en-US" dirty="0"/>
          </a:p>
        </p:txBody>
      </p:sp>
    </p:spTree>
    <p:extLst>
      <p:ext uri="{BB962C8B-B14F-4D97-AF65-F5344CB8AC3E}">
        <p14:creationId xmlns:p14="http://schemas.microsoft.com/office/powerpoint/2010/main" val="2105083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7E56-FC70-48E4-821D-5B755A94E1B4}"/>
              </a:ext>
            </a:extLst>
          </p:cNvPr>
          <p:cNvSpPr>
            <a:spLocks noGrp="1"/>
          </p:cNvSpPr>
          <p:nvPr>
            <p:ph type="title"/>
          </p:nvPr>
        </p:nvSpPr>
        <p:spPr>
          <a:solidFill>
            <a:schemeClr val="accent5">
              <a:lumMod val="60000"/>
              <a:lumOff val="40000"/>
            </a:schemeClr>
          </a:solidFill>
        </p:spPr>
        <p:txBody>
          <a:bodyPr/>
          <a:lstStyle/>
          <a:p>
            <a:pPr algn="ctr"/>
            <a:r>
              <a:rPr lang="en-US" dirty="0">
                <a:latin typeface="Aharoni" panose="02010803020104030203" pitchFamily="2" charset="-79"/>
                <a:cs typeface="Aharoni" panose="02010803020104030203" pitchFamily="2" charset="-79"/>
              </a:rPr>
              <a:t>Three Part Process</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to Get What You Want</a:t>
            </a:r>
          </a:p>
        </p:txBody>
      </p:sp>
      <p:sp>
        <p:nvSpPr>
          <p:cNvPr id="3" name="Content Placeholder 2">
            <a:extLst>
              <a:ext uri="{FF2B5EF4-FFF2-40B4-BE49-F238E27FC236}">
                <a16:creationId xmlns:a16="http://schemas.microsoft.com/office/drawing/2014/main" id="{25D95E44-DA5A-4AD0-A271-C8F93EF21F40}"/>
              </a:ext>
            </a:extLst>
          </p:cNvPr>
          <p:cNvSpPr>
            <a:spLocks noGrp="1"/>
          </p:cNvSpPr>
          <p:nvPr>
            <p:ph idx="1"/>
          </p:nvPr>
        </p:nvSpPr>
        <p:spPr>
          <a:xfrm>
            <a:off x="6096000" y="2226469"/>
            <a:ext cx="3943350" cy="3263504"/>
          </a:xfrm>
          <a:solidFill>
            <a:schemeClr val="accent5">
              <a:lumMod val="60000"/>
              <a:lumOff val="40000"/>
            </a:schemeClr>
          </a:solidFill>
        </p:spPr>
        <p:txBody>
          <a:bodyPr>
            <a:normAutofit fontScale="92500" lnSpcReduction="20000"/>
          </a:bodyPr>
          <a:lstStyle/>
          <a:p>
            <a:r>
              <a:rPr lang="en-US" dirty="0"/>
              <a:t>You have to </a:t>
            </a:r>
            <a:r>
              <a:rPr lang="en-US" b="1" dirty="0"/>
              <a:t>decide what you want</a:t>
            </a:r>
          </a:p>
          <a:p>
            <a:r>
              <a:rPr lang="en-US" dirty="0"/>
              <a:t>You have to </a:t>
            </a:r>
            <a:r>
              <a:rPr lang="en-US" b="1" dirty="0"/>
              <a:t>ask for it</a:t>
            </a:r>
          </a:p>
          <a:p>
            <a:r>
              <a:rPr lang="en-US" dirty="0"/>
              <a:t>You have to </a:t>
            </a:r>
            <a:r>
              <a:rPr lang="en-US" b="1" dirty="0"/>
              <a:t>give three reasons why this is beneficial for them</a:t>
            </a:r>
          </a:p>
          <a:p>
            <a:endParaRPr lang="en-US" dirty="0"/>
          </a:p>
          <a:p>
            <a:r>
              <a:rPr lang="en-US" b="1" dirty="0"/>
              <a:t>THEN be quiet AND LISTEN</a:t>
            </a:r>
          </a:p>
        </p:txBody>
      </p:sp>
      <p:sp>
        <p:nvSpPr>
          <p:cNvPr id="4" name="Footer Placeholder 3">
            <a:extLst>
              <a:ext uri="{FF2B5EF4-FFF2-40B4-BE49-F238E27FC236}">
                <a16:creationId xmlns:a16="http://schemas.microsoft.com/office/drawing/2014/main" id="{966CA51D-ACCF-4B43-869A-5133B979F11C}"/>
              </a:ext>
            </a:extLst>
          </p:cNvPr>
          <p:cNvSpPr>
            <a:spLocks noGrp="1"/>
          </p:cNvSpPr>
          <p:nvPr>
            <p:ph type="ftr" sz="quarter" idx="11"/>
          </p:nvPr>
        </p:nvSpPr>
        <p:spPr>
          <a:xfrm>
            <a:off x="5562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2023 Michael Gregory Consulting LLC </a:t>
            </a:r>
            <a:endParaRPr lang="en-US" dirty="0"/>
          </a:p>
        </p:txBody>
      </p:sp>
      <p:pic>
        <p:nvPicPr>
          <p:cNvPr id="7" name="Picture 6">
            <a:extLst>
              <a:ext uri="{FF2B5EF4-FFF2-40B4-BE49-F238E27FC236}">
                <a16:creationId xmlns:a16="http://schemas.microsoft.com/office/drawing/2014/main" id="{0FFE6740-0B2B-499E-BE04-9AF4A2F45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653" y="1903740"/>
            <a:ext cx="3439474" cy="3488531"/>
          </a:xfrm>
          <a:prstGeom prst="rect">
            <a:avLst/>
          </a:prstGeom>
          <a:solidFill>
            <a:schemeClr val="bg1"/>
          </a:solidFill>
        </p:spPr>
      </p:pic>
      <p:sp>
        <p:nvSpPr>
          <p:cNvPr id="5" name="Slide Number Placeholder 4">
            <a:extLst>
              <a:ext uri="{FF2B5EF4-FFF2-40B4-BE49-F238E27FC236}">
                <a16:creationId xmlns:a16="http://schemas.microsoft.com/office/drawing/2014/main" id="{DB28E84C-9C6F-4D9A-AE9C-DA78CD20FFBC}"/>
              </a:ext>
            </a:extLst>
          </p:cNvPr>
          <p:cNvSpPr>
            <a:spLocks noGrp="1"/>
          </p:cNvSpPr>
          <p:nvPr>
            <p:ph type="sldNum" sz="quarter" idx="12"/>
          </p:nvPr>
        </p:nvSpPr>
        <p:spPr/>
        <p:txBody>
          <a:bodyPr/>
          <a:lstStyle/>
          <a:p>
            <a:fld id="{73819C7E-E904-4994-83FB-52312C38CD85}" type="slidenum">
              <a:rPr lang="en-US" smtClean="0"/>
              <a:pPr/>
              <a:t>55</a:t>
            </a:fld>
            <a:endParaRPr lang="en-US" dirty="0"/>
          </a:p>
        </p:txBody>
      </p:sp>
    </p:spTree>
    <p:extLst>
      <p:ext uri="{BB962C8B-B14F-4D97-AF65-F5344CB8AC3E}">
        <p14:creationId xmlns:p14="http://schemas.microsoft.com/office/powerpoint/2010/main" val="775466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68" y="1825625"/>
            <a:ext cx="5300104" cy="3819037"/>
          </a:xfrm>
          <a:prstGeom prst="rect">
            <a:avLst/>
          </a:prstGeom>
        </p:spPr>
      </p:pic>
      <p:sp>
        <p:nvSpPr>
          <p:cNvPr id="2" name="Title 1"/>
          <p:cNvSpPr>
            <a:spLocks noGrp="1"/>
          </p:cNvSpPr>
          <p:nvPr>
            <p:ph type="title"/>
          </p:nvPr>
        </p:nvSpPr>
        <p:spPr/>
        <p:txBody>
          <a:bodyPr/>
          <a:lstStyle/>
          <a:p>
            <a:pPr algn="ctr"/>
            <a:r>
              <a:rPr lang="en-US" dirty="0">
                <a:latin typeface="Arial Black" panose="020B0A04020102020204" pitchFamily="34" charset="0"/>
                <a:cs typeface="Aharoni" panose="02010803020104030203" pitchFamily="2" charset="-79"/>
              </a:rPr>
              <a:t>Yale University’s Most Popular Class – Happiness - Neuroscience</a:t>
            </a:r>
          </a:p>
        </p:txBody>
      </p:sp>
      <p:sp>
        <p:nvSpPr>
          <p:cNvPr id="3" name="Content Placeholder 2"/>
          <p:cNvSpPr>
            <a:spLocks noGrp="1"/>
          </p:cNvSpPr>
          <p:nvPr>
            <p:ph idx="1"/>
          </p:nvPr>
        </p:nvSpPr>
        <p:spPr>
          <a:xfrm>
            <a:off x="5644662" y="1825625"/>
            <a:ext cx="5709137" cy="4351338"/>
          </a:xfrm>
        </p:spPr>
        <p:txBody>
          <a:bodyPr>
            <a:normAutofit lnSpcReduction="10000"/>
          </a:bodyPr>
          <a:lstStyle/>
          <a:p>
            <a:r>
              <a:rPr lang="en-US" b="1" dirty="0">
                <a:solidFill>
                  <a:srgbClr val="00B0F0"/>
                </a:solidFill>
              </a:rPr>
              <a:t>Gratitude 5 minutes a day</a:t>
            </a:r>
          </a:p>
          <a:p>
            <a:endParaRPr lang="en-US" b="1" dirty="0">
              <a:solidFill>
                <a:srgbClr val="00B0F0"/>
              </a:solidFill>
            </a:endParaRPr>
          </a:p>
          <a:p>
            <a:r>
              <a:rPr lang="en-US" b="1" dirty="0">
                <a:solidFill>
                  <a:srgbClr val="00B0F0"/>
                </a:solidFill>
              </a:rPr>
              <a:t>Label negative feelings</a:t>
            </a:r>
          </a:p>
          <a:p>
            <a:endParaRPr lang="en-US" b="1" dirty="0">
              <a:solidFill>
                <a:srgbClr val="00B0F0"/>
              </a:solidFill>
            </a:endParaRPr>
          </a:p>
          <a:p>
            <a:r>
              <a:rPr lang="en-US" b="1" dirty="0">
                <a:solidFill>
                  <a:srgbClr val="00B0F0"/>
                </a:solidFill>
              </a:rPr>
              <a:t>Make that decision good enough</a:t>
            </a:r>
          </a:p>
          <a:p>
            <a:endParaRPr lang="en-US" b="1" dirty="0">
              <a:solidFill>
                <a:srgbClr val="00B0F0"/>
              </a:solidFill>
            </a:endParaRPr>
          </a:p>
          <a:p>
            <a:r>
              <a:rPr lang="en-US" b="1" dirty="0">
                <a:solidFill>
                  <a:srgbClr val="00B0F0"/>
                </a:solidFill>
              </a:rPr>
              <a:t>Appropriate touch with others</a:t>
            </a:r>
          </a:p>
          <a:p>
            <a:endParaRPr lang="en-US" b="1" dirty="0">
              <a:solidFill>
                <a:srgbClr val="00B0F0"/>
              </a:solidFill>
            </a:endParaRPr>
          </a:p>
          <a:p>
            <a:r>
              <a:rPr lang="en-US" b="1" dirty="0">
                <a:solidFill>
                  <a:srgbClr val="00B0F0"/>
                </a:solidFill>
              </a:rPr>
              <a:t>Meditation 10 minutes daily</a:t>
            </a:r>
          </a:p>
        </p:txBody>
      </p:sp>
      <p:sp>
        <p:nvSpPr>
          <p:cNvPr id="4" name="Footer Placeholder 3">
            <a:extLst>
              <a:ext uri="{FF2B5EF4-FFF2-40B4-BE49-F238E27FC236}">
                <a16:creationId xmlns:a16="http://schemas.microsoft.com/office/drawing/2014/main" id="{3E35AAB2-8A5D-4730-8A8E-AFE26E2A38AA}"/>
              </a:ext>
            </a:extLst>
          </p:cNvPr>
          <p:cNvSpPr>
            <a:spLocks noGrp="1"/>
          </p:cNvSpPr>
          <p:nvPr>
            <p:ph type="ftr" sz="quarter" idx="11"/>
          </p:nvPr>
        </p:nvSpPr>
        <p:spPr/>
        <p:txBody>
          <a:bodyPr/>
          <a:lstStyle/>
          <a:p>
            <a:r>
              <a:rPr lang="en-US"/>
              <a:t>© 2023 Michael Gregory Consulting LLC </a:t>
            </a:r>
            <a:endParaRPr lang="en-US" dirty="0"/>
          </a:p>
        </p:txBody>
      </p:sp>
      <p:sp>
        <p:nvSpPr>
          <p:cNvPr id="6" name="Slide Number Placeholder 5">
            <a:extLst>
              <a:ext uri="{FF2B5EF4-FFF2-40B4-BE49-F238E27FC236}">
                <a16:creationId xmlns:a16="http://schemas.microsoft.com/office/drawing/2014/main" id="{17B91089-C942-4BA9-A57E-39987B8B95A1}"/>
              </a:ext>
            </a:extLst>
          </p:cNvPr>
          <p:cNvSpPr>
            <a:spLocks noGrp="1"/>
          </p:cNvSpPr>
          <p:nvPr>
            <p:ph type="sldNum" sz="quarter" idx="12"/>
          </p:nvPr>
        </p:nvSpPr>
        <p:spPr/>
        <p:txBody>
          <a:bodyPr/>
          <a:lstStyle/>
          <a:p>
            <a:fld id="{73819C7E-E904-4994-83FB-52312C38CD85}" type="slidenum">
              <a:rPr lang="en-US" smtClean="0"/>
              <a:pPr/>
              <a:t>56</a:t>
            </a:fld>
            <a:endParaRPr lang="en-US" dirty="0"/>
          </a:p>
        </p:txBody>
      </p:sp>
    </p:spTree>
    <p:extLst>
      <p:ext uri="{BB962C8B-B14F-4D97-AF65-F5344CB8AC3E}">
        <p14:creationId xmlns:p14="http://schemas.microsoft.com/office/powerpoint/2010/main" val="1486098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3C71-2693-411F-9F41-15C8BC273B25}"/>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Reduce the Stress Response</a:t>
            </a:r>
          </a:p>
        </p:txBody>
      </p:sp>
      <p:sp>
        <p:nvSpPr>
          <p:cNvPr id="3" name="Content Placeholder 2">
            <a:extLst>
              <a:ext uri="{FF2B5EF4-FFF2-40B4-BE49-F238E27FC236}">
                <a16:creationId xmlns:a16="http://schemas.microsoft.com/office/drawing/2014/main" id="{5B480E47-8E2A-40E9-A4DD-697E4BD7D0EA}"/>
              </a:ext>
            </a:extLst>
          </p:cNvPr>
          <p:cNvSpPr>
            <a:spLocks noGrp="1"/>
          </p:cNvSpPr>
          <p:nvPr>
            <p:ph idx="1"/>
          </p:nvPr>
        </p:nvSpPr>
        <p:spPr>
          <a:xfrm>
            <a:off x="6223000" y="1825625"/>
            <a:ext cx="5130800" cy="4351338"/>
          </a:xfrm>
        </p:spPr>
        <p:txBody>
          <a:bodyPr/>
          <a:lstStyle/>
          <a:p>
            <a:r>
              <a:rPr lang="en-US" dirty="0"/>
              <a:t>Maintain a sense of </a:t>
            </a:r>
            <a:r>
              <a:rPr lang="en-US" b="1" dirty="0"/>
              <a:t>control</a:t>
            </a:r>
          </a:p>
          <a:p>
            <a:r>
              <a:rPr lang="en-US" dirty="0"/>
              <a:t>Have a sense of</a:t>
            </a:r>
            <a:r>
              <a:rPr lang="en-US" b="1" dirty="0"/>
              <a:t> predictability </a:t>
            </a:r>
            <a:r>
              <a:rPr lang="en-US" dirty="0"/>
              <a:t>(routine and rituals)</a:t>
            </a:r>
          </a:p>
          <a:p>
            <a:r>
              <a:rPr lang="en-US" dirty="0"/>
              <a:t>Have a sense of </a:t>
            </a:r>
            <a:r>
              <a:rPr lang="en-US" b="1" dirty="0"/>
              <a:t>progress</a:t>
            </a:r>
            <a:r>
              <a:rPr lang="en-US" dirty="0"/>
              <a:t> (make big projects into smaller elements and provide affirming feedback)</a:t>
            </a:r>
          </a:p>
        </p:txBody>
      </p:sp>
      <p:sp>
        <p:nvSpPr>
          <p:cNvPr id="4" name="Footer Placeholder 3">
            <a:extLst>
              <a:ext uri="{FF2B5EF4-FFF2-40B4-BE49-F238E27FC236}">
                <a16:creationId xmlns:a16="http://schemas.microsoft.com/office/drawing/2014/main" id="{8F88B5F3-53F1-4F29-B6A8-DAB1084B055D}"/>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96EC4797-40E5-473C-8F8F-EC9B03D05772}"/>
              </a:ext>
            </a:extLst>
          </p:cNvPr>
          <p:cNvSpPr>
            <a:spLocks noGrp="1"/>
          </p:cNvSpPr>
          <p:nvPr>
            <p:ph type="sldNum" sz="quarter" idx="12"/>
          </p:nvPr>
        </p:nvSpPr>
        <p:spPr/>
        <p:txBody>
          <a:bodyPr/>
          <a:lstStyle/>
          <a:p>
            <a:fld id="{73819C7E-E904-4994-83FB-52312C38CD85}" type="slidenum">
              <a:rPr lang="en-US" smtClean="0"/>
              <a:t>57</a:t>
            </a:fld>
            <a:endParaRPr lang="en-US" dirty="0"/>
          </a:p>
        </p:txBody>
      </p:sp>
      <p:pic>
        <p:nvPicPr>
          <p:cNvPr id="7" name="Picture 6" descr="A person sitting at a table with a computer&#10;&#10;Description automatically generated with low confidence">
            <a:extLst>
              <a:ext uri="{FF2B5EF4-FFF2-40B4-BE49-F238E27FC236}">
                <a16:creationId xmlns:a16="http://schemas.microsoft.com/office/drawing/2014/main" id="{A143DFC8-EB4B-4D31-B9F6-DF4863AC8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1830387"/>
            <a:ext cx="5051380" cy="3362325"/>
          </a:xfrm>
          <a:prstGeom prst="rect">
            <a:avLst/>
          </a:prstGeom>
        </p:spPr>
      </p:pic>
    </p:spTree>
    <p:extLst>
      <p:ext uri="{BB962C8B-B14F-4D97-AF65-F5344CB8AC3E}">
        <p14:creationId xmlns:p14="http://schemas.microsoft.com/office/powerpoint/2010/main" val="2642165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012" y="-305858"/>
            <a:ext cx="12443012" cy="702733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7200" b="1" dirty="0">
                <a:solidFill>
                  <a:srgbClr val="073A9F"/>
                </a:solidFill>
              </a:rPr>
              <a:t>     </a:t>
            </a:r>
            <a:r>
              <a:rPr lang="en-US" sz="5400" b="1" u="sng" dirty="0">
                <a:solidFill>
                  <a:schemeClr val="bg1"/>
                </a:solidFill>
              </a:rPr>
              <a:t>Connecting</a:t>
            </a:r>
            <a:r>
              <a:rPr lang="en-US" sz="5400" b="1" dirty="0">
                <a:solidFill>
                  <a:schemeClr val="bg1"/>
                </a:solidFill>
              </a:rPr>
              <a:t> </a:t>
            </a:r>
            <a:r>
              <a:rPr lang="en-US" sz="5400" b="1" dirty="0">
                <a:solidFill>
                  <a:schemeClr val="tx1"/>
                </a:solidFill>
              </a:rPr>
              <a:t>Relationships</a:t>
            </a:r>
          </a:p>
          <a:p>
            <a:endParaRPr lang="en-US" sz="3600" b="1" dirty="0">
              <a:solidFill>
                <a:schemeClr val="bg1"/>
              </a:solidFill>
            </a:endParaRPr>
          </a:p>
          <a:p>
            <a:r>
              <a:rPr lang="en-US" sz="5400" b="1" dirty="0">
                <a:solidFill>
                  <a:schemeClr val="bg1"/>
                </a:solidFill>
              </a:rPr>
              <a:t>       </a:t>
            </a:r>
            <a:r>
              <a:rPr lang="en-US" sz="5400" b="1" u="sng" dirty="0">
                <a:solidFill>
                  <a:schemeClr val="bg1"/>
                </a:solidFill>
              </a:rPr>
              <a:t>Listening</a:t>
            </a:r>
            <a:r>
              <a:rPr lang="en-US" sz="5400" b="1" dirty="0">
                <a:solidFill>
                  <a:schemeClr val="bg1"/>
                </a:solidFill>
              </a:rPr>
              <a:t> </a:t>
            </a:r>
            <a:r>
              <a:rPr lang="en-US" sz="5400" b="1" dirty="0">
                <a:solidFill>
                  <a:schemeClr val="tx1"/>
                </a:solidFill>
              </a:rPr>
              <a:t>Actively</a:t>
            </a:r>
            <a:endParaRPr lang="en-US" sz="5400" b="1" u="sng" dirty="0">
              <a:solidFill>
                <a:schemeClr val="tx1"/>
              </a:solidFill>
            </a:endParaRPr>
          </a:p>
          <a:p>
            <a:endParaRPr lang="en-US" sz="3600" b="1" dirty="0">
              <a:solidFill>
                <a:schemeClr val="bg1"/>
              </a:solidFill>
            </a:endParaRPr>
          </a:p>
          <a:p>
            <a:r>
              <a:rPr lang="en-US" sz="5400" b="1" dirty="0">
                <a:solidFill>
                  <a:schemeClr val="bg1"/>
                </a:solidFill>
              </a:rPr>
              <a:t>       </a:t>
            </a:r>
            <a:r>
              <a:rPr lang="en-US" sz="5400" b="1" u="sng" dirty="0">
                <a:solidFill>
                  <a:schemeClr val="bg1"/>
                </a:solidFill>
              </a:rPr>
              <a:t>Educating</a:t>
            </a:r>
            <a:r>
              <a:rPr lang="en-US" sz="5400" b="1" dirty="0">
                <a:solidFill>
                  <a:schemeClr val="bg1"/>
                </a:solidFill>
              </a:rPr>
              <a:t> </a:t>
            </a:r>
            <a:r>
              <a:rPr lang="en-US" sz="5400" b="1" dirty="0">
                <a:solidFill>
                  <a:schemeClr val="tx1"/>
                </a:solidFill>
              </a:rPr>
              <a:t>Judiciously</a:t>
            </a:r>
            <a:r>
              <a:rPr lang="en-US" sz="5400" b="1" dirty="0">
                <a:solidFill>
                  <a:schemeClr val="bg1"/>
                </a:solidFill>
              </a:rPr>
              <a:t> </a:t>
            </a:r>
          </a:p>
          <a:p>
            <a:endParaRPr lang="en-US" sz="2800" b="1" dirty="0">
              <a:solidFill>
                <a:schemeClr val="bg1"/>
              </a:solidFill>
            </a:endParaRPr>
          </a:p>
          <a:p>
            <a:r>
              <a:rPr lang="en-US" sz="5400" b="1" dirty="0">
                <a:solidFill>
                  <a:schemeClr val="tx1"/>
                </a:solidFill>
              </a:rPr>
              <a:t>         </a:t>
            </a:r>
            <a:r>
              <a:rPr lang="en-US" sz="4000" b="1" dirty="0">
                <a:solidFill>
                  <a:schemeClr val="tx1"/>
                </a:solidFill>
              </a:rPr>
              <a:t>Leads to Building Bridges and Negotiating Closure</a:t>
            </a:r>
          </a:p>
        </p:txBody>
      </p:sp>
      <p:sp>
        <p:nvSpPr>
          <p:cNvPr id="3" name="Slide Number Placeholder 2">
            <a:extLst>
              <a:ext uri="{FF2B5EF4-FFF2-40B4-BE49-F238E27FC236}">
                <a16:creationId xmlns:a16="http://schemas.microsoft.com/office/drawing/2014/main" id="{F5743A8C-F800-45F2-8F69-3088BDD935CA}"/>
              </a:ext>
            </a:extLst>
          </p:cNvPr>
          <p:cNvSpPr>
            <a:spLocks noGrp="1"/>
          </p:cNvSpPr>
          <p:nvPr>
            <p:ph type="sldNum" sz="quarter" idx="12"/>
          </p:nvPr>
        </p:nvSpPr>
        <p:spPr/>
        <p:txBody>
          <a:bodyPr/>
          <a:lstStyle/>
          <a:p>
            <a:fld id="{73819C7E-E904-4994-83FB-52312C38CD85}" type="slidenum">
              <a:rPr lang="en-US" smtClean="0"/>
              <a:t>58</a:t>
            </a:fld>
            <a:endParaRPr lang="en-US" dirty="0"/>
          </a:p>
        </p:txBody>
      </p:sp>
      <p:sp>
        <p:nvSpPr>
          <p:cNvPr id="2" name="Footer Placeholder 1">
            <a:extLst>
              <a:ext uri="{FF2B5EF4-FFF2-40B4-BE49-F238E27FC236}">
                <a16:creationId xmlns:a16="http://schemas.microsoft.com/office/drawing/2014/main" id="{250BEDD3-F94F-0D2E-656F-27F309E08DBC}"/>
              </a:ext>
            </a:extLst>
          </p:cNvPr>
          <p:cNvSpPr>
            <a:spLocks noGrp="1"/>
          </p:cNvSpPr>
          <p:nvPr>
            <p:ph type="ftr" sz="quarter" idx="11"/>
          </p:nvPr>
        </p:nvSpPr>
        <p:spPr/>
        <p:txBody>
          <a:bodyPr/>
          <a:lstStyle/>
          <a:p>
            <a:r>
              <a:rPr lang="en-US"/>
              <a:t>© 2023 Michael Gregory Consulting LLC </a:t>
            </a:r>
            <a:endParaRPr lang="en-US" dirty="0"/>
          </a:p>
        </p:txBody>
      </p:sp>
    </p:spTree>
    <p:extLst>
      <p:ext uri="{BB962C8B-B14F-4D97-AF65-F5344CB8AC3E}">
        <p14:creationId xmlns:p14="http://schemas.microsoft.com/office/powerpoint/2010/main" val="132836405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1000"/>
                                        <p:tgtEl>
                                          <p:spTgt spid="4">
                                            <p:txEl>
                                              <p:pRg st="6" end="6"/>
                                            </p:txEl>
                                          </p:spTgt>
                                        </p:tgtEl>
                                      </p:cBhvr>
                                    </p:animEffect>
                                    <p:anim calcmode="lin" valueType="num">
                                      <p:cBhvr>
                                        <p:cTn id="2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C2A4A-4BA0-40D6-AE67-80D38AB3EC44}"/>
              </a:ext>
            </a:extLst>
          </p:cNvPr>
          <p:cNvPicPr>
            <a:picLocks noChangeAspect="1"/>
          </p:cNvPicPr>
          <p:nvPr/>
        </p:nvPicPr>
        <p:blipFill>
          <a:blip r:embed="rId2"/>
          <a:stretch>
            <a:fillRect/>
          </a:stretch>
        </p:blipFill>
        <p:spPr>
          <a:xfrm>
            <a:off x="2756453" y="-5376"/>
            <a:ext cx="7156174" cy="6439454"/>
          </a:xfrm>
          <a:prstGeom prst="rect">
            <a:avLst/>
          </a:prstGeom>
        </p:spPr>
      </p:pic>
      <p:sp>
        <p:nvSpPr>
          <p:cNvPr id="2" name="Footer Placeholder 1">
            <a:extLst>
              <a:ext uri="{FF2B5EF4-FFF2-40B4-BE49-F238E27FC236}">
                <a16:creationId xmlns:a16="http://schemas.microsoft.com/office/drawing/2014/main" id="{01AE0ED4-858D-F914-7650-56AF003DF8BA}"/>
              </a:ext>
            </a:extLst>
          </p:cNvPr>
          <p:cNvSpPr>
            <a:spLocks noGrp="1"/>
          </p:cNvSpPr>
          <p:nvPr>
            <p:ph type="ftr" sz="quarter" idx="11"/>
          </p:nvPr>
        </p:nvSpPr>
        <p:spPr/>
        <p:txBody>
          <a:bodyPr/>
          <a:lstStyle/>
          <a:p>
            <a:r>
              <a:rPr lang="en-US"/>
              <a:t>© 2023 Michael Gregory Consulting LLC </a:t>
            </a:r>
            <a:endParaRPr lang="en-US" dirty="0"/>
          </a:p>
        </p:txBody>
      </p:sp>
      <p:sp>
        <p:nvSpPr>
          <p:cNvPr id="3" name="Slide Number Placeholder 2">
            <a:extLst>
              <a:ext uri="{FF2B5EF4-FFF2-40B4-BE49-F238E27FC236}">
                <a16:creationId xmlns:a16="http://schemas.microsoft.com/office/drawing/2014/main" id="{BE0E500A-DF95-6326-8A74-2C74035832C1}"/>
              </a:ext>
            </a:extLst>
          </p:cNvPr>
          <p:cNvSpPr>
            <a:spLocks noGrp="1"/>
          </p:cNvSpPr>
          <p:nvPr>
            <p:ph type="sldNum" sz="quarter" idx="12"/>
          </p:nvPr>
        </p:nvSpPr>
        <p:spPr/>
        <p:txBody>
          <a:bodyPr/>
          <a:lstStyle/>
          <a:p>
            <a:fld id="{73819C7E-E904-4994-83FB-52312C38CD85}" type="slidenum">
              <a:rPr lang="en-US" smtClean="0"/>
              <a:t>59</a:t>
            </a:fld>
            <a:endParaRPr lang="en-US" dirty="0"/>
          </a:p>
        </p:txBody>
      </p:sp>
    </p:spTree>
    <p:extLst>
      <p:ext uri="{BB962C8B-B14F-4D97-AF65-F5344CB8AC3E}">
        <p14:creationId xmlns:p14="http://schemas.microsoft.com/office/powerpoint/2010/main" val="379741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A74-3A7C-4566-BC39-5C0028B14C1A}"/>
              </a:ext>
            </a:extLst>
          </p:cNvPr>
          <p:cNvSpPr>
            <a:spLocks noGrp="1"/>
          </p:cNvSpPr>
          <p:nvPr>
            <p:ph type="title"/>
          </p:nvPr>
        </p:nvSpPr>
        <p:spPr/>
        <p:txBody>
          <a:bodyPr/>
          <a:lstStyle/>
          <a:p>
            <a:r>
              <a:rPr lang="en-US" dirty="0"/>
              <a:t>  </a:t>
            </a:r>
            <a:br>
              <a:rPr lang="en-US" dirty="0"/>
            </a:br>
            <a:endParaRPr lang="en-US" dirty="0"/>
          </a:p>
        </p:txBody>
      </p:sp>
      <p:sp>
        <p:nvSpPr>
          <p:cNvPr id="3" name="Content Placeholder 2">
            <a:extLst>
              <a:ext uri="{FF2B5EF4-FFF2-40B4-BE49-F238E27FC236}">
                <a16:creationId xmlns:a16="http://schemas.microsoft.com/office/drawing/2014/main" id="{45144A06-24C2-400A-942B-3EC65752ACFB}"/>
              </a:ext>
            </a:extLst>
          </p:cNvPr>
          <p:cNvSpPr>
            <a:spLocks noGrp="1"/>
          </p:cNvSpPr>
          <p:nvPr>
            <p:ph idx="1"/>
          </p:nvPr>
        </p:nvSpPr>
        <p:spPr/>
        <p:txBody>
          <a:bodyPr/>
          <a:lstStyle/>
          <a:p>
            <a:pPr marL="0" indent="0">
              <a:buNone/>
            </a:pPr>
            <a:r>
              <a:rPr lang="en-US" dirty="0"/>
              <a:t>  </a:t>
            </a:r>
          </a:p>
          <a:p>
            <a:endParaRPr lang="en-US" dirty="0"/>
          </a:p>
        </p:txBody>
      </p:sp>
      <p:sp>
        <p:nvSpPr>
          <p:cNvPr id="4" name="Footer Placeholder 3">
            <a:extLst>
              <a:ext uri="{FF2B5EF4-FFF2-40B4-BE49-F238E27FC236}">
                <a16:creationId xmlns:a16="http://schemas.microsoft.com/office/drawing/2014/main" id="{BB75A7E7-6BB0-4105-9ED3-68A8F9BCAFF4}"/>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0246E53D-F64D-432B-AF24-F5E4BA4CC270}"/>
              </a:ext>
            </a:extLst>
          </p:cNvPr>
          <p:cNvSpPr>
            <a:spLocks noGrp="1"/>
          </p:cNvSpPr>
          <p:nvPr>
            <p:ph type="sldNum" sz="quarter" idx="12"/>
          </p:nvPr>
        </p:nvSpPr>
        <p:spPr/>
        <p:txBody>
          <a:bodyPr/>
          <a:lstStyle/>
          <a:p>
            <a:fld id="{73819C7E-E904-4994-83FB-52312C38CD85}" type="slidenum">
              <a:rPr lang="en-US" smtClean="0"/>
              <a:t>6</a:t>
            </a:fld>
            <a:endParaRPr lang="en-US" dirty="0"/>
          </a:p>
        </p:txBody>
      </p:sp>
      <p:pic>
        <p:nvPicPr>
          <p:cNvPr id="6" name="Picture 5" descr="GREGORY.Cover.blue.jpg">
            <a:extLst>
              <a:ext uri="{FF2B5EF4-FFF2-40B4-BE49-F238E27FC236}">
                <a16:creationId xmlns:a16="http://schemas.microsoft.com/office/drawing/2014/main" id="{EDB90AFE-C9CF-46BB-B637-5BF28627C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566" y="658943"/>
            <a:ext cx="3668869" cy="5540113"/>
          </a:xfrm>
          <a:prstGeom prst="rect">
            <a:avLst/>
          </a:prstGeom>
          <a:effectLst>
            <a:outerShdw blurRad="276225" dist="419100" dir="8100000" algn="tl" rotWithShape="0">
              <a:srgbClr val="000000">
                <a:alpha val="83000"/>
              </a:srgbClr>
            </a:outerShdw>
          </a:effectLst>
        </p:spPr>
      </p:pic>
    </p:spTree>
    <p:extLst>
      <p:ext uri="{BB962C8B-B14F-4D97-AF65-F5344CB8AC3E}">
        <p14:creationId xmlns:p14="http://schemas.microsoft.com/office/powerpoint/2010/main" val="2422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87A11-5294-44F9-904C-0809456F4E5B}"/>
              </a:ext>
            </a:extLst>
          </p:cNvPr>
          <p:cNvPicPr>
            <a:picLocks noChangeAspect="1"/>
          </p:cNvPicPr>
          <p:nvPr/>
        </p:nvPicPr>
        <p:blipFill>
          <a:blip r:embed="rId2"/>
          <a:stretch>
            <a:fillRect/>
          </a:stretch>
        </p:blipFill>
        <p:spPr>
          <a:xfrm>
            <a:off x="0" y="9552"/>
            <a:ext cx="12188931" cy="6081759"/>
          </a:xfrm>
          <a:prstGeom prst="rect">
            <a:avLst/>
          </a:prstGeom>
        </p:spPr>
      </p:pic>
      <p:sp>
        <p:nvSpPr>
          <p:cNvPr id="3" name="Footer Placeholder 2">
            <a:extLst>
              <a:ext uri="{FF2B5EF4-FFF2-40B4-BE49-F238E27FC236}">
                <a16:creationId xmlns:a16="http://schemas.microsoft.com/office/drawing/2014/main" id="{7A3F8867-6A2F-B992-C424-5C7545A22840}"/>
              </a:ext>
            </a:extLst>
          </p:cNvPr>
          <p:cNvSpPr>
            <a:spLocks noGrp="1"/>
          </p:cNvSpPr>
          <p:nvPr>
            <p:ph type="ftr" sz="quarter" idx="11"/>
          </p:nvPr>
        </p:nvSpPr>
        <p:spPr/>
        <p:txBody>
          <a:bodyPr/>
          <a:lstStyle/>
          <a:p>
            <a:r>
              <a:rPr lang="en-US"/>
              <a:t>© 2023 Michael Gregory Consulting LLC </a:t>
            </a:r>
            <a:endParaRPr lang="en-US" dirty="0"/>
          </a:p>
        </p:txBody>
      </p:sp>
      <p:sp>
        <p:nvSpPr>
          <p:cNvPr id="4" name="Slide Number Placeholder 3">
            <a:extLst>
              <a:ext uri="{FF2B5EF4-FFF2-40B4-BE49-F238E27FC236}">
                <a16:creationId xmlns:a16="http://schemas.microsoft.com/office/drawing/2014/main" id="{0EDE5B9A-D011-3CCB-3880-105694BCE86C}"/>
              </a:ext>
            </a:extLst>
          </p:cNvPr>
          <p:cNvSpPr>
            <a:spLocks noGrp="1"/>
          </p:cNvSpPr>
          <p:nvPr>
            <p:ph type="sldNum" sz="quarter" idx="12"/>
          </p:nvPr>
        </p:nvSpPr>
        <p:spPr/>
        <p:txBody>
          <a:bodyPr/>
          <a:lstStyle/>
          <a:p>
            <a:fld id="{73819C7E-E904-4994-83FB-52312C38CD85}" type="slidenum">
              <a:rPr lang="en-US" smtClean="0"/>
              <a:t>60</a:t>
            </a:fld>
            <a:endParaRPr lang="en-US" dirty="0"/>
          </a:p>
        </p:txBody>
      </p:sp>
    </p:spTree>
    <p:extLst>
      <p:ext uri="{BB962C8B-B14F-4D97-AF65-F5344CB8AC3E}">
        <p14:creationId xmlns:p14="http://schemas.microsoft.com/office/powerpoint/2010/main" val="3044746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6F1D6D-4C84-4D18-819B-B632DD86D78F}"/>
              </a:ext>
            </a:extLst>
          </p:cNvPr>
          <p:cNvPicPr>
            <a:picLocks noChangeAspect="1"/>
          </p:cNvPicPr>
          <p:nvPr/>
        </p:nvPicPr>
        <p:blipFill>
          <a:blip r:embed="rId2"/>
          <a:stretch>
            <a:fillRect/>
          </a:stretch>
        </p:blipFill>
        <p:spPr>
          <a:xfrm>
            <a:off x="0" y="4169"/>
            <a:ext cx="12192000" cy="6224353"/>
          </a:xfrm>
          <a:prstGeom prst="rect">
            <a:avLst/>
          </a:prstGeom>
        </p:spPr>
      </p:pic>
      <p:sp>
        <p:nvSpPr>
          <p:cNvPr id="2" name="Footer Placeholder 1">
            <a:extLst>
              <a:ext uri="{FF2B5EF4-FFF2-40B4-BE49-F238E27FC236}">
                <a16:creationId xmlns:a16="http://schemas.microsoft.com/office/drawing/2014/main" id="{714A2E77-1999-E4F3-57AA-A46628901C62}"/>
              </a:ext>
            </a:extLst>
          </p:cNvPr>
          <p:cNvSpPr>
            <a:spLocks noGrp="1"/>
          </p:cNvSpPr>
          <p:nvPr>
            <p:ph type="ftr" sz="quarter" idx="11"/>
          </p:nvPr>
        </p:nvSpPr>
        <p:spPr/>
        <p:txBody>
          <a:bodyPr/>
          <a:lstStyle/>
          <a:p>
            <a:r>
              <a:rPr lang="en-US"/>
              <a:t>© 2023 Michael Gregory Consulting LLC </a:t>
            </a:r>
            <a:endParaRPr lang="en-US" dirty="0"/>
          </a:p>
        </p:txBody>
      </p:sp>
      <p:sp>
        <p:nvSpPr>
          <p:cNvPr id="4" name="Slide Number Placeholder 3">
            <a:extLst>
              <a:ext uri="{FF2B5EF4-FFF2-40B4-BE49-F238E27FC236}">
                <a16:creationId xmlns:a16="http://schemas.microsoft.com/office/drawing/2014/main" id="{C6DCB52B-F167-13AD-2FBC-BD6B295B258E}"/>
              </a:ext>
            </a:extLst>
          </p:cNvPr>
          <p:cNvSpPr>
            <a:spLocks noGrp="1"/>
          </p:cNvSpPr>
          <p:nvPr>
            <p:ph type="sldNum" sz="quarter" idx="12"/>
          </p:nvPr>
        </p:nvSpPr>
        <p:spPr/>
        <p:txBody>
          <a:bodyPr/>
          <a:lstStyle/>
          <a:p>
            <a:fld id="{73819C7E-E904-4994-83FB-52312C38CD85}" type="slidenum">
              <a:rPr lang="en-US" smtClean="0"/>
              <a:t>61</a:t>
            </a:fld>
            <a:endParaRPr lang="en-US" dirty="0"/>
          </a:p>
        </p:txBody>
      </p:sp>
    </p:spTree>
    <p:extLst>
      <p:ext uri="{BB962C8B-B14F-4D97-AF65-F5344CB8AC3E}">
        <p14:creationId xmlns:p14="http://schemas.microsoft.com/office/powerpoint/2010/main" val="2267284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CCF102-7CFF-413D-9DE5-B52DFB28D073}"/>
              </a:ext>
            </a:extLst>
          </p:cNvPr>
          <p:cNvSpPr>
            <a:spLocks noGrp="1"/>
          </p:cNvSpPr>
          <p:nvPr>
            <p:ph type="ftr" sz="quarter" idx="11"/>
          </p:nvPr>
        </p:nvSpPr>
        <p:spPr/>
        <p:txBody>
          <a:bodyPr/>
          <a:lstStyle/>
          <a:p>
            <a:r>
              <a:rPr lang="en-US"/>
              <a:t>© 2023 Michael Gregory Consulting LLC </a:t>
            </a:r>
            <a:endParaRPr lang="en-US" dirty="0"/>
          </a:p>
        </p:txBody>
      </p:sp>
      <p:sp>
        <p:nvSpPr>
          <p:cNvPr id="3" name="Slide Number Placeholder 2">
            <a:extLst>
              <a:ext uri="{FF2B5EF4-FFF2-40B4-BE49-F238E27FC236}">
                <a16:creationId xmlns:a16="http://schemas.microsoft.com/office/drawing/2014/main" id="{10FA811A-3F18-4164-8BE5-AABE52FFABC5}"/>
              </a:ext>
            </a:extLst>
          </p:cNvPr>
          <p:cNvSpPr>
            <a:spLocks noGrp="1"/>
          </p:cNvSpPr>
          <p:nvPr>
            <p:ph type="sldNum" sz="quarter" idx="12"/>
          </p:nvPr>
        </p:nvSpPr>
        <p:spPr/>
        <p:txBody>
          <a:bodyPr/>
          <a:lstStyle/>
          <a:p>
            <a:fld id="{73819C7E-E904-4994-83FB-52312C38CD85}" type="slidenum">
              <a:rPr lang="en-US" smtClean="0"/>
              <a:t>62</a:t>
            </a:fld>
            <a:endParaRPr lang="en-US" dirty="0"/>
          </a:p>
        </p:txBody>
      </p:sp>
      <p:pic>
        <p:nvPicPr>
          <p:cNvPr id="5" name="Picture 4" descr="Text&#10;&#10;Description automatically generated">
            <a:extLst>
              <a:ext uri="{FF2B5EF4-FFF2-40B4-BE49-F238E27FC236}">
                <a16:creationId xmlns:a16="http://schemas.microsoft.com/office/drawing/2014/main" id="{0EFB1DDB-E82D-41BB-91D9-7DC82970C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070" y="796863"/>
            <a:ext cx="3161909" cy="5059054"/>
          </a:xfrm>
          <a:prstGeom prst="rect">
            <a:avLst/>
          </a:prstGeom>
        </p:spPr>
      </p:pic>
      <p:pic>
        <p:nvPicPr>
          <p:cNvPr id="7" name="Picture 6" descr="Text&#10;&#10;Description automatically generated">
            <a:extLst>
              <a:ext uri="{FF2B5EF4-FFF2-40B4-BE49-F238E27FC236}">
                <a16:creationId xmlns:a16="http://schemas.microsoft.com/office/drawing/2014/main" id="{153B75D2-2513-4185-881F-63698BBCFF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186" y="796863"/>
            <a:ext cx="3161908" cy="5059053"/>
          </a:xfrm>
          <a:prstGeom prst="rect">
            <a:avLst/>
          </a:prstGeom>
        </p:spPr>
      </p:pic>
    </p:spTree>
    <p:extLst>
      <p:ext uri="{BB962C8B-B14F-4D97-AF65-F5344CB8AC3E}">
        <p14:creationId xmlns:p14="http://schemas.microsoft.com/office/powerpoint/2010/main" val="661774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1825625"/>
            <a:ext cx="7315200" cy="4351338"/>
          </a:xfrm>
        </p:spPr>
        <p:txBody>
          <a:bodyPr>
            <a:normAutofit fontScale="92500" lnSpcReduction="10000"/>
          </a:bodyPr>
          <a:lstStyle/>
          <a:p>
            <a:r>
              <a:rPr lang="en-US" b="1" dirty="0"/>
              <a:t>Address pertinent changes at the IRS</a:t>
            </a: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Describe how the IRS works and how to work with    this IRS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Communicate how classification works at the IRS on estate and gift tax audits, and how to avoid an audit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Identify how to work with IRS personnel if audited</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b="1"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Apply The Collaboration Effect and three bonus items</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endParaRPr lang="en-US" b="1" dirty="0"/>
          </a:p>
          <a:p>
            <a:endParaRPr lang="en-US" b="1" dirty="0"/>
          </a:p>
          <a:p>
            <a:endParaRPr lang="en-US" b="1" dirty="0"/>
          </a:p>
          <a:p>
            <a:endParaRPr lang="en-US" b="1" dirty="0"/>
          </a:p>
        </p:txBody>
      </p:sp>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EB148FD3-2873-4254-B48B-771B4FCEDA9F}" type="slidenum">
              <a:rPr lang="en-US" smtClean="0"/>
              <a:pPr/>
              <a:t>63</a:t>
            </a:fld>
            <a:endParaRPr lang="en-US" dirty="0"/>
          </a:p>
        </p:txBody>
      </p:sp>
      <p:sp>
        <p:nvSpPr>
          <p:cNvPr id="5" name="Title 4"/>
          <p:cNvSpPr>
            <a:spLocks noGrp="1"/>
          </p:cNvSpPr>
          <p:nvPr>
            <p:ph type="title"/>
          </p:nvPr>
        </p:nvSpPr>
        <p:spPr/>
        <p:txBody>
          <a:bodyPr>
            <a:normAutofit/>
          </a:bodyPr>
          <a:lstStyle/>
          <a:p>
            <a:pPr algn="ctr"/>
            <a:r>
              <a:rPr lang="en-US" b="1" dirty="0">
                <a:latin typeface="Aharoni" panose="02010803020104030203" pitchFamily="2" charset="-79"/>
                <a:cs typeface="Aharoni" panose="02010803020104030203" pitchFamily="2" charset="-79"/>
              </a:rPr>
              <a:t>As a Result of Today’s Presentation You Will Be Able to:</a:t>
            </a:r>
          </a:p>
        </p:txBody>
      </p:sp>
      <p:pic>
        <p:nvPicPr>
          <p:cNvPr id="7" name="Picture 6" descr="A picture containing text, clipart&#10;&#10;Description automatically generated">
            <a:extLst>
              <a:ext uri="{FF2B5EF4-FFF2-40B4-BE49-F238E27FC236}">
                <a16:creationId xmlns:a16="http://schemas.microsoft.com/office/drawing/2014/main" id="{0CCA8469-2D3E-481B-B2FA-202E2B1A8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063" y="2394284"/>
            <a:ext cx="2286000" cy="2286000"/>
          </a:xfrm>
          <a:prstGeom prst="rect">
            <a:avLst/>
          </a:prstGeom>
        </p:spPr>
      </p:pic>
    </p:spTree>
    <p:extLst>
      <p:ext uri="{BB962C8B-B14F-4D97-AF65-F5344CB8AC3E}">
        <p14:creationId xmlns:p14="http://schemas.microsoft.com/office/powerpoint/2010/main" val="1259957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CEFF-8A15-D90C-B38B-458B7FDB12B1}"/>
              </a:ext>
            </a:extLst>
          </p:cNvPr>
          <p:cNvSpPr>
            <a:spLocks noGrp="1"/>
          </p:cNvSpPr>
          <p:nvPr>
            <p:ph type="ctrTitle"/>
          </p:nvPr>
        </p:nvSpPr>
        <p:spPr/>
        <p:txBody>
          <a:bodyPr>
            <a:normAutofit fontScale="90000"/>
          </a:bodyPr>
          <a:lstStyle/>
          <a:p>
            <a:r>
              <a:rPr lang="en-US" dirty="0">
                <a:latin typeface="Aharoni" panose="02010803020104030203" pitchFamily="2" charset="-79"/>
                <a:cs typeface="Aharoni" panose="02010803020104030203" pitchFamily="2" charset="-79"/>
              </a:rPr>
              <a:t>How to Avoid and What to do if Audited by the IRS</a:t>
            </a:r>
          </a:p>
        </p:txBody>
      </p:sp>
      <p:sp>
        <p:nvSpPr>
          <p:cNvPr id="3" name="Subtitle 2">
            <a:extLst>
              <a:ext uri="{FF2B5EF4-FFF2-40B4-BE49-F238E27FC236}">
                <a16:creationId xmlns:a16="http://schemas.microsoft.com/office/drawing/2014/main" id="{2EE52E20-F493-2EF8-9DC5-40424138AC32}"/>
              </a:ext>
            </a:extLst>
          </p:cNvPr>
          <p:cNvSpPr>
            <a:spLocks noGrp="1"/>
          </p:cNvSpPr>
          <p:nvPr>
            <p:ph type="subTitle" idx="1"/>
          </p:nvPr>
        </p:nvSpPr>
        <p:spPr/>
        <p:txBody>
          <a:bodyPr>
            <a:noAutofit/>
          </a:bodyPr>
          <a:lstStyle/>
          <a:p>
            <a:r>
              <a:rPr lang="en-US" sz="2800" b="1" dirty="0"/>
              <a:t>Redwood Empire EPC</a:t>
            </a:r>
          </a:p>
          <a:p>
            <a:r>
              <a:rPr lang="en-US" sz="2800" b="1" dirty="0"/>
              <a:t>February 1, 2023</a:t>
            </a:r>
          </a:p>
          <a:p>
            <a:r>
              <a:rPr lang="en-US" sz="2800" b="1" dirty="0"/>
              <a:t>By</a:t>
            </a:r>
          </a:p>
          <a:p>
            <a:r>
              <a:rPr lang="en-US" sz="2800" b="1" dirty="0"/>
              <a:t>Michael Gregory</a:t>
            </a:r>
          </a:p>
        </p:txBody>
      </p:sp>
      <p:sp>
        <p:nvSpPr>
          <p:cNvPr id="4" name="Footer Placeholder 3">
            <a:extLst>
              <a:ext uri="{FF2B5EF4-FFF2-40B4-BE49-F238E27FC236}">
                <a16:creationId xmlns:a16="http://schemas.microsoft.com/office/drawing/2014/main" id="{414EC314-3BEE-79A5-4317-CB26DEEDBDF0}"/>
              </a:ext>
            </a:extLst>
          </p:cNvPr>
          <p:cNvSpPr>
            <a:spLocks noGrp="1"/>
          </p:cNvSpPr>
          <p:nvPr>
            <p:ph type="ftr" sz="quarter" idx="11"/>
          </p:nvPr>
        </p:nvSpPr>
        <p:spPr/>
        <p:txBody>
          <a:bodyPr/>
          <a:lstStyle/>
          <a:p>
            <a:r>
              <a:rPr lang="en-US"/>
              <a:t>© 2023 Michael Gregory Consulting LLC </a:t>
            </a:r>
            <a:endParaRPr lang="en-US" dirty="0"/>
          </a:p>
        </p:txBody>
      </p:sp>
      <p:sp>
        <p:nvSpPr>
          <p:cNvPr id="5" name="Slide Number Placeholder 4">
            <a:extLst>
              <a:ext uri="{FF2B5EF4-FFF2-40B4-BE49-F238E27FC236}">
                <a16:creationId xmlns:a16="http://schemas.microsoft.com/office/drawing/2014/main" id="{9C61B3C6-19CA-2396-1650-B5045B3DBA4E}"/>
              </a:ext>
            </a:extLst>
          </p:cNvPr>
          <p:cNvSpPr>
            <a:spLocks noGrp="1"/>
          </p:cNvSpPr>
          <p:nvPr>
            <p:ph type="sldNum" sz="quarter" idx="12"/>
          </p:nvPr>
        </p:nvSpPr>
        <p:spPr/>
        <p:txBody>
          <a:bodyPr/>
          <a:lstStyle/>
          <a:p>
            <a:fld id="{73819C7E-E904-4994-83FB-52312C38CD85}" type="slidenum">
              <a:rPr lang="en-US" smtClean="0"/>
              <a:t>64</a:t>
            </a:fld>
            <a:endParaRPr lang="en-US" dirty="0"/>
          </a:p>
        </p:txBody>
      </p:sp>
      <p:pic>
        <p:nvPicPr>
          <p:cNvPr id="9" name="Picture 8" descr="A person wearing glasses&#10;&#10;Description automatically generated with medium confidence">
            <a:extLst>
              <a:ext uri="{FF2B5EF4-FFF2-40B4-BE49-F238E27FC236}">
                <a16:creationId xmlns:a16="http://schemas.microsoft.com/office/drawing/2014/main" id="{569FC713-DFBD-5A23-8D99-A03C9D608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3734" y="3840613"/>
            <a:ext cx="1476329" cy="1889311"/>
          </a:xfrm>
          <a:prstGeom prst="rect">
            <a:avLst/>
          </a:prstGeom>
        </p:spPr>
      </p:pic>
      <p:pic>
        <p:nvPicPr>
          <p:cNvPr id="10" name="Picture 9" descr="Home">
            <a:hlinkClick r:id="rId3" tooltip="&quot;Home&quot;"/>
            <a:extLst>
              <a:ext uri="{FF2B5EF4-FFF2-40B4-BE49-F238E27FC236}">
                <a16:creationId xmlns:a16="http://schemas.microsoft.com/office/drawing/2014/main" id="{559DB295-6EB9-FD4D-4369-77AC225410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7" y="4156870"/>
            <a:ext cx="3995840" cy="1100137"/>
          </a:xfrm>
          <a:prstGeom prst="rect">
            <a:avLst/>
          </a:prstGeom>
          <a:noFill/>
          <a:ln>
            <a:noFill/>
          </a:ln>
        </p:spPr>
      </p:pic>
    </p:spTree>
    <p:extLst>
      <p:ext uri="{BB962C8B-B14F-4D97-AF65-F5344CB8AC3E}">
        <p14:creationId xmlns:p14="http://schemas.microsoft.com/office/powerpoint/2010/main" val="1488169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dirty="0">
                <a:latin typeface="Arial Black" panose="020B0A04020102020204" pitchFamily="34" charset="0"/>
                <a:cs typeface="Aharoni" panose="02010803020104030203" pitchFamily="2" charset="-79"/>
              </a:rPr>
              <a:t>Please Ask Your Questions?</a:t>
            </a:r>
          </a:p>
        </p:txBody>
      </p:sp>
      <p:sp>
        <p:nvSpPr>
          <p:cNvPr id="3" name="Content Placeholder 2"/>
          <p:cNvSpPr>
            <a:spLocks noGrp="1"/>
          </p:cNvSpPr>
          <p:nvPr>
            <p:ph idx="1"/>
          </p:nvPr>
        </p:nvSpPr>
        <p:spPr>
          <a:xfrm>
            <a:off x="838200" y="2375904"/>
            <a:ext cx="10515600" cy="3788179"/>
          </a:xfrm>
        </p:spPr>
        <p:txBody>
          <a:bodyPr/>
          <a:lstStyle/>
          <a:p>
            <a:pPr marL="0" indent="0">
              <a:buNone/>
            </a:pPr>
            <a:r>
              <a:rPr lang="en-US" b="1" dirty="0"/>
              <a:t>                                                Michael Gregory</a:t>
            </a:r>
          </a:p>
          <a:p>
            <a:pPr marL="0" indent="0">
              <a:buNone/>
            </a:pPr>
            <a:r>
              <a:rPr lang="en-US" sz="1600" b="1" dirty="0"/>
              <a:t>			                              </a:t>
            </a:r>
            <a:r>
              <a:rPr lang="en-US" b="1" dirty="0"/>
              <a:t>651-633-5311</a:t>
            </a:r>
          </a:p>
          <a:p>
            <a:pPr marL="0" indent="0">
              <a:buNone/>
            </a:pPr>
            <a:r>
              <a:rPr lang="en-US" b="1" dirty="0"/>
              <a:t>                                              mg@mikegreg.com</a:t>
            </a:r>
          </a:p>
          <a:p>
            <a:pPr marL="0" indent="0">
              <a:buNone/>
            </a:pPr>
            <a:r>
              <a:rPr lang="en-US" b="1" dirty="0"/>
              <a:t>                                                                                             </a:t>
            </a:r>
            <a:r>
              <a:rPr lang="en-US" sz="1600" b="1"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673" y="4492964"/>
            <a:ext cx="4570927" cy="1178169"/>
          </a:xfrm>
          <a:prstGeom prst="rect">
            <a:avLst/>
          </a:prstGeom>
        </p:spPr>
      </p:pic>
      <p:sp>
        <p:nvSpPr>
          <p:cNvPr id="5" name="Footer Placeholder 4">
            <a:extLst>
              <a:ext uri="{FF2B5EF4-FFF2-40B4-BE49-F238E27FC236}">
                <a16:creationId xmlns:a16="http://schemas.microsoft.com/office/drawing/2014/main" id="{FE144CED-9E3E-454F-8484-9730374CE710}"/>
              </a:ext>
            </a:extLst>
          </p:cNvPr>
          <p:cNvSpPr>
            <a:spLocks noGrp="1"/>
          </p:cNvSpPr>
          <p:nvPr>
            <p:ph type="ftr" sz="quarter" idx="11"/>
          </p:nvPr>
        </p:nvSpPr>
        <p:spPr/>
        <p:txBody>
          <a:bodyPr/>
          <a:lstStyle/>
          <a:p>
            <a:r>
              <a:rPr lang="en-US"/>
              <a:t>© 2023 Michael Gregory Consulting LLC </a:t>
            </a:r>
            <a:endParaRPr lang="en-US" dirty="0"/>
          </a:p>
        </p:txBody>
      </p:sp>
      <p:sp>
        <p:nvSpPr>
          <p:cNvPr id="6" name="Slide Number Placeholder 5">
            <a:extLst>
              <a:ext uri="{FF2B5EF4-FFF2-40B4-BE49-F238E27FC236}">
                <a16:creationId xmlns:a16="http://schemas.microsoft.com/office/drawing/2014/main" id="{6B6AA8FD-EE1F-473E-A81C-CC26F84353BD}"/>
              </a:ext>
            </a:extLst>
          </p:cNvPr>
          <p:cNvSpPr>
            <a:spLocks noGrp="1"/>
          </p:cNvSpPr>
          <p:nvPr>
            <p:ph type="sldNum" sz="quarter" idx="12"/>
          </p:nvPr>
        </p:nvSpPr>
        <p:spPr/>
        <p:txBody>
          <a:bodyPr/>
          <a:lstStyle/>
          <a:p>
            <a:fld id="{73819C7E-E904-4994-83FB-52312C38CD85}" type="slidenum">
              <a:rPr lang="en-US" smtClean="0"/>
              <a:pPr/>
              <a:t>65</a:t>
            </a:fld>
            <a:endParaRPr lang="en-US" dirty="0"/>
          </a:p>
        </p:txBody>
      </p:sp>
    </p:spTree>
    <p:extLst>
      <p:ext uri="{BB962C8B-B14F-4D97-AF65-F5344CB8AC3E}">
        <p14:creationId xmlns:p14="http://schemas.microsoft.com/office/powerpoint/2010/main" val="154658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latin typeface="Aharoni" panose="02010803020104030203" pitchFamily="2" charset="-79"/>
                <a:cs typeface="Aharoni" panose="02010803020104030203" pitchFamily="2" charset="-79"/>
              </a:rPr>
              <a:t>Business Valuations and the IRS:</a:t>
            </a:r>
            <a:br>
              <a:rPr lang="en-US" b="1" dirty="0">
                <a:solidFill>
                  <a:schemeClr val="bg1"/>
                </a:solidFill>
                <a:latin typeface="Aharoni" panose="02010803020104030203" pitchFamily="2" charset="-79"/>
                <a:cs typeface="Aharoni" panose="02010803020104030203" pitchFamily="2" charset="-79"/>
              </a:rPr>
            </a:br>
            <a:r>
              <a:rPr lang="en-US" sz="3600" b="1" dirty="0">
                <a:solidFill>
                  <a:schemeClr val="bg1"/>
                </a:solidFill>
                <a:latin typeface="Aharoni" panose="02010803020104030203" pitchFamily="2" charset="-79"/>
                <a:cs typeface="Aharoni" panose="02010803020104030203" pitchFamily="2" charset="-79"/>
              </a:rPr>
              <a:t>Five Books in One</a:t>
            </a:r>
            <a:endParaRPr lang="en-US" b="1" dirty="0">
              <a:solidFill>
                <a:schemeClr val="bg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solidFill>
                  <a:schemeClr val="bg1"/>
                </a:solidFill>
              </a:rPr>
              <a:t>852 Pages with 38 Examples and over 180 Practical Pointers</a:t>
            </a:r>
          </a:p>
          <a:p>
            <a:pPr marL="0" indent="0">
              <a:buNone/>
            </a:pPr>
            <a:endParaRPr lang="en-US" b="1" dirty="0">
              <a:solidFill>
                <a:schemeClr val="bg1"/>
              </a:solidFill>
            </a:endParaRPr>
          </a:p>
          <a:p>
            <a:pPr marL="514350" indent="-514350">
              <a:buFont typeface="+mj-lt"/>
              <a:buAutoNum type="arabicPeriod"/>
            </a:pPr>
            <a:r>
              <a:rPr lang="en-US" b="1" dirty="0">
                <a:solidFill>
                  <a:schemeClr val="bg1"/>
                </a:solidFill>
              </a:rPr>
              <a:t>Part One: IRS Structure and Process</a:t>
            </a:r>
          </a:p>
          <a:p>
            <a:pPr marL="514350" indent="-514350">
              <a:buFont typeface="+mj-lt"/>
              <a:buAutoNum type="arabicPeriod"/>
            </a:pPr>
            <a:endParaRPr lang="en-US" b="1" dirty="0">
              <a:solidFill>
                <a:schemeClr val="bg1"/>
              </a:solidFill>
            </a:endParaRPr>
          </a:p>
          <a:p>
            <a:pPr marL="514350" indent="-514350">
              <a:buFont typeface="+mj-lt"/>
              <a:buAutoNum type="arabicPeriod"/>
            </a:pPr>
            <a:r>
              <a:rPr lang="en-US" b="1" dirty="0">
                <a:solidFill>
                  <a:schemeClr val="bg1"/>
                </a:solidFill>
              </a:rPr>
              <a:t>Part Two: Resolving Conflict with the IRS</a:t>
            </a:r>
          </a:p>
          <a:p>
            <a:pPr marL="514350" indent="-514350">
              <a:buFont typeface="+mj-lt"/>
              <a:buAutoNum type="arabicPeriod"/>
            </a:pPr>
            <a:endParaRPr lang="en-US" b="1" dirty="0">
              <a:solidFill>
                <a:schemeClr val="bg1"/>
              </a:solidFill>
            </a:endParaRPr>
          </a:p>
          <a:p>
            <a:pPr marL="514350" indent="-514350">
              <a:buFont typeface="+mj-lt"/>
              <a:buAutoNum type="arabicPeriod"/>
            </a:pPr>
            <a:r>
              <a:rPr lang="en-US" b="1" dirty="0">
                <a:solidFill>
                  <a:schemeClr val="bg1"/>
                </a:solidFill>
              </a:rPr>
              <a:t>Part Three: Valuing Non-Controlling Interests in S-Corps</a:t>
            </a:r>
          </a:p>
          <a:p>
            <a:pPr marL="514350" indent="-514350">
              <a:buFont typeface="+mj-lt"/>
              <a:buAutoNum type="arabicPeriod"/>
            </a:pPr>
            <a:endParaRPr lang="en-US" b="1" dirty="0">
              <a:solidFill>
                <a:schemeClr val="bg1"/>
              </a:solidFill>
            </a:endParaRPr>
          </a:p>
          <a:p>
            <a:pPr marL="514350" indent="-514350">
              <a:buFont typeface="+mj-lt"/>
              <a:buAutoNum type="arabicPeriod"/>
            </a:pPr>
            <a:r>
              <a:rPr lang="en-US" b="1" dirty="0">
                <a:solidFill>
                  <a:schemeClr val="bg1"/>
                </a:solidFill>
              </a:rPr>
              <a:t>Part Four: Valuing Reasonable Compensation and the IRS</a:t>
            </a:r>
          </a:p>
          <a:p>
            <a:pPr marL="514350" indent="-514350">
              <a:buFont typeface="+mj-lt"/>
              <a:buAutoNum type="arabicPeriod"/>
            </a:pPr>
            <a:endParaRPr lang="en-US" b="1" dirty="0">
              <a:solidFill>
                <a:schemeClr val="bg1"/>
              </a:solidFill>
            </a:endParaRPr>
          </a:p>
          <a:p>
            <a:pPr marL="514350" indent="-514350">
              <a:buFont typeface="+mj-lt"/>
              <a:buAutoNum type="arabicPeriod"/>
            </a:pPr>
            <a:r>
              <a:rPr lang="en-US" b="1" dirty="0">
                <a:solidFill>
                  <a:schemeClr val="bg1"/>
                </a:solidFill>
              </a:rPr>
              <a:t>Part Five: Discount For Lack of Marketability and the IRS</a:t>
            </a:r>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t>7</a:t>
            </a:fld>
            <a:endParaRPr lang="en-US" dirty="0"/>
          </a:p>
        </p:txBody>
      </p:sp>
    </p:spTree>
    <p:extLst>
      <p:ext uri="{BB962C8B-B14F-4D97-AF65-F5344CB8AC3E}">
        <p14:creationId xmlns:p14="http://schemas.microsoft.com/office/powerpoint/2010/main" val="195133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738" y="2005012"/>
            <a:ext cx="6940062" cy="4351338"/>
          </a:xfrm>
          <a:solidFill>
            <a:schemeClr val="accent1">
              <a:lumMod val="40000"/>
              <a:lumOff val="60000"/>
            </a:schemeClr>
          </a:solidFill>
        </p:spPr>
        <p:txBody>
          <a:bodyPr>
            <a:normAutofit/>
          </a:bodyPr>
          <a:lstStyle/>
          <a:p>
            <a:pPr lvl="1"/>
            <a:r>
              <a:rPr lang="en-US" dirty="0"/>
              <a:t> </a:t>
            </a:r>
          </a:p>
        </p:txBody>
      </p:sp>
      <p:sp>
        <p:nvSpPr>
          <p:cNvPr id="5" name="Title 4"/>
          <p:cNvSpPr>
            <a:spLocks noGrp="1"/>
          </p:cNvSpPr>
          <p:nvPr>
            <p:ph type="title"/>
          </p:nvPr>
        </p:nvSpPr>
        <p:spPr>
          <a:xfrm>
            <a:off x="914400" y="358459"/>
            <a:ext cx="10515600" cy="1325563"/>
          </a:xfrm>
          <a:solidFill>
            <a:schemeClr val="accent1">
              <a:lumMod val="40000"/>
              <a:lumOff val="60000"/>
            </a:schemeClr>
          </a:solidFill>
        </p:spPr>
        <p:txBody>
          <a:bodyPr>
            <a:normAutofit/>
          </a:bodyPr>
          <a:lstStyle/>
          <a:p>
            <a:pPr algn="ctr"/>
            <a:r>
              <a:rPr lang="en-US" b="1" dirty="0">
                <a:latin typeface="Aharoni" panose="02010803020104030203" pitchFamily="2" charset="-79"/>
                <a:cs typeface="Aharoni" panose="02010803020104030203" pitchFamily="2" charset="-79"/>
              </a:rPr>
              <a:t>The IRS Big Picture</a:t>
            </a:r>
            <a:br>
              <a:rPr lang="en-US" dirty="0"/>
            </a:br>
            <a:endParaRPr lang="en-US" dirty="0"/>
          </a:p>
        </p:txBody>
      </p:sp>
      <p:pic>
        <p:nvPicPr>
          <p:cNvPr id="6" name="Picture 5" descr="Image result for irs symbol logo"/>
          <p:cNvPicPr/>
          <p:nvPr/>
        </p:nvPicPr>
        <p:blipFill>
          <a:blip r:embed="rId3">
            <a:extLst>
              <a:ext uri="{28A0092B-C50C-407E-A947-70E740481C1C}">
                <a14:useLocalDpi xmlns:a14="http://schemas.microsoft.com/office/drawing/2010/main" val="0"/>
              </a:ext>
            </a:extLst>
          </a:blip>
          <a:srcRect/>
          <a:stretch>
            <a:fillRect/>
          </a:stretch>
        </p:blipFill>
        <p:spPr bwMode="auto">
          <a:xfrm>
            <a:off x="4223780" y="1758565"/>
            <a:ext cx="3791332" cy="4448700"/>
          </a:xfrm>
          <a:prstGeom prst="rect">
            <a:avLst/>
          </a:prstGeom>
          <a:noFill/>
          <a:ln>
            <a:noFill/>
          </a:ln>
        </p:spPr>
      </p:pic>
      <p:sp>
        <p:nvSpPr>
          <p:cNvPr id="3" name="Footer Placeholder 2"/>
          <p:cNvSpPr>
            <a:spLocks noGrp="1"/>
          </p:cNvSpPr>
          <p:nvPr>
            <p:ph type="ftr" sz="quarter" idx="11"/>
          </p:nvPr>
        </p:nvSpPr>
        <p:spPr/>
        <p:txBody>
          <a:bodyPr/>
          <a:lstStyle/>
          <a:p>
            <a:r>
              <a:rPr lang="en-US"/>
              <a:t>© 2023 Michael Gregory Consulting LLC </a:t>
            </a:r>
            <a:endParaRPr lang="en-US" dirty="0"/>
          </a:p>
        </p:txBody>
      </p:sp>
      <p:sp>
        <p:nvSpPr>
          <p:cNvPr id="4" name="Slide Number Placeholder 3"/>
          <p:cNvSpPr>
            <a:spLocks noGrp="1"/>
          </p:cNvSpPr>
          <p:nvPr>
            <p:ph type="sldNum" sz="quarter" idx="12"/>
          </p:nvPr>
        </p:nvSpPr>
        <p:spPr/>
        <p:txBody>
          <a:bodyPr/>
          <a:lstStyle/>
          <a:p>
            <a:fld id="{73819C7E-E904-4994-83FB-52312C38CD85}" type="slidenum">
              <a:rPr lang="en-US" smtClean="0"/>
              <a:t>8</a:t>
            </a:fld>
            <a:endParaRPr lang="en-US" dirty="0"/>
          </a:p>
        </p:txBody>
      </p:sp>
    </p:spTree>
    <p:extLst>
      <p:ext uri="{BB962C8B-B14F-4D97-AF65-F5344CB8AC3E}">
        <p14:creationId xmlns:p14="http://schemas.microsoft.com/office/powerpoint/2010/main" val="2793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Introduction</a:t>
            </a:r>
          </a:p>
        </p:txBody>
      </p:sp>
      <p:sp>
        <p:nvSpPr>
          <p:cNvPr id="3" name="Content Placeholder 2"/>
          <p:cNvSpPr>
            <a:spLocks noGrp="1"/>
          </p:cNvSpPr>
          <p:nvPr>
            <p:ph idx="1"/>
          </p:nvPr>
        </p:nvSpPr>
        <p:spPr/>
        <p:txBody>
          <a:bodyPr>
            <a:normAutofit/>
          </a:bodyPr>
          <a:lstStyle/>
          <a:p>
            <a:pPr marL="385763" indent="-385763">
              <a:buFont typeface="+mj-lt"/>
              <a:buAutoNum type="arabicPeriod"/>
            </a:pPr>
            <a:r>
              <a:rPr lang="en-US" b="1" dirty="0"/>
              <a:t>What the IRS is intending to do in 2023</a:t>
            </a:r>
            <a:endParaRPr lang="en-US" dirty="0"/>
          </a:p>
          <a:p>
            <a:pPr marL="385763" indent="-385763">
              <a:buFont typeface="+mj-lt"/>
              <a:buAutoNum type="arabicPeriod"/>
            </a:pPr>
            <a:endParaRPr lang="en-US" dirty="0"/>
          </a:p>
          <a:p>
            <a:pPr marL="385763" indent="-385763">
              <a:buFont typeface="+mj-lt"/>
              <a:buAutoNum type="arabicPeriod"/>
            </a:pPr>
            <a:r>
              <a:rPr lang="en-US" b="1" dirty="0"/>
              <a:t>What are the implications?</a:t>
            </a:r>
          </a:p>
          <a:p>
            <a:pPr marL="385763" indent="-385763">
              <a:buFont typeface="+mj-lt"/>
              <a:buAutoNum type="arabicPeriod"/>
            </a:pPr>
            <a:endParaRPr lang="en-US" dirty="0"/>
          </a:p>
          <a:p>
            <a:pPr marL="385763" indent="-385763">
              <a:buFont typeface="+mj-lt"/>
              <a:buAutoNum type="arabicPeriod"/>
            </a:pPr>
            <a:r>
              <a:rPr lang="en-US" b="1" dirty="0"/>
              <a:t>What should you do?</a:t>
            </a:r>
          </a:p>
          <a:p>
            <a:endParaRPr lang="en-US" dirty="0"/>
          </a:p>
        </p:txBody>
      </p:sp>
      <p:sp>
        <p:nvSpPr>
          <p:cNvPr id="4" name="Footer Placeholder 3"/>
          <p:cNvSpPr>
            <a:spLocks noGrp="1"/>
          </p:cNvSpPr>
          <p:nvPr>
            <p:ph type="ftr" sz="quarter" idx="11"/>
          </p:nvPr>
        </p:nvSpPr>
        <p:spPr/>
        <p:txBody>
          <a:bodyPr/>
          <a:lstStyle/>
          <a:p>
            <a:r>
              <a:rPr lang="en-US"/>
              <a:t>© 2023 Michael Gregory Consulting LLC </a:t>
            </a:r>
            <a:endParaRPr lang="en-US" dirty="0"/>
          </a:p>
        </p:txBody>
      </p:sp>
      <p:sp>
        <p:nvSpPr>
          <p:cNvPr id="5" name="Slide Number Placeholder 4"/>
          <p:cNvSpPr>
            <a:spLocks noGrp="1"/>
          </p:cNvSpPr>
          <p:nvPr>
            <p:ph type="sldNum" sz="quarter" idx="12"/>
          </p:nvPr>
        </p:nvSpPr>
        <p:spPr/>
        <p:txBody>
          <a:bodyPr/>
          <a:lstStyle/>
          <a:p>
            <a:fld id="{73819C7E-E904-4994-83FB-52312C38CD85}" type="slidenum">
              <a:rPr lang="en-US" smtClean="0"/>
              <a:pPr/>
              <a:t>9</a:t>
            </a:fld>
            <a:endParaRPr lang="en-US" dirty="0"/>
          </a:p>
        </p:txBody>
      </p:sp>
    </p:spTree>
    <p:extLst>
      <p:ext uri="{BB962C8B-B14F-4D97-AF65-F5344CB8AC3E}">
        <p14:creationId xmlns:p14="http://schemas.microsoft.com/office/powerpoint/2010/main" val="122578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9874</TotalTime>
  <Words>4127</Words>
  <Application>Microsoft Office PowerPoint</Application>
  <PresentationFormat>Widescreen</PresentationFormat>
  <Paragraphs>831</Paragraphs>
  <Slides>65</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Aharoni</vt:lpstr>
      <vt:lpstr>Arial</vt:lpstr>
      <vt:lpstr>Arial Black</vt:lpstr>
      <vt:lpstr>Calibri</vt:lpstr>
      <vt:lpstr>Calibri Light</vt:lpstr>
      <vt:lpstr>Wingdings</vt:lpstr>
      <vt:lpstr>Office Theme</vt:lpstr>
      <vt:lpstr>How to Avoid and What to do if Audited by the IRS</vt:lpstr>
      <vt:lpstr>   </vt:lpstr>
      <vt:lpstr>Disclaimer</vt:lpstr>
      <vt:lpstr>Michael Gregory</vt:lpstr>
      <vt:lpstr>As a Result of Today’s Presentation You Will Be Able to:</vt:lpstr>
      <vt:lpstr>   </vt:lpstr>
      <vt:lpstr>Business Valuations and the IRS: Five Books in One</vt:lpstr>
      <vt:lpstr>The IRS Big Picture </vt:lpstr>
      <vt:lpstr>Introduction</vt:lpstr>
      <vt:lpstr>What the IRS Intends to Do</vt:lpstr>
      <vt:lpstr>The IRS Today</vt:lpstr>
      <vt:lpstr>Where to File Estate  and Gift Tax Returns</vt:lpstr>
      <vt:lpstr>Classification of  Estate and Gift Tax Returns</vt:lpstr>
      <vt:lpstr>IRS Most Significant Issues Adjusted  on Business Valuation Cases in 2021</vt:lpstr>
      <vt:lpstr>Historical Perspective of  E&amp;G Filings and Audits</vt:lpstr>
      <vt:lpstr>PowerPoint Presentation</vt:lpstr>
      <vt:lpstr>Some Other Interesting Facts  from IRS Data</vt:lpstr>
      <vt:lpstr>Estate and Gift Tax Ramifications</vt:lpstr>
      <vt:lpstr>Given IRS Budget</vt:lpstr>
      <vt:lpstr>What Should You Do Relative to Valuations?</vt:lpstr>
      <vt:lpstr>Pertinent Federal Court Cases  on Business Valuation</vt:lpstr>
      <vt:lpstr>Nelson v. Comm</vt:lpstr>
      <vt:lpstr>Michael J. Jackson</vt:lpstr>
      <vt:lpstr>Estate of Michael Jackson v. Commissioner,  T.C. Memo 2021-48 (May 3, 2021) </vt:lpstr>
      <vt:lpstr>But First Key Points from the Estate of Gallagher Case TCM 2011-148</vt:lpstr>
      <vt:lpstr>What Did Judge Halpern Have To Say Continued</vt:lpstr>
      <vt:lpstr>Estate of Warne v. Commissioner,  T.C. Memo 2021-17 (Feb. 18, 2021) </vt:lpstr>
      <vt:lpstr>Lucero v. United States,  U.S. District Court for the District of New Mexico,  October 27, 2020, Civ. No. 17-1065 JCH/JFR </vt:lpstr>
      <vt:lpstr>Lucero v. United States,  U.S. District Court for the District of New Mexico,  October 27, 2020, Civ. No. 17-1065 JCH/JFR</vt:lpstr>
      <vt:lpstr>Pierson M. Grieve, T.C. Memo. 2020-28 (March 2, 2020) </vt:lpstr>
      <vt:lpstr>Pierson M. Grieve, T.C. Memo. 2020-28 (March 2, 2020)  </vt:lpstr>
      <vt:lpstr>Estate of Aaron U. Jones,  T.C. Memo 2019-101</vt:lpstr>
      <vt:lpstr>Estate of Aaron U. Jones  T.C. Memo 2019-101 (Aug. 19, 2019) </vt:lpstr>
      <vt:lpstr>Kress v. United States,  March 26, 2019 </vt:lpstr>
      <vt:lpstr>What is Mediation and a Mediator</vt:lpstr>
      <vt:lpstr>Thanks, Neuroscience!</vt:lpstr>
      <vt:lpstr>Amygdala &amp; Prefrontal Cortex</vt:lpstr>
      <vt:lpstr>PowerPoint Presentation</vt:lpstr>
      <vt:lpstr>Choices</vt:lpstr>
      <vt:lpstr>    Escalation</vt:lpstr>
      <vt:lpstr>PowerPoint Presentation</vt:lpstr>
      <vt:lpstr>Center Ourselves First</vt:lpstr>
      <vt:lpstr>The Prayer of  St. Francis of Assisi – Religious Tradition</vt:lpstr>
      <vt:lpstr>Neuroplasticity – Ability to Change</vt:lpstr>
      <vt:lpstr>Emotions</vt:lpstr>
      <vt:lpstr>PowerPoint Presentation</vt:lpstr>
      <vt:lpstr>PowerPoint Presentation</vt:lpstr>
      <vt:lpstr>Communication</vt:lpstr>
      <vt:lpstr>PowerPoint Presentation</vt:lpstr>
      <vt:lpstr>Listening Actively</vt:lpstr>
      <vt:lpstr>Active Listening </vt:lpstr>
      <vt:lpstr>Ways to Support Others Lead with Compassion Listen with Empathy</vt:lpstr>
      <vt:lpstr>PowerPoint Presentation</vt:lpstr>
      <vt:lpstr>Official Alternative Dispute Resolution  and the IRS</vt:lpstr>
      <vt:lpstr>Three Part Process  to Get What You Want</vt:lpstr>
      <vt:lpstr>Yale University’s Most Popular Class – Happiness - Neuroscience</vt:lpstr>
      <vt:lpstr>Reduce the Stress Response</vt:lpstr>
      <vt:lpstr>PowerPoint Presentation</vt:lpstr>
      <vt:lpstr>PowerPoint Presentation</vt:lpstr>
      <vt:lpstr>PowerPoint Presentation</vt:lpstr>
      <vt:lpstr>PowerPoint Presentation</vt:lpstr>
      <vt:lpstr>PowerPoint Presentation</vt:lpstr>
      <vt:lpstr>As a Result of Today’s Presentation You Will Be Able to:</vt:lpstr>
      <vt:lpstr>How to Avoid and What to do if Audited by the IRS</vt:lpstr>
      <vt:lpstr>Please Ask Your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Peaceful Resolutions</dc:title>
  <dc:subject/>
  <dc:creator>Mike</dc:creator>
  <cp:keywords/>
  <dc:description/>
  <cp:lastModifiedBy>Sue Hanson</cp:lastModifiedBy>
  <cp:revision>240</cp:revision>
  <cp:lastPrinted>2023-01-09T13:47:10Z</cp:lastPrinted>
  <dcterms:created xsi:type="dcterms:W3CDTF">2017-01-28T15:26:49Z</dcterms:created>
  <dcterms:modified xsi:type="dcterms:W3CDTF">2023-02-12T03:18:42Z</dcterms:modified>
  <cp:category/>
</cp:coreProperties>
</file>