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sldIdLst>
    <p:sldId id="257" r:id="rId5"/>
    <p:sldId id="657" r:id="rId6"/>
    <p:sldId id="418" r:id="rId7"/>
    <p:sldId id="680" r:id="rId8"/>
    <p:sldId id="673" r:id="rId9"/>
    <p:sldId id="681" r:id="rId10"/>
    <p:sldId id="682" r:id="rId11"/>
    <p:sldId id="683" r:id="rId12"/>
    <p:sldId id="684" r:id="rId13"/>
    <p:sldId id="678" r:id="rId14"/>
    <p:sldId id="679" r:id="rId15"/>
    <p:sldId id="666" r:id="rId16"/>
    <p:sldId id="668" r:id="rId17"/>
    <p:sldId id="330" r:id="rId18"/>
    <p:sldId id="686" r:id="rId19"/>
    <p:sldId id="584" r:id="rId20"/>
    <p:sldId id="659" r:id="rId21"/>
    <p:sldId id="437" r:id="rId22"/>
    <p:sldId id="685" r:id="rId23"/>
    <p:sldId id="275"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xmlns="">
        <p15:guide id="1" orient="horz" pos="290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AD34"/>
    <a:srgbClr val="339966"/>
    <a:srgbClr val="008000"/>
    <a:srgbClr val="766A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E2CC"/>
          </a:solidFill>
        </a:fill>
      </a:tcStyle>
    </a:wholeTbl>
    <a:band2H>
      <a:tcTxStyle/>
      <a:tcStyle>
        <a:tcBdr/>
        <a:fill>
          <a:solidFill>
            <a:srgbClr val="E7F1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9E3CA"/>
          </a:solidFill>
        </a:fill>
      </a:tcStyle>
    </a:wholeTbl>
    <a:band2H>
      <a:tcTxStyle/>
      <a:tcStyle>
        <a:tcBdr/>
        <a:fill>
          <a:solidFill>
            <a:srgbClr val="F4F2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BDD"/>
          </a:solidFill>
        </a:fill>
      </a:tcStyle>
    </a:wholeTbl>
    <a:band2H>
      <a:tcTxStyle/>
      <a:tcStyle>
        <a:tcBdr/>
        <a:fill>
          <a:solidFill>
            <a:srgbClr val="E9EE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5268"/>
    <p:restoredTop sz="94715"/>
  </p:normalViewPr>
  <p:slideViewPr>
    <p:cSldViewPr snapToGrid="0" snapToObjects="1">
      <p:cViewPr varScale="1">
        <p:scale>
          <a:sx n="107" d="100"/>
          <a:sy n="107" d="100"/>
        </p:scale>
        <p:origin x="2316" y="120"/>
      </p:cViewPr>
      <p:guideLst>
        <p:guide orient="horz" pos="2904"/>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 name="Shape 130"/>
          <p:cNvSpPr>
            <a:spLocks noGrp="1" noRot="1" noChangeAspect="1"/>
          </p:cNvSpPr>
          <p:nvPr>
            <p:ph type="sldImg"/>
          </p:nvPr>
        </p:nvSpPr>
        <p:spPr>
          <a:xfrm>
            <a:off x="1143000" y="685800"/>
            <a:ext cx="4572000" cy="3429000"/>
          </a:xfrm>
          <a:prstGeom prst="rect">
            <a:avLst/>
          </a:prstGeom>
        </p:spPr>
        <p:txBody>
          <a:bodyPr/>
          <a:lstStyle/>
          <a:p>
            <a:endParaRPr/>
          </a:p>
        </p:txBody>
      </p:sp>
      <p:sp>
        <p:nvSpPr>
          <p:cNvPr id="131" name="Shape 13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859640797"/>
      </p:ext>
    </p:extLst>
  </p:cSld>
  <p:clrMap bg1="lt1" tx1="dk1" bg2="lt2" tx2="dk2" accent1="accent1" accent2="accent2" accent3="accent3" accent4="accent4" accent5="accent5" accent6="accent6" hlink="hlink" folHlink="folHlink"/>
  <p:notesStyle>
    <a:lvl1pPr defTabSz="457200" latinLnBrk="0">
      <a:spcBef>
        <a:spcPts val="400"/>
      </a:spcBef>
      <a:defRPr sz="1200">
        <a:latin typeface="Arial"/>
        <a:ea typeface="Arial"/>
        <a:cs typeface="Arial"/>
        <a:sym typeface="Arial"/>
      </a:defRPr>
    </a:lvl1pPr>
    <a:lvl2pPr indent="228600" defTabSz="457200" latinLnBrk="0">
      <a:spcBef>
        <a:spcPts val="400"/>
      </a:spcBef>
      <a:defRPr sz="1200">
        <a:latin typeface="Arial"/>
        <a:ea typeface="Arial"/>
        <a:cs typeface="Arial"/>
        <a:sym typeface="Arial"/>
      </a:defRPr>
    </a:lvl2pPr>
    <a:lvl3pPr indent="457200" defTabSz="457200" latinLnBrk="0">
      <a:spcBef>
        <a:spcPts val="400"/>
      </a:spcBef>
      <a:defRPr sz="1200">
        <a:latin typeface="Arial"/>
        <a:ea typeface="Arial"/>
        <a:cs typeface="Arial"/>
        <a:sym typeface="Arial"/>
      </a:defRPr>
    </a:lvl3pPr>
    <a:lvl4pPr indent="685800" defTabSz="457200" latinLnBrk="0">
      <a:spcBef>
        <a:spcPts val="400"/>
      </a:spcBef>
      <a:defRPr sz="1200">
        <a:latin typeface="Arial"/>
        <a:ea typeface="Arial"/>
        <a:cs typeface="Arial"/>
        <a:sym typeface="Arial"/>
      </a:defRPr>
    </a:lvl4pPr>
    <a:lvl5pPr indent="914400" defTabSz="457200" latinLnBrk="0">
      <a:spcBef>
        <a:spcPts val="400"/>
      </a:spcBef>
      <a:defRPr sz="1200">
        <a:latin typeface="Arial"/>
        <a:ea typeface="Arial"/>
        <a:cs typeface="Arial"/>
        <a:sym typeface="Arial"/>
      </a:defRPr>
    </a:lvl5pPr>
    <a:lvl6pPr indent="1143000" defTabSz="457200" latinLnBrk="0">
      <a:spcBef>
        <a:spcPts val="400"/>
      </a:spcBef>
      <a:defRPr sz="1200">
        <a:latin typeface="Arial"/>
        <a:ea typeface="Arial"/>
        <a:cs typeface="Arial"/>
        <a:sym typeface="Arial"/>
      </a:defRPr>
    </a:lvl6pPr>
    <a:lvl7pPr indent="1371600" defTabSz="457200" latinLnBrk="0">
      <a:spcBef>
        <a:spcPts val="400"/>
      </a:spcBef>
      <a:defRPr sz="1200">
        <a:latin typeface="Arial"/>
        <a:ea typeface="Arial"/>
        <a:cs typeface="Arial"/>
        <a:sym typeface="Arial"/>
      </a:defRPr>
    </a:lvl7pPr>
    <a:lvl8pPr indent="1600200" defTabSz="457200" latinLnBrk="0">
      <a:spcBef>
        <a:spcPts val="400"/>
      </a:spcBef>
      <a:defRPr sz="1200">
        <a:latin typeface="Arial"/>
        <a:ea typeface="Arial"/>
        <a:cs typeface="Arial"/>
        <a:sym typeface="Arial"/>
      </a:defRPr>
    </a:lvl8pPr>
    <a:lvl9pPr indent="1828800" defTabSz="457200" latinLnBrk="0">
      <a:spcBef>
        <a:spcPts val="400"/>
      </a:spcBef>
      <a:defRPr sz="1200">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61166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15" name="Slide Number"/>
          <p:cNvSpPr txBox="1">
            <a:spLocks noGrp="1"/>
          </p:cNvSpPr>
          <p:nvPr>
            <p:ph type="sldNum" sz="quarter" idx="2"/>
          </p:nvPr>
        </p:nvSpPr>
        <p:spPr>
          <a:xfrm>
            <a:off x="7125383" y="294639"/>
            <a:ext cx="275073" cy="276999"/>
          </a:xfrm>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Header Only">
    <p:spTree>
      <p:nvGrpSpPr>
        <p:cNvPr id="1" name=""/>
        <p:cNvGrpSpPr/>
        <p:nvPr/>
      </p:nvGrpSpPr>
      <p:grpSpPr>
        <a:xfrm>
          <a:off x="0" y="0"/>
          <a:ext cx="0" cy="0"/>
          <a:chOff x="0" y="0"/>
          <a:chExt cx="0" cy="0"/>
        </a:xfrm>
      </p:grpSpPr>
      <p:sp>
        <p:nvSpPr>
          <p:cNvPr id="6" name="Title Text">
            <a:extLst>
              <a:ext uri="{FF2B5EF4-FFF2-40B4-BE49-F238E27FC236}">
                <a16:creationId xmlns:a16="http://schemas.microsoft.com/office/drawing/2014/main" xmlns="" id="{7C7C9F47-6011-AF4D-99D4-EAD9AE040E8D}"/>
              </a:ext>
            </a:extLst>
          </p:cNvPr>
          <p:cNvSpPr txBox="1">
            <a:spLocks noGrp="1"/>
          </p:cNvSpPr>
          <p:nvPr>
            <p:ph type="title"/>
          </p:nvPr>
        </p:nvSpPr>
        <p:spPr>
          <a:xfrm>
            <a:off x="338327" y="201929"/>
            <a:ext cx="5486401" cy="749300"/>
          </a:xfrm>
          <a:prstGeom prst="rect">
            <a:avLst/>
          </a:prstGeom>
        </p:spPr>
        <p:txBody>
          <a:bodyPr>
            <a:normAutofit/>
          </a:bodyPr>
          <a:lstStyle>
            <a:lvl1pPr>
              <a:defRPr sz="2800" b="0">
                <a:solidFill>
                  <a:srgbClr val="766A62"/>
                </a:solidFill>
              </a:defRPr>
            </a:lvl1pPr>
          </a:lstStyle>
          <a:p>
            <a:r>
              <a:rPr dirty="0"/>
              <a:t>Title Text</a:t>
            </a:r>
          </a:p>
        </p:txBody>
      </p:sp>
      <p:sp>
        <p:nvSpPr>
          <p:cNvPr id="7" name="Body Level One…">
            <a:extLst>
              <a:ext uri="{FF2B5EF4-FFF2-40B4-BE49-F238E27FC236}">
                <a16:creationId xmlns:a16="http://schemas.microsoft.com/office/drawing/2014/main" xmlns="" id="{FC42143C-B78D-D147-9882-A21F71799364}"/>
              </a:ext>
            </a:extLst>
          </p:cNvPr>
          <p:cNvSpPr txBox="1">
            <a:spLocks noGrp="1"/>
          </p:cNvSpPr>
          <p:nvPr>
            <p:ph type="body" idx="1" hasCustomPrompt="1"/>
          </p:nvPr>
        </p:nvSpPr>
        <p:spPr>
          <a:xfrm>
            <a:off x="338327" y="1143000"/>
            <a:ext cx="8467345" cy="4572000"/>
          </a:xfrm>
          <a:prstGeom prst="rect">
            <a:avLst/>
          </a:prstGeom>
        </p:spPr>
        <p:txBody>
          <a:bodyPr>
            <a:normAutofit/>
          </a:bodyPr>
          <a:lstStyle>
            <a:lvl1pPr marL="0" indent="0">
              <a:spcBef>
                <a:spcPts val="0"/>
              </a:spcBef>
              <a:buClrTx/>
              <a:buSzTx/>
              <a:buFontTx/>
              <a:buNone/>
              <a:defRPr sz="2800" b="0">
                <a:solidFill>
                  <a:schemeClr val="tx2"/>
                </a:solidFill>
              </a:defRPr>
            </a:lvl1pPr>
            <a:lvl2pPr marL="0" indent="0">
              <a:spcBef>
                <a:spcPts val="0"/>
              </a:spcBef>
              <a:buClrTx/>
              <a:buSzTx/>
              <a:buFontTx/>
              <a:buNone/>
              <a:defRPr sz="2800" b="0">
                <a:solidFill>
                  <a:schemeClr val="tx2"/>
                </a:solidFill>
              </a:defRPr>
            </a:lvl2pPr>
            <a:lvl3pPr marL="0" indent="0">
              <a:spcBef>
                <a:spcPts val="0"/>
              </a:spcBef>
              <a:buClrTx/>
              <a:buSzTx/>
              <a:buFontTx/>
              <a:buNone/>
              <a:defRPr sz="2800"/>
            </a:lvl3pPr>
            <a:lvl4pPr marL="0" indent="0">
              <a:spcBef>
                <a:spcPts val="0"/>
              </a:spcBef>
              <a:buClrTx/>
              <a:buSzTx/>
              <a:buFontTx/>
              <a:buNone/>
              <a:defRPr sz="2800"/>
            </a:lvl4pPr>
            <a:lvl5pPr marL="0" indent="0">
              <a:spcBef>
                <a:spcPts val="0"/>
              </a:spcBef>
              <a:buClrTx/>
              <a:buSzTx/>
              <a:buFontTx/>
              <a:buNone/>
              <a:defRPr sz="2800"/>
            </a:lvl5pPr>
          </a:lstStyle>
          <a:p>
            <a:r>
              <a:rPr dirty="0"/>
              <a:t>Body Level One</a:t>
            </a:r>
          </a:p>
          <a:p>
            <a:pPr lvl="1"/>
            <a:r>
              <a:rPr dirty="0"/>
              <a:t>Body Level Two</a:t>
            </a:r>
          </a:p>
        </p:txBody>
      </p:sp>
      <p:pic>
        <p:nvPicPr>
          <p:cNvPr id="10" name="Picture 9">
            <a:extLst>
              <a:ext uri="{FF2B5EF4-FFF2-40B4-BE49-F238E27FC236}">
                <a16:creationId xmlns:a16="http://schemas.microsoft.com/office/drawing/2014/main" xmlns="" id="{B04025FE-64FC-B64B-AA20-9FFD8A1ECDD2}"/>
              </a:ext>
            </a:extLst>
          </p:cNvPr>
          <p:cNvPicPr>
            <a:picLocks noChangeAspect="1"/>
          </p:cNvPicPr>
          <p:nvPr userDrawn="1"/>
        </p:nvPicPr>
        <p:blipFill>
          <a:blip r:embed="rId2"/>
          <a:stretch>
            <a:fillRect/>
          </a:stretch>
        </p:blipFill>
        <p:spPr>
          <a:xfrm>
            <a:off x="7701767" y="341490"/>
            <a:ext cx="1150750" cy="181254"/>
          </a:xfrm>
          <a:prstGeom prst="rect">
            <a:avLst/>
          </a:prstGeom>
        </p:spPr>
      </p:pic>
      <p:sp>
        <p:nvSpPr>
          <p:cNvPr id="11" name="Slide Number">
            <a:extLst>
              <a:ext uri="{FF2B5EF4-FFF2-40B4-BE49-F238E27FC236}">
                <a16:creationId xmlns:a16="http://schemas.microsoft.com/office/drawing/2014/main" xmlns="" id="{DCA92C70-2C7B-B845-847A-892CFFCADA92}"/>
              </a:ext>
            </a:extLst>
          </p:cNvPr>
          <p:cNvSpPr txBox="1">
            <a:spLocks/>
          </p:cNvSpPr>
          <p:nvPr userDrawn="1"/>
        </p:nvSpPr>
        <p:spPr>
          <a:xfrm>
            <a:off x="7125383" y="302355"/>
            <a:ext cx="275073" cy="276999"/>
          </a:xfrm>
          <a:prstGeom prst="rect">
            <a:avLst/>
          </a:prstGeom>
          <a:ln w="12700">
            <a:miter lim="400000"/>
          </a:ln>
        </p:spPr>
        <p:txBody>
          <a:bodyPr wrap="none" lIns="45719" rIns="4571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chemeClr val="tx2"/>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fld id="{86CB4B4D-7CA3-9044-876B-883B54F8677D}" type="slidenum">
              <a:rPr lang="en-US" smtClean="0"/>
              <a:pPr/>
              <a:t>‹#›</a:t>
            </a:fld>
            <a:endParaRPr lang="en-US" dirty="0"/>
          </a:p>
        </p:txBody>
      </p:sp>
      <p:cxnSp>
        <p:nvCxnSpPr>
          <p:cNvPr id="12" name="Straight Connector 11">
            <a:extLst>
              <a:ext uri="{FF2B5EF4-FFF2-40B4-BE49-F238E27FC236}">
                <a16:creationId xmlns:a16="http://schemas.microsoft.com/office/drawing/2014/main" xmlns="" id="{488D9459-8BD5-1D45-8F8E-A7AC7CDF94B7}"/>
              </a:ext>
            </a:extLst>
          </p:cNvPr>
          <p:cNvCxnSpPr/>
          <p:nvPr userDrawn="1"/>
        </p:nvCxnSpPr>
        <p:spPr>
          <a:xfrm>
            <a:off x="7517623" y="345853"/>
            <a:ext cx="0" cy="174447"/>
          </a:xfrm>
          <a:prstGeom prst="line">
            <a:avLst/>
          </a:prstGeom>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38732344"/>
      </p:ext>
    </p:extLst>
  </p:cSld>
  <p:clrMapOvr>
    <a:masterClrMapping/>
  </p:clrMapOvr>
  <p:transition spd="med"/>
  <p:extLst>
    <p:ext uri="{DCECCB84-F9BA-43D5-87BE-67443E8EF086}">
      <p15:sldGuideLst xmlns:p15="http://schemas.microsoft.com/office/powerpoint/2012/main" xmlns="">
        <p15:guide id="1" orient="horz" pos="216">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Formal_Title Slide cop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4BA97A72-F37D-4547-ACA3-9E0EA62AF763}"/>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32" name="Title Text"/>
          <p:cNvSpPr txBox="1">
            <a:spLocks noGrp="1"/>
          </p:cNvSpPr>
          <p:nvPr>
            <p:ph type="title"/>
          </p:nvPr>
        </p:nvSpPr>
        <p:spPr>
          <a:xfrm>
            <a:off x="4796366" y="1066489"/>
            <a:ext cx="3714189" cy="1413934"/>
          </a:xfrm>
          <a:prstGeom prst="rect">
            <a:avLst/>
          </a:prstGeom>
        </p:spPr>
        <p:txBody>
          <a:bodyPr>
            <a:normAutofit/>
          </a:bodyPr>
          <a:lstStyle>
            <a:lvl1pPr>
              <a:lnSpc>
                <a:spcPct val="100000"/>
              </a:lnSpc>
              <a:defRPr b="0" i="0">
                <a:solidFill>
                  <a:srgbClr val="766A62"/>
                </a:solidFill>
                <a:latin typeface="Calibri" panose="020F0502020204030204" pitchFamily="34" charset="0"/>
                <a:cs typeface="Calibri" panose="020F0502020204030204" pitchFamily="34" charset="0"/>
              </a:defRPr>
            </a:lvl1pPr>
          </a:lstStyle>
          <a:p>
            <a:r>
              <a:rPr dirty="0"/>
              <a:t>Title Text</a:t>
            </a:r>
          </a:p>
        </p:txBody>
      </p:sp>
      <p:sp>
        <p:nvSpPr>
          <p:cNvPr id="33" name="Body Level One…"/>
          <p:cNvSpPr txBox="1">
            <a:spLocks noGrp="1"/>
          </p:cNvSpPr>
          <p:nvPr>
            <p:ph type="body" sz="quarter" idx="1"/>
          </p:nvPr>
        </p:nvSpPr>
        <p:spPr>
          <a:xfrm>
            <a:off x="4796366" y="2586256"/>
            <a:ext cx="3714189" cy="2318809"/>
          </a:xfrm>
          <a:prstGeom prst="rect">
            <a:avLst/>
          </a:prstGeom>
        </p:spPr>
        <p:txBody>
          <a:bodyPr>
            <a:normAutofit/>
          </a:bodyPr>
          <a:lstStyle>
            <a:lvl1pPr marL="0" indent="0">
              <a:spcBef>
                <a:spcPts val="400"/>
              </a:spcBef>
              <a:buClrTx/>
              <a:buSzTx/>
              <a:buFontTx/>
              <a:buNone/>
              <a:defRPr sz="1800" b="0">
                <a:solidFill>
                  <a:schemeClr val="tx2"/>
                </a:solidFill>
              </a:defRPr>
            </a:lvl1pPr>
            <a:lvl2pPr marL="0" indent="0">
              <a:spcBef>
                <a:spcPts val="400"/>
              </a:spcBef>
              <a:buClrTx/>
              <a:buSzTx/>
              <a:buFontTx/>
              <a:buNone/>
              <a:defRPr sz="1800" b="0">
                <a:solidFill>
                  <a:schemeClr val="tx2"/>
                </a:solidFill>
              </a:defRPr>
            </a:lvl2pPr>
            <a:lvl3pPr marL="0" indent="0">
              <a:spcBef>
                <a:spcPts val="400"/>
              </a:spcBef>
              <a:buClrTx/>
              <a:buSzTx/>
              <a:buFontTx/>
              <a:buNone/>
              <a:defRPr sz="1800" b="0">
                <a:solidFill>
                  <a:schemeClr val="tx2"/>
                </a:solidFill>
              </a:defRPr>
            </a:lvl3pPr>
            <a:lvl4pPr marL="0" indent="0">
              <a:spcBef>
                <a:spcPts val="400"/>
              </a:spcBef>
              <a:buClrTx/>
              <a:buSzTx/>
              <a:buFontTx/>
              <a:buNone/>
              <a:defRPr sz="1800" b="0">
                <a:solidFill>
                  <a:schemeClr val="tx2"/>
                </a:solidFill>
              </a:defRPr>
            </a:lvl4pPr>
            <a:lvl5pPr marL="0" indent="0">
              <a:spcBef>
                <a:spcPts val="400"/>
              </a:spcBef>
              <a:buClrTx/>
              <a:buSzTx/>
              <a:buFontTx/>
              <a:buNone/>
              <a:defRPr sz="1800" b="0">
                <a:solidFill>
                  <a:schemeClr val="tx2"/>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12" name="Picture 11">
            <a:extLst>
              <a:ext uri="{FF2B5EF4-FFF2-40B4-BE49-F238E27FC236}">
                <a16:creationId xmlns:a16="http://schemas.microsoft.com/office/drawing/2014/main" xmlns="" id="{697C5E0A-8A94-B245-88B9-4166ACBB591C}"/>
              </a:ext>
            </a:extLst>
          </p:cNvPr>
          <p:cNvPicPr>
            <a:picLocks noChangeAspect="1"/>
          </p:cNvPicPr>
          <p:nvPr userDrawn="1"/>
        </p:nvPicPr>
        <p:blipFill>
          <a:blip r:embed="rId3"/>
          <a:stretch>
            <a:fillRect/>
          </a:stretch>
        </p:blipFill>
        <p:spPr>
          <a:xfrm>
            <a:off x="6151403" y="5928102"/>
            <a:ext cx="2359152" cy="371588"/>
          </a:xfrm>
          <a:prstGeom prst="rect">
            <a:avLst/>
          </a:prstGeom>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7417521"/>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A53142E4-2A5F-3345-B7CC-156EA077406C}"/>
              </a:ext>
            </a:extLst>
          </p:cNvPr>
          <p:cNvPicPr>
            <a:picLocks noChangeAspect="1"/>
          </p:cNvPicPr>
          <p:nvPr userDrawn="1"/>
        </p:nvPicPr>
        <p:blipFill>
          <a:blip r:embed="rId6"/>
          <a:stretch>
            <a:fillRect/>
          </a:stretch>
        </p:blipFill>
        <p:spPr>
          <a:xfrm>
            <a:off x="7701767" y="343934"/>
            <a:ext cx="1150750" cy="181254"/>
          </a:xfrm>
          <a:prstGeom prst="rect">
            <a:avLst/>
          </a:prstGeom>
        </p:spPr>
      </p:pic>
      <p:sp>
        <p:nvSpPr>
          <p:cNvPr id="4" name="Slide Number"/>
          <p:cNvSpPr txBox="1">
            <a:spLocks noGrp="1"/>
          </p:cNvSpPr>
          <p:nvPr>
            <p:ph type="sldNum" sz="quarter" idx="2"/>
          </p:nvPr>
        </p:nvSpPr>
        <p:spPr>
          <a:xfrm>
            <a:off x="7125383" y="284479"/>
            <a:ext cx="275073" cy="276999"/>
          </a:xfrm>
          <a:prstGeom prst="rect">
            <a:avLst/>
          </a:prstGeom>
          <a:ln w="12700">
            <a:miter lim="400000"/>
          </a:ln>
        </p:spPr>
        <p:txBody>
          <a:bodyPr wrap="none" lIns="45719" rIns="45719">
            <a:spAutoFit/>
          </a:bodyPr>
          <a:lstStyle>
            <a:lvl1pPr algn="ctr">
              <a:defRPr sz="1200">
                <a:solidFill>
                  <a:schemeClr val="tx2"/>
                </a:solidFill>
              </a:defRPr>
            </a:lvl1pPr>
          </a:lstStyle>
          <a:p>
            <a:fld id="{86CB4B4D-7CA3-9044-876B-883B54F8677D}" type="slidenum">
              <a:rPr lang="en-US" smtClean="0"/>
              <a:pPr/>
              <a:t>‹#›</a:t>
            </a:fld>
            <a:endParaRPr lang="en-US" dirty="0"/>
          </a:p>
        </p:txBody>
      </p:sp>
      <p:cxnSp>
        <p:nvCxnSpPr>
          <p:cNvPr id="12" name="Straight Connector 11">
            <a:extLst>
              <a:ext uri="{FF2B5EF4-FFF2-40B4-BE49-F238E27FC236}">
                <a16:creationId xmlns:a16="http://schemas.microsoft.com/office/drawing/2014/main" xmlns="" id="{56A412E3-FAB8-DD49-ADFB-26B6B34A8E2A}"/>
              </a:ext>
            </a:extLst>
          </p:cNvPr>
          <p:cNvCxnSpPr/>
          <p:nvPr userDrawn="1"/>
        </p:nvCxnSpPr>
        <p:spPr>
          <a:xfrm>
            <a:off x="7517623" y="348297"/>
            <a:ext cx="0" cy="174447"/>
          </a:xfrm>
          <a:prstGeom prst="line">
            <a:avLst/>
          </a:prstGeom>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72" r:id="rId2"/>
    <p:sldLayoutId id="2147483651" r:id="rId3"/>
    <p:sldLayoutId id="2147483673" r:id="rId4"/>
  </p:sldLayoutIdLst>
  <p:transition spd="med"/>
  <p:txStyles>
    <p:titleStyle>
      <a:lvl1pPr marL="0" marR="0" indent="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1pPr>
      <a:lvl2pPr marL="0" marR="0" indent="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2pPr>
      <a:lvl3pPr marL="0" marR="0" indent="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3pPr>
      <a:lvl4pPr marL="0" marR="0" indent="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4pPr>
      <a:lvl5pPr marL="0" marR="0" indent="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5pPr>
      <a:lvl6pPr marL="0" marR="0" indent="45720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6pPr>
      <a:lvl7pPr marL="0" marR="0" indent="91440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7pPr>
      <a:lvl8pPr marL="0" marR="0" indent="137160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8pPr>
      <a:lvl9pPr marL="0" marR="0" indent="1828800" algn="l" defTabSz="457200" rtl="0" latinLnBrk="0">
        <a:lnSpc>
          <a:spcPct val="90000"/>
        </a:lnSpc>
        <a:spcBef>
          <a:spcPts val="0"/>
        </a:spcBef>
        <a:spcAft>
          <a:spcPts val="0"/>
        </a:spcAft>
        <a:buClrTx/>
        <a:buSzTx/>
        <a:buFontTx/>
        <a:buNone/>
        <a:tabLst/>
        <a:defRPr sz="3600" b="1" i="0" u="none" strike="noStrike" cap="none" spc="0" baseline="0">
          <a:ln>
            <a:noFill/>
          </a:ln>
          <a:solidFill>
            <a:srgbClr val="FFFFFF"/>
          </a:solidFill>
          <a:uFillTx/>
          <a:latin typeface="+mn-lt"/>
          <a:ea typeface="+mn-ea"/>
          <a:cs typeface="+mn-cs"/>
          <a:sym typeface="Calibri"/>
        </a:defRPr>
      </a:lvl9pPr>
    </p:titleStyle>
    <p:bodyStyle>
      <a:lvl1pPr marL="374072" marR="0" indent="-374072" algn="l" defTabSz="457200" rtl="0" latinLnBrk="0">
        <a:lnSpc>
          <a:spcPct val="100000"/>
        </a:lnSpc>
        <a:spcBef>
          <a:spcPts val="600"/>
        </a:spcBef>
        <a:spcAft>
          <a:spcPts val="0"/>
        </a:spcAft>
        <a:buClr>
          <a:srgbClr val="66BD29"/>
        </a:buClr>
        <a:buSzPct val="100000"/>
        <a:buFont typeface="Helvetica"/>
        <a:buChar char="•"/>
        <a:tabLst/>
        <a:defRPr sz="2400" b="0" i="0" u="none" strike="noStrike" cap="none" spc="0" baseline="0">
          <a:ln>
            <a:noFill/>
          </a:ln>
          <a:solidFill>
            <a:schemeClr val="accent2">
              <a:lumOff val="-6980"/>
            </a:schemeClr>
          </a:solidFill>
          <a:uFillTx/>
          <a:latin typeface="+mn-lt"/>
          <a:ea typeface="+mn-ea"/>
          <a:cs typeface="+mn-cs"/>
          <a:sym typeface="Calibri"/>
        </a:defRPr>
      </a:lvl1pPr>
      <a:lvl2pPr marL="800100" marR="0" indent="-342900" algn="l" defTabSz="457200" rtl="0" latinLnBrk="0">
        <a:lnSpc>
          <a:spcPct val="100000"/>
        </a:lnSpc>
        <a:spcBef>
          <a:spcPts val="600"/>
        </a:spcBef>
        <a:spcAft>
          <a:spcPts val="0"/>
        </a:spcAft>
        <a:buClr>
          <a:srgbClr val="66BD29"/>
        </a:buClr>
        <a:buSzPct val="100000"/>
        <a:buFont typeface="Helvetica"/>
        <a:buChar char="–"/>
        <a:tabLst/>
        <a:defRPr sz="2400" b="0" i="0" u="none" strike="noStrike" cap="none" spc="0" baseline="0">
          <a:ln>
            <a:noFill/>
          </a:ln>
          <a:solidFill>
            <a:schemeClr val="accent2">
              <a:lumOff val="-6980"/>
            </a:schemeClr>
          </a:solidFill>
          <a:uFillTx/>
          <a:latin typeface="+mn-lt"/>
          <a:ea typeface="+mn-ea"/>
          <a:cs typeface="+mn-cs"/>
          <a:sym typeface="Calibri"/>
        </a:defRPr>
      </a:lvl2pPr>
      <a:lvl3pPr marL="1219200" marR="0" indent="-304800" algn="l" defTabSz="457200" rtl="0" latinLnBrk="0">
        <a:lnSpc>
          <a:spcPct val="100000"/>
        </a:lnSpc>
        <a:spcBef>
          <a:spcPts val="600"/>
        </a:spcBef>
        <a:spcAft>
          <a:spcPts val="0"/>
        </a:spcAft>
        <a:buClr>
          <a:srgbClr val="66BD29"/>
        </a:buClr>
        <a:buSzPct val="100000"/>
        <a:buFont typeface="Helvetica"/>
        <a:buChar char="•"/>
        <a:tabLst/>
        <a:defRPr sz="2400" b="0" i="0" u="none" strike="noStrike" cap="none" spc="0" baseline="0">
          <a:ln>
            <a:noFill/>
          </a:ln>
          <a:solidFill>
            <a:schemeClr val="accent2">
              <a:lumOff val="-6980"/>
            </a:schemeClr>
          </a:solidFill>
          <a:uFillTx/>
          <a:latin typeface="+mn-lt"/>
          <a:ea typeface="+mn-ea"/>
          <a:cs typeface="+mn-cs"/>
          <a:sym typeface="Calibri"/>
        </a:defRPr>
      </a:lvl3pPr>
      <a:lvl4pPr marL="1714500" marR="0" indent="-342900" algn="l" defTabSz="457200" rtl="0" latinLnBrk="0">
        <a:lnSpc>
          <a:spcPct val="100000"/>
        </a:lnSpc>
        <a:spcBef>
          <a:spcPts val="600"/>
        </a:spcBef>
        <a:spcAft>
          <a:spcPts val="0"/>
        </a:spcAft>
        <a:buClr>
          <a:srgbClr val="66BD29"/>
        </a:buClr>
        <a:buSzPct val="100000"/>
        <a:buFont typeface="Helvetica"/>
        <a:buChar char="–"/>
        <a:tabLst/>
        <a:defRPr sz="2400" b="0" i="0" u="none" strike="noStrike" cap="none" spc="0" baseline="0">
          <a:ln>
            <a:noFill/>
          </a:ln>
          <a:solidFill>
            <a:schemeClr val="accent2">
              <a:lumOff val="-6980"/>
            </a:schemeClr>
          </a:solidFill>
          <a:uFillTx/>
          <a:latin typeface="+mn-lt"/>
          <a:ea typeface="+mn-ea"/>
          <a:cs typeface="+mn-cs"/>
          <a:sym typeface="Calibri"/>
        </a:defRPr>
      </a:lvl4pPr>
      <a:lvl5pPr marL="2220685" marR="0" indent="-391885" algn="l" defTabSz="457200" rtl="0" latinLnBrk="0">
        <a:lnSpc>
          <a:spcPct val="100000"/>
        </a:lnSpc>
        <a:spcBef>
          <a:spcPts val="600"/>
        </a:spcBef>
        <a:spcAft>
          <a:spcPts val="0"/>
        </a:spcAft>
        <a:buClr>
          <a:srgbClr val="66BD29"/>
        </a:buClr>
        <a:buSzPct val="100000"/>
        <a:buFont typeface="Helvetica"/>
        <a:buChar char="»"/>
        <a:tabLst/>
        <a:defRPr sz="2400" b="0" i="0" u="none" strike="noStrike" cap="none" spc="0" baseline="0">
          <a:ln>
            <a:noFill/>
          </a:ln>
          <a:solidFill>
            <a:schemeClr val="accent2">
              <a:lumOff val="-6980"/>
            </a:schemeClr>
          </a:solidFill>
          <a:uFillTx/>
          <a:latin typeface="+mn-lt"/>
          <a:ea typeface="+mn-ea"/>
          <a:cs typeface="+mn-cs"/>
          <a:sym typeface="Calibri"/>
        </a:defRPr>
      </a:lvl5pPr>
      <a:lvl6pPr marL="2560320" marR="0" indent="-274320" algn="l" defTabSz="457200" rtl="0" latinLnBrk="0">
        <a:lnSpc>
          <a:spcPct val="100000"/>
        </a:lnSpc>
        <a:spcBef>
          <a:spcPts val="600"/>
        </a:spcBef>
        <a:spcAft>
          <a:spcPts val="0"/>
        </a:spcAft>
        <a:buClr>
          <a:srgbClr val="66BD29"/>
        </a:buClr>
        <a:buSzPct val="100000"/>
        <a:buFont typeface="Helvetica"/>
        <a:buChar char="•"/>
        <a:tabLst/>
        <a:defRPr sz="2400" b="1" i="0" u="none" strike="noStrike" cap="none" spc="0" baseline="0">
          <a:ln>
            <a:noFill/>
          </a:ln>
          <a:solidFill>
            <a:schemeClr val="accent2">
              <a:lumOff val="-6980"/>
            </a:schemeClr>
          </a:solidFill>
          <a:uFillTx/>
          <a:latin typeface="+mn-lt"/>
          <a:ea typeface="+mn-ea"/>
          <a:cs typeface="+mn-cs"/>
          <a:sym typeface="Calibri"/>
        </a:defRPr>
      </a:lvl6pPr>
      <a:lvl7pPr marL="3017520" marR="0" indent="-274320" algn="l" defTabSz="457200" rtl="0" latinLnBrk="0">
        <a:lnSpc>
          <a:spcPct val="100000"/>
        </a:lnSpc>
        <a:spcBef>
          <a:spcPts val="600"/>
        </a:spcBef>
        <a:spcAft>
          <a:spcPts val="0"/>
        </a:spcAft>
        <a:buClr>
          <a:srgbClr val="66BD29"/>
        </a:buClr>
        <a:buSzPct val="100000"/>
        <a:buFont typeface="Helvetica"/>
        <a:buChar char="•"/>
        <a:tabLst/>
        <a:defRPr sz="2400" b="1" i="0" u="none" strike="noStrike" cap="none" spc="0" baseline="0">
          <a:ln>
            <a:noFill/>
          </a:ln>
          <a:solidFill>
            <a:schemeClr val="accent2">
              <a:lumOff val="-6980"/>
            </a:schemeClr>
          </a:solidFill>
          <a:uFillTx/>
          <a:latin typeface="+mn-lt"/>
          <a:ea typeface="+mn-ea"/>
          <a:cs typeface="+mn-cs"/>
          <a:sym typeface="Calibri"/>
        </a:defRPr>
      </a:lvl7pPr>
      <a:lvl8pPr marL="3474720" marR="0" indent="-274320" algn="l" defTabSz="457200" rtl="0" latinLnBrk="0">
        <a:lnSpc>
          <a:spcPct val="100000"/>
        </a:lnSpc>
        <a:spcBef>
          <a:spcPts val="600"/>
        </a:spcBef>
        <a:spcAft>
          <a:spcPts val="0"/>
        </a:spcAft>
        <a:buClr>
          <a:srgbClr val="66BD29"/>
        </a:buClr>
        <a:buSzPct val="100000"/>
        <a:buFont typeface="Helvetica"/>
        <a:buChar char="•"/>
        <a:tabLst/>
        <a:defRPr sz="2400" b="1" i="0" u="none" strike="noStrike" cap="none" spc="0" baseline="0">
          <a:ln>
            <a:noFill/>
          </a:ln>
          <a:solidFill>
            <a:schemeClr val="accent2">
              <a:lumOff val="-6980"/>
            </a:schemeClr>
          </a:solidFill>
          <a:uFillTx/>
          <a:latin typeface="+mn-lt"/>
          <a:ea typeface="+mn-ea"/>
          <a:cs typeface="+mn-cs"/>
          <a:sym typeface="Calibri"/>
        </a:defRPr>
      </a:lvl8pPr>
      <a:lvl9pPr marL="3931920" marR="0" indent="-274320" algn="l" defTabSz="457200" rtl="0" latinLnBrk="0">
        <a:lnSpc>
          <a:spcPct val="100000"/>
        </a:lnSpc>
        <a:spcBef>
          <a:spcPts val="600"/>
        </a:spcBef>
        <a:spcAft>
          <a:spcPts val="0"/>
        </a:spcAft>
        <a:buClr>
          <a:srgbClr val="66BD29"/>
        </a:buClr>
        <a:buSzPct val="100000"/>
        <a:buFont typeface="Helvetica"/>
        <a:buChar char="•"/>
        <a:tabLst/>
        <a:defRPr sz="2400" b="1" i="0" u="none" strike="noStrike" cap="none" spc="0" baseline="0">
          <a:ln>
            <a:noFill/>
          </a:ln>
          <a:solidFill>
            <a:schemeClr val="accent2">
              <a:lumOff val="-6980"/>
            </a:schemeClr>
          </a:solidFill>
          <a:uFillTx/>
          <a:latin typeface="+mn-lt"/>
          <a:ea typeface="+mn-ea"/>
          <a:cs typeface="+mn-cs"/>
          <a:sym typeface="Calibri"/>
        </a:defRPr>
      </a:lvl9pPr>
    </p:bodyStyle>
    <p:otherStyle>
      <a:lvl1pPr marL="0" marR="0" indent="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7.vml"/><Relationship Id="rId4" Type="http://schemas.openxmlformats.org/officeDocument/2006/relationships/image" Target="../media/image10.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image" Target="../media/image1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image" Target="../media/image12.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itle"/>
          <p:cNvSpPr txBox="1">
            <a:spLocks noGrp="1"/>
          </p:cNvSpPr>
          <p:nvPr>
            <p:ph type="title"/>
          </p:nvPr>
        </p:nvSpPr>
        <p:spPr>
          <a:xfrm>
            <a:off x="4796366" y="1167098"/>
            <a:ext cx="3714189" cy="1413934"/>
          </a:xfrm>
          <a:prstGeom prst="rect">
            <a:avLst/>
          </a:prstGeom>
        </p:spPr>
        <p:txBody>
          <a:bodyPr>
            <a:noAutofit/>
          </a:bodyPr>
          <a:lstStyle/>
          <a:p>
            <a:r>
              <a:rPr lang="en-US" dirty="0"/>
              <a:t>NE Michigan Estate Planning Council– </a:t>
            </a:r>
            <a:br>
              <a:rPr lang="en-US" dirty="0"/>
            </a:br>
            <a:r>
              <a:rPr lang="en-US" b="1" dirty="0">
                <a:solidFill>
                  <a:srgbClr val="30AD34"/>
                </a:solidFill>
              </a:rPr>
              <a:t>Survive, Revive &amp; Thrive</a:t>
            </a:r>
            <a:endParaRPr b="1" dirty="0">
              <a:solidFill>
                <a:srgbClr val="30AD34"/>
              </a:solidFill>
            </a:endParaRPr>
          </a:p>
        </p:txBody>
      </p:sp>
      <p:sp>
        <p:nvSpPr>
          <p:cNvPr id="5" name="Body">
            <a:extLst>
              <a:ext uri="{FF2B5EF4-FFF2-40B4-BE49-F238E27FC236}">
                <a16:creationId xmlns:a16="http://schemas.microsoft.com/office/drawing/2014/main" xmlns="" id="{8524776E-C2A9-8747-B368-F703F0B012C8}"/>
              </a:ext>
            </a:extLst>
          </p:cNvPr>
          <p:cNvSpPr txBox="1">
            <a:spLocks noGrp="1"/>
          </p:cNvSpPr>
          <p:nvPr>
            <p:ph type="body" sz="quarter" idx="1"/>
          </p:nvPr>
        </p:nvSpPr>
        <p:spPr>
          <a:xfrm>
            <a:off x="4796366" y="4497338"/>
            <a:ext cx="3714189" cy="1570573"/>
          </a:xfrm>
          <a:prstGeom prst="rect">
            <a:avLst/>
          </a:prstGeom>
        </p:spPr>
        <p:txBody>
          <a:bodyPr/>
          <a:lstStyle/>
          <a:p>
            <a:r>
              <a:rPr lang="en-US" dirty="0">
                <a:solidFill>
                  <a:schemeClr val="bg1">
                    <a:lumMod val="50000"/>
                  </a:schemeClr>
                </a:solidFill>
              </a:rPr>
              <a:t>John Augustine, CFA</a:t>
            </a:r>
          </a:p>
          <a:p>
            <a:r>
              <a:rPr lang="en-US" dirty="0">
                <a:solidFill>
                  <a:schemeClr val="bg1">
                    <a:lumMod val="50000"/>
                  </a:schemeClr>
                </a:solidFill>
              </a:rPr>
              <a:t>Chief Investment Officer</a:t>
            </a:r>
          </a:p>
          <a:p>
            <a:r>
              <a:rPr lang="en-US" dirty="0">
                <a:solidFill>
                  <a:schemeClr val="bg1">
                    <a:lumMod val="50000"/>
                  </a:schemeClr>
                </a:solidFill>
              </a:rPr>
              <a:t>Huntington Private Bank</a:t>
            </a:r>
          </a:p>
          <a:p>
            <a:r>
              <a:rPr lang="en-US" dirty="0">
                <a:solidFill>
                  <a:schemeClr val="bg1">
                    <a:lumMod val="50000"/>
                  </a:schemeClr>
                </a:solidFill>
              </a:rPr>
              <a:t>October 2020</a:t>
            </a:r>
            <a:endParaRPr dirty="0">
              <a:solidFill>
                <a:schemeClr val="bg1">
                  <a:lumMod val="50000"/>
                </a:schemeClr>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xmlns="" id="{F656E481-3F0F-400E-9F41-F1A3836329EA}"/>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2400" b="1" dirty="0">
                <a:solidFill>
                  <a:schemeClr val="tx1"/>
                </a:solidFill>
              </a:rPr>
              <a:t>Recession 2020 – 	                      	                                                                </a:t>
            </a:r>
            <a:r>
              <a:rPr lang="en-US" altLang="en-US" sz="2400" b="1" i="1" dirty="0">
                <a:solidFill>
                  <a:srgbClr val="30AD34"/>
                </a:solidFill>
              </a:rPr>
              <a:t>USA trends we see for the next several years</a:t>
            </a:r>
          </a:p>
        </p:txBody>
      </p:sp>
      <p:sp>
        <p:nvSpPr>
          <p:cNvPr id="20483" name="TextBox 2">
            <a:extLst>
              <a:ext uri="{FF2B5EF4-FFF2-40B4-BE49-F238E27FC236}">
                <a16:creationId xmlns:a16="http://schemas.microsoft.com/office/drawing/2014/main" xmlns="" id="{C4DC735D-D96A-4DFD-BD49-B398DE95F16F}"/>
              </a:ext>
            </a:extLst>
          </p:cNvPr>
          <p:cNvSpPr txBox="1">
            <a:spLocks noChangeArrowheads="1"/>
          </p:cNvSpPr>
          <p:nvPr/>
        </p:nvSpPr>
        <p:spPr bwMode="auto">
          <a:xfrm>
            <a:off x="620713" y="1118295"/>
            <a:ext cx="8105775"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 typeface="Calibri" panose="020F0502020204030204" pitchFamily="34" charset="0"/>
              <a:buAutoNum type="arabicPeriod"/>
            </a:pPr>
            <a:r>
              <a:rPr lang="en-US" altLang="en-US" sz="1400" dirty="0">
                <a:solidFill>
                  <a:schemeClr val="tx1"/>
                </a:solidFill>
              </a:rPr>
              <a:t>Corporate and household cash balances will rise.</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Investors will be asking for more advice.</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Work from home is here to stay in some form.</a:t>
            </a:r>
          </a:p>
          <a:p>
            <a:pPr lvl="1">
              <a:spcBef>
                <a:spcPct val="0"/>
              </a:spcBef>
              <a:buClrTx/>
              <a:buFont typeface="Wingdings" panose="05000000000000000000" pitchFamily="2" charset="2"/>
              <a:buChar char="Ø"/>
            </a:pPr>
            <a:r>
              <a:rPr lang="en-US" altLang="en-US" sz="1400" dirty="0">
                <a:solidFill>
                  <a:schemeClr val="tx1"/>
                </a:solidFill>
              </a:rPr>
              <a:t>Video conferencing.</a:t>
            </a:r>
          </a:p>
          <a:p>
            <a:pPr lvl="1">
              <a:spcBef>
                <a:spcPct val="0"/>
              </a:spcBef>
              <a:buClrTx/>
              <a:buFont typeface="Wingdings" panose="05000000000000000000" pitchFamily="2" charset="2"/>
              <a:buChar char="Ø"/>
            </a:pPr>
            <a:r>
              <a:rPr lang="en-US" altLang="en-US" sz="1400" dirty="0">
                <a:solidFill>
                  <a:schemeClr val="tx1"/>
                </a:solidFill>
              </a:rPr>
              <a:t>Less driving/flying.</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Increased stay at home entertainment and shopping is here to stay (..eCommerce will thrive).</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Will Summer travel continue to a social-distancing emphasis - </a:t>
            </a:r>
            <a:r>
              <a:rPr lang="en-US" altLang="en-US" sz="1400" i="1" dirty="0">
                <a:solidFill>
                  <a:schemeClr val="tx1"/>
                </a:solidFill>
              </a:rPr>
              <a:t>Camping, boating, ‘beaching’, closer to home.</a:t>
            </a:r>
          </a:p>
          <a:p>
            <a:pPr>
              <a:spcBef>
                <a:spcPct val="0"/>
              </a:spcBef>
              <a:buClrTx/>
              <a:buFont typeface="Calibri" panose="020F0502020204030204" pitchFamily="34" charset="0"/>
              <a:buAutoNum type="arabicPeriod"/>
            </a:pPr>
            <a:endParaRPr lang="en-US" altLang="en-US" sz="1400" i="1"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Space will be at a premium in real estate – </a:t>
            </a:r>
            <a:r>
              <a:rPr lang="en-US" altLang="en-US" sz="1400" i="1" dirty="0">
                <a:solidFill>
                  <a:schemeClr val="tx1"/>
                </a:solidFill>
              </a:rPr>
              <a:t>homes over condos, smaller cities over big cities</a:t>
            </a:r>
            <a:r>
              <a:rPr lang="en-US" altLang="en-US" sz="1400" dirty="0">
                <a:solidFill>
                  <a:schemeClr val="tx1"/>
                </a:solidFill>
              </a:rPr>
              <a:t>.</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State and local government finances will be under stress.</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Governments will have a larger influence on people’s lives, with tax rates going higher.</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Schooling, from daycare to college, will change with impacts to families and the economy.</a:t>
            </a:r>
          </a:p>
          <a:p>
            <a:pPr>
              <a:spcBef>
                <a:spcPct val="0"/>
              </a:spcBef>
              <a:buClrTx/>
              <a:buFont typeface="Calibri" panose="020F0502020204030204" pitchFamily="34" charset="0"/>
              <a:buAutoNum type="arabicPeriod"/>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400" dirty="0">
                <a:solidFill>
                  <a:schemeClr val="tx1"/>
                </a:solidFill>
              </a:rPr>
              <a:t>COVID-19 vaccine distribution and contact tracing will lead to tense geopolitical issues.</a:t>
            </a:r>
          </a:p>
        </p:txBody>
      </p:sp>
      <p:sp>
        <p:nvSpPr>
          <p:cNvPr id="20484" name="Slide Number Placeholder 3">
            <a:extLst>
              <a:ext uri="{FF2B5EF4-FFF2-40B4-BE49-F238E27FC236}">
                <a16:creationId xmlns:a16="http://schemas.microsoft.com/office/drawing/2014/main" xmlns="" id="{B588D9BA-79E9-47A4-B937-3570199CD4FC}"/>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9</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a:extLst>
              <a:ext uri="{FF2B5EF4-FFF2-40B4-BE49-F238E27FC236}">
                <a16:creationId xmlns:a16="http://schemas.microsoft.com/office/drawing/2014/main" xmlns="" id="{C79E0688-E847-4659-8937-55FE74FA13E1}"/>
              </a:ext>
            </a:extLst>
          </p:cNvPr>
          <p:cNvSpPr txBox="1">
            <a:spLocks noChangeArrowheads="1"/>
          </p:cNvSpPr>
          <p:nvPr/>
        </p:nvSpPr>
        <p:spPr bwMode="auto">
          <a:xfrm>
            <a:off x="582613" y="2081213"/>
            <a:ext cx="8074025" cy="1754187"/>
          </a:xfrm>
          <a:prstGeom prst="rect">
            <a:avLst/>
          </a:prstGeom>
          <a:noFill/>
          <a:ln>
            <a:noFill/>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defRPr/>
            </a:pPr>
            <a:r>
              <a:rPr lang="en-US" altLang="en-US" sz="5400" b="1" dirty="0">
                <a:solidFill>
                  <a:srgbClr val="766A62"/>
                </a:solidFill>
                <a:latin typeface="+mn-lt"/>
              </a:rPr>
              <a:t>State of Markets – </a:t>
            </a:r>
          </a:p>
          <a:p>
            <a:pPr algn="ctr">
              <a:spcBef>
                <a:spcPct val="0"/>
              </a:spcBef>
              <a:buClrTx/>
              <a:buFontTx/>
              <a:buNone/>
              <a:defRPr/>
            </a:pPr>
            <a:r>
              <a:rPr lang="en-US" altLang="en-US" sz="5400" b="1" i="1" dirty="0">
                <a:solidFill>
                  <a:schemeClr val="tx1"/>
                </a:solidFill>
                <a:latin typeface="+mn-lt"/>
              </a:rPr>
              <a:t>Recovery or retest?</a:t>
            </a:r>
          </a:p>
        </p:txBody>
      </p:sp>
    </p:spTree>
    <p:extLst>
      <p:ext uri="{BB962C8B-B14F-4D97-AF65-F5344CB8AC3E}">
        <p14:creationId xmlns:p14="http://schemas.microsoft.com/office/powerpoint/2010/main" val="369682099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a:extLst>
              <a:ext uri="{FF2B5EF4-FFF2-40B4-BE49-F238E27FC236}">
                <a16:creationId xmlns:a16="http://schemas.microsoft.com/office/drawing/2014/main" xmlns="" id="{4E3A8CA4-DD05-4A00-8E5E-68483BB5F38E}"/>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2400" b="1" dirty="0">
                <a:solidFill>
                  <a:schemeClr val="tx1"/>
                </a:solidFill>
              </a:rPr>
              <a:t>Global Stock Trends –    		                                                                         </a:t>
            </a:r>
            <a:r>
              <a:rPr lang="en-US" altLang="en-US" sz="2400" b="1" i="1" dirty="0">
                <a:solidFill>
                  <a:srgbClr val="30AD34"/>
                </a:solidFill>
              </a:rPr>
              <a:t>Recovery in stocks is holding</a:t>
            </a:r>
          </a:p>
        </p:txBody>
      </p:sp>
      <p:sp>
        <p:nvSpPr>
          <p:cNvPr id="44035" name="Text Box 4">
            <a:extLst>
              <a:ext uri="{FF2B5EF4-FFF2-40B4-BE49-F238E27FC236}">
                <a16:creationId xmlns:a16="http://schemas.microsoft.com/office/drawing/2014/main" xmlns="" id="{B02D2ADB-2BD8-4B2F-8F9C-795216100B3A}"/>
              </a:ext>
            </a:extLst>
          </p:cNvPr>
          <p:cNvSpPr txBox="1">
            <a:spLocks noChangeArrowheads="1"/>
          </p:cNvSpPr>
          <p:nvPr/>
        </p:nvSpPr>
        <p:spPr bwMode="auto">
          <a:xfrm>
            <a:off x="488950" y="6269038"/>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sp>
        <p:nvSpPr>
          <p:cNvPr id="44036" name="Slide Number Placeholder 3">
            <a:extLst>
              <a:ext uri="{FF2B5EF4-FFF2-40B4-BE49-F238E27FC236}">
                <a16:creationId xmlns:a16="http://schemas.microsoft.com/office/drawing/2014/main" xmlns="" id="{7D238CE9-13DF-4326-8EA2-735C59F51715}"/>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11</a:t>
            </a:r>
          </a:p>
        </p:txBody>
      </p:sp>
      <p:graphicFrame>
        <p:nvGraphicFramePr>
          <p:cNvPr id="8" name="Object 2">
            <a:extLst>
              <a:ext uri="{FF2B5EF4-FFF2-40B4-BE49-F238E27FC236}">
                <a16:creationId xmlns:a16="http://schemas.microsoft.com/office/drawing/2014/main" xmlns="" id="{657024EB-9548-47D2-95EF-5DCD56E7797A}"/>
              </a:ext>
            </a:extLst>
          </p:cNvPr>
          <p:cNvGraphicFramePr>
            <a:graphicFrameLocks noChangeAspect="1"/>
          </p:cNvGraphicFramePr>
          <p:nvPr>
            <p:extLst>
              <p:ext uri="{D42A27DB-BD31-4B8C-83A1-F6EECF244321}">
                <p14:modId xmlns:p14="http://schemas.microsoft.com/office/powerpoint/2010/main" val="3899702245"/>
              </p:ext>
            </p:extLst>
          </p:nvPr>
        </p:nvGraphicFramePr>
        <p:xfrm>
          <a:off x="488950" y="800100"/>
          <a:ext cx="8166100" cy="5468938"/>
        </p:xfrm>
        <a:graphic>
          <a:graphicData uri="http://schemas.openxmlformats.org/presentationml/2006/ole">
            <mc:AlternateContent xmlns:mc="http://schemas.openxmlformats.org/markup-compatibility/2006">
              <mc:Choice xmlns:v="urn:schemas-microsoft-com:vml" Requires="v">
                <p:oleObj spid="_x0000_s18488" name="ActiveGraph" r:id="rId3" imgW="8105887" imgH="5419867" progId="FDSCHART.FDSChartCtrlUnicode.1">
                  <p:embed/>
                </p:oleObj>
              </mc:Choice>
              <mc:Fallback>
                <p:oleObj name="ActiveGraph" r:id="rId3" imgW="8105887" imgH="5419867" progId="FDSCHART.FDSChartCtrlUnicode.1">
                  <p:embed/>
                  <p:pic>
                    <p:nvPicPr>
                      <p:cNvPr id="8" name="Object 2">
                        <a:extLst>
                          <a:ext uri="{FF2B5EF4-FFF2-40B4-BE49-F238E27FC236}">
                            <a16:creationId xmlns:a16="http://schemas.microsoft.com/office/drawing/2014/main" xmlns="" id="{657024EB-9548-47D2-95EF-5DCD56E7797A}"/>
                          </a:ext>
                        </a:extLst>
                      </p:cNvPr>
                      <p:cNvPicPr>
                        <a:picLocks noChangeAspect="1" noChangeArrowheads="1"/>
                      </p:cNvPicPr>
                      <p:nvPr/>
                    </p:nvPicPr>
                    <p:blipFill>
                      <a:blip r:embed="rId4"/>
                      <a:srcRect/>
                      <a:stretch>
                        <a:fillRect/>
                      </a:stretch>
                    </p:blipFill>
                    <p:spPr bwMode="auto">
                      <a:xfrm>
                        <a:off x="488950" y="800100"/>
                        <a:ext cx="8166100" cy="5468938"/>
                      </a:xfrm>
                      <a:prstGeom prst="rect">
                        <a:avLst/>
                      </a:prstGeom>
                      <a:noFill/>
                      <a:ln w="9525">
                        <a:solidFill>
                          <a:schemeClr val="tx1"/>
                        </a:solidFill>
                        <a:miter lim="800000"/>
                        <a:headEnd/>
                        <a:tailEnd/>
                      </a:ln>
                    </p:spPr>
                  </p:pic>
                </p:oleObj>
              </mc:Fallback>
            </mc:AlternateContent>
          </a:graphicData>
        </a:graphic>
      </p:graphicFrame>
      <p:sp>
        <p:nvSpPr>
          <p:cNvPr id="6" name="Right Brace 5">
            <a:extLst>
              <a:ext uri="{FF2B5EF4-FFF2-40B4-BE49-F238E27FC236}">
                <a16:creationId xmlns:a16="http://schemas.microsoft.com/office/drawing/2014/main" xmlns="" id="{F3501050-016D-4BA2-B39A-3AEBDEB3BF39}"/>
              </a:ext>
            </a:extLst>
          </p:cNvPr>
          <p:cNvSpPr/>
          <p:nvPr/>
        </p:nvSpPr>
        <p:spPr>
          <a:xfrm>
            <a:off x="8476777" y="1287437"/>
            <a:ext cx="596206" cy="1029803"/>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7" name="Straight Arrow Connector 8">
            <a:extLst>
              <a:ext uri="{FF2B5EF4-FFF2-40B4-BE49-F238E27FC236}">
                <a16:creationId xmlns:a16="http://schemas.microsoft.com/office/drawing/2014/main" xmlns="" id="{68036217-478A-4316-9F95-A003C854418E}"/>
              </a:ext>
            </a:extLst>
          </p:cNvPr>
          <p:cNvCxnSpPr>
            <a:cxnSpLocks noChangeShapeType="1"/>
          </p:cNvCxnSpPr>
          <p:nvPr/>
        </p:nvCxnSpPr>
        <p:spPr bwMode="auto">
          <a:xfrm flipH="1" flipV="1">
            <a:off x="2892799" y="5426868"/>
            <a:ext cx="498405" cy="281473"/>
          </a:xfrm>
          <a:prstGeom prst="straightConnector1">
            <a:avLst/>
          </a:prstGeom>
          <a:noFill/>
          <a:ln w="38100" algn="ctr">
            <a:solidFill>
              <a:srgbClr val="000000"/>
            </a:solidFill>
            <a:prstDash val="dash"/>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08083634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a:extLst>
              <a:ext uri="{FF2B5EF4-FFF2-40B4-BE49-F238E27FC236}">
                <a16:creationId xmlns:a16="http://schemas.microsoft.com/office/drawing/2014/main" xmlns="" id="{4E3A8CA4-DD05-4A00-8E5E-68483BB5F38E}"/>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2400" b="1" dirty="0">
                <a:solidFill>
                  <a:schemeClr val="tx1"/>
                </a:solidFill>
              </a:rPr>
              <a:t>US Bonds and Commodities –    		                                                                         </a:t>
            </a:r>
            <a:r>
              <a:rPr lang="en-US" altLang="en-US" sz="2400" b="1" i="1" dirty="0">
                <a:solidFill>
                  <a:srgbClr val="30AD34"/>
                </a:solidFill>
              </a:rPr>
              <a:t>The retest is in record low treasury yields </a:t>
            </a:r>
          </a:p>
        </p:txBody>
      </p:sp>
      <p:sp>
        <p:nvSpPr>
          <p:cNvPr id="44035" name="Text Box 4">
            <a:extLst>
              <a:ext uri="{FF2B5EF4-FFF2-40B4-BE49-F238E27FC236}">
                <a16:creationId xmlns:a16="http://schemas.microsoft.com/office/drawing/2014/main" xmlns="" id="{B02D2ADB-2BD8-4B2F-8F9C-795216100B3A}"/>
              </a:ext>
            </a:extLst>
          </p:cNvPr>
          <p:cNvSpPr txBox="1">
            <a:spLocks noChangeArrowheads="1"/>
          </p:cNvSpPr>
          <p:nvPr/>
        </p:nvSpPr>
        <p:spPr bwMode="auto">
          <a:xfrm>
            <a:off x="488950" y="6269038"/>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sp>
        <p:nvSpPr>
          <p:cNvPr id="44036" name="Slide Number Placeholder 3">
            <a:extLst>
              <a:ext uri="{FF2B5EF4-FFF2-40B4-BE49-F238E27FC236}">
                <a16:creationId xmlns:a16="http://schemas.microsoft.com/office/drawing/2014/main" xmlns="" id="{7D238CE9-13DF-4326-8EA2-735C59F51715}"/>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12</a:t>
            </a:r>
          </a:p>
        </p:txBody>
      </p:sp>
      <p:graphicFrame>
        <p:nvGraphicFramePr>
          <p:cNvPr id="2" name="Object 1">
            <a:extLst>
              <a:ext uri="{FF2B5EF4-FFF2-40B4-BE49-F238E27FC236}">
                <a16:creationId xmlns:a16="http://schemas.microsoft.com/office/drawing/2014/main" xmlns="" id="{0C3E8EE5-C77D-4842-BE7D-CC49A6EF9424}"/>
              </a:ext>
            </a:extLst>
          </p:cNvPr>
          <p:cNvGraphicFramePr>
            <a:graphicFrameLocks noChangeAspect="1"/>
          </p:cNvGraphicFramePr>
          <p:nvPr>
            <p:extLst>
              <p:ext uri="{D42A27DB-BD31-4B8C-83A1-F6EECF244321}">
                <p14:modId xmlns:p14="http://schemas.microsoft.com/office/powerpoint/2010/main" val="1401997684"/>
              </p:ext>
            </p:extLst>
          </p:nvPr>
        </p:nvGraphicFramePr>
        <p:xfrm>
          <a:off x="488950" y="800100"/>
          <a:ext cx="8124478" cy="5468938"/>
        </p:xfrm>
        <a:graphic>
          <a:graphicData uri="http://schemas.openxmlformats.org/presentationml/2006/ole">
            <mc:AlternateContent xmlns:mc="http://schemas.openxmlformats.org/markup-compatibility/2006">
              <mc:Choice xmlns:v="urn:schemas-microsoft-com:vml" Requires="v">
                <p:oleObj spid="_x0000_s19512" name="ActiveGraph" r:id="rId3" imgW="8058246" imgH="5419867" progId="FDSCHART.FDSChartCtrlUnicode.1">
                  <p:embed/>
                </p:oleObj>
              </mc:Choice>
              <mc:Fallback>
                <p:oleObj name="ActiveGraph" r:id="rId3" imgW="8058246" imgH="5419867" progId="FDSCHART.FDSChartCtrlUnicode.1">
                  <p:embed/>
                  <p:pic>
                    <p:nvPicPr>
                      <p:cNvPr id="2" name="Object 1">
                        <a:extLst>
                          <a:ext uri="{FF2B5EF4-FFF2-40B4-BE49-F238E27FC236}">
                            <a16:creationId xmlns:a16="http://schemas.microsoft.com/office/drawing/2014/main" xmlns="" id="{0C3E8EE5-C77D-4842-BE7D-CC49A6EF9424}"/>
                          </a:ext>
                        </a:extLst>
                      </p:cNvPr>
                      <p:cNvPicPr/>
                      <p:nvPr/>
                    </p:nvPicPr>
                    <p:blipFill>
                      <a:blip r:embed="rId4"/>
                      <a:stretch>
                        <a:fillRect/>
                      </a:stretch>
                    </p:blipFill>
                    <p:spPr>
                      <a:xfrm>
                        <a:off x="488950" y="800100"/>
                        <a:ext cx="8124478" cy="5468938"/>
                      </a:xfrm>
                      <a:prstGeom prst="rect">
                        <a:avLst/>
                      </a:prstGeom>
                      <a:ln>
                        <a:solidFill>
                          <a:schemeClr val="tx1"/>
                        </a:solidFill>
                      </a:ln>
                    </p:spPr>
                  </p:pic>
                </p:oleObj>
              </mc:Fallback>
            </mc:AlternateContent>
          </a:graphicData>
        </a:graphic>
      </p:graphicFrame>
      <p:sp>
        <p:nvSpPr>
          <p:cNvPr id="8" name="Right Brace 7">
            <a:extLst>
              <a:ext uri="{FF2B5EF4-FFF2-40B4-BE49-F238E27FC236}">
                <a16:creationId xmlns:a16="http://schemas.microsoft.com/office/drawing/2014/main" xmlns="" id="{9C91570C-D5C8-452F-A8B9-3B254FBD1936}"/>
              </a:ext>
            </a:extLst>
          </p:cNvPr>
          <p:cNvSpPr/>
          <p:nvPr/>
        </p:nvSpPr>
        <p:spPr>
          <a:xfrm>
            <a:off x="8320171" y="4141779"/>
            <a:ext cx="745722" cy="977657"/>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 name="Straight Arrow Connector 3">
            <a:extLst>
              <a:ext uri="{FF2B5EF4-FFF2-40B4-BE49-F238E27FC236}">
                <a16:creationId xmlns:a16="http://schemas.microsoft.com/office/drawing/2014/main" xmlns="" id="{688FE1B4-091E-42ED-8E96-8E761F71165B}"/>
              </a:ext>
            </a:extLst>
          </p:cNvPr>
          <p:cNvCxnSpPr/>
          <p:nvPr/>
        </p:nvCxnSpPr>
        <p:spPr>
          <a:xfrm>
            <a:off x="2662518" y="3021107"/>
            <a:ext cx="5226423" cy="0"/>
          </a:xfrm>
          <a:prstGeom prst="straightConnector1">
            <a:avLst/>
          </a:prstGeom>
          <a:ln w="15875">
            <a:prstDash val="dash"/>
            <a:tailEnd type="triangle"/>
          </a:ln>
        </p:spPr>
        <p:style>
          <a:lnRef idx="1">
            <a:schemeClr val="dk1"/>
          </a:lnRef>
          <a:fillRef idx="0">
            <a:schemeClr val="dk1"/>
          </a:fillRef>
          <a:effectRef idx="0">
            <a:schemeClr val="dk1"/>
          </a:effectRef>
          <a:fontRef idx="minor">
            <a:schemeClr val="tx1"/>
          </a:fontRef>
        </p:style>
      </p:cxn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7">
            <a:extLst>
              <a:ext uri="{FF2B5EF4-FFF2-40B4-BE49-F238E27FC236}">
                <a16:creationId xmlns:a16="http://schemas.microsoft.com/office/drawing/2014/main" xmlns="" id="{2E5FBCF6-D92E-40B4-8712-468D0A198CD7}"/>
              </a:ext>
            </a:extLst>
          </p:cNvPr>
          <p:cNvSpPr>
            <a:spLocks noChangeArrowheads="1"/>
          </p:cNvSpPr>
          <p:nvPr/>
        </p:nvSpPr>
        <p:spPr bwMode="auto">
          <a:xfrm>
            <a:off x="306388" y="4763"/>
            <a:ext cx="780573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2400" b="1" dirty="0">
                <a:solidFill>
                  <a:schemeClr val="tx1"/>
                </a:solidFill>
              </a:rPr>
              <a:t>USA Asset Class Perspective –                                      </a:t>
            </a:r>
            <a:r>
              <a:rPr lang="en-US" altLang="en-US" sz="2400" b="1" i="1" dirty="0">
                <a:solidFill>
                  <a:srgbClr val="30AD34"/>
                </a:solidFill>
              </a:rPr>
              <a:t>Stocks up and bond yields down since the 1980s</a:t>
            </a:r>
          </a:p>
        </p:txBody>
      </p:sp>
      <p:sp>
        <p:nvSpPr>
          <p:cNvPr id="29699" name="Text Box 4">
            <a:extLst>
              <a:ext uri="{FF2B5EF4-FFF2-40B4-BE49-F238E27FC236}">
                <a16:creationId xmlns:a16="http://schemas.microsoft.com/office/drawing/2014/main" xmlns="" id="{41F9A361-958F-464F-89AA-5FF9B30E9F27}"/>
              </a:ext>
            </a:extLst>
          </p:cNvPr>
          <p:cNvSpPr txBox="1">
            <a:spLocks noChangeArrowheads="1"/>
          </p:cNvSpPr>
          <p:nvPr/>
        </p:nvSpPr>
        <p:spPr bwMode="auto">
          <a:xfrm>
            <a:off x="588963" y="6270625"/>
            <a:ext cx="1981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50000"/>
              </a:spcBef>
              <a:buClrTx/>
              <a:buFontTx/>
              <a:buNone/>
            </a:pPr>
            <a:r>
              <a:rPr lang="en-US" altLang="en-US" sz="1000" i="1">
                <a:solidFill>
                  <a:srgbClr val="0A0172"/>
                </a:solidFill>
              </a:rPr>
              <a:t>Source = Factset</a:t>
            </a:r>
          </a:p>
        </p:txBody>
      </p:sp>
      <p:sp>
        <p:nvSpPr>
          <p:cNvPr id="29700" name="Slide Number Placeholder 2">
            <a:extLst>
              <a:ext uri="{FF2B5EF4-FFF2-40B4-BE49-F238E27FC236}">
                <a16:creationId xmlns:a16="http://schemas.microsoft.com/office/drawing/2014/main" xmlns="" id="{C9531503-BC08-4790-9623-10412136366B}"/>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1200" dirty="0">
                <a:solidFill>
                  <a:srgbClr val="776F67"/>
                </a:solidFill>
                <a:latin typeface="Arial Bold" panose="020B0704020202020204" pitchFamily="34" charset="0"/>
              </a:rPr>
              <a:t>13</a:t>
            </a:r>
          </a:p>
        </p:txBody>
      </p:sp>
      <p:graphicFrame>
        <p:nvGraphicFramePr>
          <p:cNvPr id="29701" name="Object 1">
            <a:extLst>
              <a:ext uri="{FF2B5EF4-FFF2-40B4-BE49-F238E27FC236}">
                <a16:creationId xmlns:a16="http://schemas.microsoft.com/office/drawing/2014/main" xmlns="" id="{922FA9C7-A1BF-46C5-A12F-FC30C1E4DBD0}"/>
              </a:ext>
            </a:extLst>
          </p:cNvPr>
          <p:cNvGraphicFramePr>
            <a:graphicFrameLocks noChangeAspect="1"/>
          </p:cNvGraphicFramePr>
          <p:nvPr>
            <p:extLst>
              <p:ext uri="{D42A27DB-BD31-4B8C-83A1-F6EECF244321}">
                <p14:modId xmlns:p14="http://schemas.microsoft.com/office/powerpoint/2010/main" val="2172209769"/>
              </p:ext>
            </p:extLst>
          </p:nvPr>
        </p:nvGraphicFramePr>
        <p:xfrm>
          <a:off x="588963" y="830263"/>
          <a:ext cx="7937500" cy="5440362"/>
        </p:xfrm>
        <a:graphic>
          <a:graphicData uri="http://schemas.openxmlformats.org/presentationml/2006/ole">
            <mc:AlternateContent xmlns:mc="http://schemas.openxmlformats.org/markup-compatibility/2006">
              <mc:Choice xmlns:v="urn:schemas-microsoft-com:vml" Requires="v">
                <p:oleObj spid="_x0000_s39954" name="ActiveGraph" r:id="rId3" imgW="7896113" imgH="5410271" progId="FDSCHART.FDSChartCtrl.1">
                  <p:embed/>
                </p:oleObj>
              </mc:Choice>
              <mc:Fallback>
                <p:oleObj name="ActiveGraph" r:id="rId3" imgW="7896113" imgH="5410271" progId="FDSCHART.FDSChartCtrl.1">
                  <p:embed/>
                  <p:pic>
                    <p:nvPicPr>
                      <p:cNvPr id="29701" name="Object 1">
                        <a:extLst>
                          <a:ext uri="{FF2B5EF4-FFF2-40B4-BE49-F238E27FC236}">
                            <a16:creationId xmlns:a16="http://schemas.microsoft.com/office/drawing/2014/main" xmlns="" id="{922FA9C7-A1BF-46C5-A12F-FC30C1E4DBD0}"/>
                          </a:ext>
                        </a:extLst>
                      </p:cNvPr>
                      <p:cNvPicPr>
                        <a:picLocks noChangeAspect="1" noChangeArrowheads="1"/>
                      </p:cNvPicPr>
                      <p:nvPr/>
                    </p:nvPicPr>
                    <p:blipFill>
                      <a:blip r:embed="rId4"/>
                      <a:srcRect/>
                      <a:stretch>
                        <a:fillRect/>
                      </a:stretch>
                    </p:blipFill>
                    <p:spPr bwMode="auto">
                      <a:xfrm>
                        <a:off x="588963" y="830263"/>
                        <a:ext cx="7937500" cy="5440362"/>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 name="Straight Arrow Connector 5">
            <a:extLst>
              <a:ext uri="{FF2B5EF4-FFF2-40B4-BE49-F238E27FC236}">
                <a16:creationId xmlns:a16="http://schemas.microsoft.com/office/drawing/2014/main" xmlns="" id="{CDC5A83D-33C2-4C7C-8532-DE9A95E28448}"/>
              </a:ext>
            </a:extLst>
          </p:cNvPr>
          <p:cNvCxnSpPr/>
          <p:nvPr/>
        </p:nvCxnSpPr>
        <p:spPr>
          <a:xfrm flipH="1">
            <a:off x="8335963" y="5505450"/>
            <a:ext cx="523875" cy="5715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xmlns="" id="{DCCB5D61-26C5-46DF-B9FE-281A861279DD}"/>
              </a:ext>
            </a:extLst>
          </p:cNvPr>
          <p:cNvCxnSpPr/>
          <p:nvPr/>
        </p:nvCxnSpPr>
        <p:spPr>
          <a:xfrm flipH="1" flipV="1">
            <a:off x="8220075" y="1482725"/>
            <a:ext cx="522288" cy="96838"/>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 name="Oval 1">
            <a:extLst>
              <a:ext uri="{FF2B5EF4-FFF2-40B4-BE49-F238E27FC236}">
                <a16:creationId xmlns:a16="http://schemas.microsoft.com/office/drawing/2014/main" xmlns="" id="{F935B227-186E-4BFF-B3EA-820BA3213CEE}"/>
              </a:ext>
            </a:extLst>
          </p:cNvPr>
          <p:cNvSpPr/>
          <p:nvPr/>
        </p:nvSpPr>
        <p:spPr>
          <a:xfrm>
            <a:off x="3054350" y="2921000"/>
            <a:ext cx="771525" cy="1420813"/>
          </a:xfrm>
          <a:prstGeom prst="ellipse">
            <a:avLst/>
          </a:prstGeom>
          <a:noFill/>
          <a:ln w="15875">
            <a:prstDash val="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a:extLst>
              <a:ext uri="{FF2B5EF4-FFF2-40B4-BE49-F238E27FC236}">
                <a16:creationId xmlns:a16="http://schemas.microsoft.com/office/drawing/2014/main" xmlns="" id="{C79E0688-E847-4659-8937-55FE74FA13E1}"/>
              </a:ext>
            </a:extLst>
          </p:cNvPr>
          <p:cNvSpPr txBox="1">
            <a:spLocks noChangeArrowheads="1"/>
          </p:cNvSpPr>
          <p:nvPr/>
        </p:nvSpPr>
        <p:spPr bwMode="auto">
          <a:xfrm>
            <a:off x="582613" y="2081213"/>
            <a:ext cx="8074025" cy="1754187"/>
          </a:xfrm>
          <a:prstGeom prst="rect">
            <a:avLst/>
          </a:prstGeom>
          <a:noFill/>
          <a:ln>
            <a:noFill/>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defRPr/>
            </a:pPr>
            <a:r>
              <a:rPr lang="en-US" altLang="en-US" sz="5400" b="1" dirty="0">
                <a:solidFill>
                  <a:srgbClr val="766A62"/>
                </a:solidFill>
                <a:latin typeface="+mn-lt"/>
              </a:rPr>
              <a:t>US Election – </a:t>
            </a:r>
          </a:p>
          <a:p>
            <a:pPr algn="ctr">
              <a:spcBef>
                <a:spcPct val="0"/>
              </a:spcBef>
              <a:buClrTx/>
              <a:buFontTx/>
              <a:buNone/>
              <a:defRPr/>
            </a:pPr>
            <a:r>
              <a:rPr lang="en-US" altLang="en-US" sz="5400" b="1" i="1" dirty="0">
                <a:solidFill>
                  <a:schemeClr val="tx1"/>
                </a:solidFill>
                <a:latin typeface="+mn-lt"/>
              </a:rPr>
              <a:t>Clues to use</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xmlns="" id="{93F7A4FF-DA3E-40C0-91D5-7C6AC1AF2CDB}"/>
              </a:ext>
            </a:extLst>
          </p:cNvPr>
          <p:cNvSpPr>
            <a:spLocks noChangeArrowheads="1"/>
          </p:cNvSpPr>
          <p:nvPr/>
        </p:nvSpPr>
        <p:spPr bwMode="auto">
          <a:xfrm>
            <a:off x="304800" y="0"/>
            <a:ext cx="867251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defRPr/>
            </a:pPr>
            <a:r>
              <a:rPr lang="en-US" altLang="en-US" sz="2400" b="1" dirty="0">
                <a:solidFill>
                  <a:srgbClr val="766A62"/>
                </a:solidFill>
                <a:latin typeface="+mn-lt"/>
              </a:rPr>
              <a:t>US Election Trends –                                                                                  </a:t>
            </a:r>
            <a:r>
              <a:rPr lang="en-US" altLang="en-US" sz="2400" b="1" i="1" dirty="0">
                <a:solidFill>
                  <a:srgbClr val="69BE28"/>
                </a:solidFill>
                <a:latin typeface="+mn-lt"/>
              </a:rPr>
              <a:t>Low Misery Index usually = re-election</a:t>
            </a:r>
          </a:p>
          <a:p>
            <a:pPr eaLnBrk="1" hangingPunct="1">
              <a:spcBef>
                <a:spcPct val="0"/>
              </a:spcBef>
              <a:buClrTx/>
              <a:buFontTx/>
              <a:buNone/>
              <a:defRPr/>
            </a:pPr>
            <a:endParaRPr lang="en-US" altLang="en-US" sz="2400" b="1" i="1" dirty="0">
              <a:solidFill>
                <a:srgbClr val="30AD34"/>
              </a:solidFill>
            </a:endParaRPr>
          </a:p>
          <a:p>
            <a:pPr eaLnBrk="1" hangingPunct="1">
              <a:spcBef>
                <a:spcPct val="0"/>
              </a:spcBef>
              <a:buClrTx/>
              <a:buFontTx/>
              <a:buNone/>
              <a:defRPr/>
            </a:pPr>
            <a:endParaRPr lang="en-US" altLang="en-US" sz="2400" b="1" i="1" dirty="0">
              <a:solidFill>
                <a:schemeClr val="accent2"/>
              </a:solidFill>
            </a:endParaRPr>
          </a:p>
        </p:txBody>
      </p:sp>
      <p:sp>
        <p:nvSpPr>
          <p:cNvPr id="36867" name="Text Box 4">
            <a:extLst>
              <a:ext uri="{FF2B5EF4-FFF2-40B4-BE49-F238E27FC236}">
                <a16:creationId xmlns:a16="http://schemas.microsoft.com/office/drawing/2014/main" xmlns="" id="{1EEE7AA7-E54A-4962-B9FD-4330FAE38B22}"/>
              </a:ext>
            </a:extLst>
          </p:cNvPr>
          <p:cNvSpPr txBox="1">
            <a:spLocks noChangeArrowheads="1"/>
          </p:cNvSpPr>
          <p:nvPr/>
        </p:nvSpPr>
        <p:spPr bwMode="auto">
          <a:xfrm>
            <a:off x="488950" y="6269038"/>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graphicFrame>
        <p:nvGraphicFramePr>
          <p:cNvPr id="36868" name="Object 1">
            <a:extLst>
              <a:ext uri="{FF2B5EF4-FFF2-40B4-BE49-F238E27FC236}">
                <a16:creationId xmlns:a16="http://schemas.microsoft.com/office/drawing/2014/main" xmlns="" id="{D15615FB-F1A6-410A-9307-35D84C13FBC7}"/>
              </a:ext>
            </a:extLst>
          </p:cNvPr>
          <p:cNvGraphicFramePr>
            <a:graphicFrameLocks noChangeAspect="1"/>
          </p:cNvGraphicFramePr>
          <p:nvPr>
            <p:extLst>
              <p:ext uri="{D42A27DB-BD31-4B8C-83A1-F6EECF244321}">
                <p14:modId xmlns:p14="http://schemas.microsoft.com/office/powerpoint/2010/main" val="239834619"/>
              </p:ext>
            </p:extLst>
          </p:nvPr>
        </p:nvGraphicFramePr>
        <p:xfrm>
          <a:off x="523875" y="863600"/>
          <a:ext cx="8131175" cy="5405438"/>
        </p:xfrm>
        <a:graphic>
          <a:graphicData uri="http://schemas.openxmlformats.org/presentationml/2006/ole">
            <mc:AlternateContent xmlns:mc="http://schemas.openxmlformats.org/markup-compatibility/2006">
              <mc:Choice xmlns:v="urn:schemas-microsoft-com:vml" Requires="v">
                <p:oleObj spid="_x0000_s40978" name="ActiveGraph" r:id="rId3" imgW="8096282" imgH="5372271" progId="FDSCHART.FDSChartCtrlUnicode.1">
                  <p:embed/>
                </p:oleObj>
              </mc:Choice>
              <mc:Fallback>
                <p:oleObj name="ActiveGraph" r:id="rId3" imgW="8096282" imgH="5372271" progId="FDSCHART.FDSChartCtrlUnicode.1">
                  <p:embed/>
                  <p:pic>
                    <p:nvPicPr>
                      <p:cNvPr id="36868" name="Object 1">
                        <a:extLst>
                          <a:ext uri="{FF2B5EF4-FFF2-40B4-BE49-F238E27FC236}">
                            <a16:creationId xmlns:a16="http://schemas.microsoft.com/office/drawing/2014/main" xmlns="" id="{D15615FB-F1A6-410A-9307-35D84C13FBC7}"/>
                          </a:ext>
                        </a:extLst>
                      </p:cNvPr>
                      <p:cNvPicPr>
                        <a:picLocks noChangeAspect="1" noChangeArrowheads="1"/>
                      </p:cNvPicPr>
                      <p:nvPr/>
                    </p:nvPicPr>
                    <p:blipFill>
                      <a:blip r:embed="rId4"/>
                      <a:srcRect/>
                      <a:stretch>
                        <a:fillRect/>
                      </a:stretch>
                    </p:blipFill>
                    <p:spPr bwMode="auto">
                      <a:xfrm>
                        <a:off x="523875" y="863600"/>
                        <a:ext cx="8131175" cy="5405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allout: Bent Line 4">
            <a:extLst>
              <a:ext uri="{FF2B5EF4-FFF2-40B4-BE49-F238E27FC236}">
                <a16:creationId xmlns:a16="http://schemas.microsoft.com/office/drawing/2014/main" xmlns="" id="{6D591927-44F6-4295-9ACC-F188CCD4CDF0}"/>
              </a:ext>
            </a:extLst>
          </p:cNvPr>
          <p:cNvSpPr/>
          <p:nvPr/>
        </p:nvSpPr>
        <p:spPr>
          <a:xfrm>
            <a:off x="5289550" y="3244056"/>
            <a:ext cx="990600" cy="369887"/>
          </a:xfrm>
          <a:prstGeom prst="borderCallout2">
            <a:avLst>
              <a:gd name="adj1" fmla="val 19929"/>
              <a:gd name="adj2" fmla="val -2853"/>
              <a:gd name="adj3" fmla="val 41078"/>
              <a:gd name="adj4" fmla="val -15008"/>
              <a:gd name="adj5" fmla="val 111914"/>
              <a:gd name="adj6" fmla="val -20984"/>
            </a:avLst>
          </a:prstGeom>
          <a:solidFill>
            <a:schemeClr val="accent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00" b="1" dirty="0">
                <a:solidFill>
                  <a:schemeClr val="bg1"/>
                </a:solidFill>
              </a:rPr>
              <a:t>Bush &gt;&gt;  Clinton in 1992</a:t>
            </a:r>
          </a:p>
        </p:txBody>
      </p:sp>
      <p:sp>
        <p:nvSpPr>
          <p:cNvPr id="19" name="Callout: Bent Line 18">
            <a:extLst>
              <a:ext uri="{FF2B5EF4-FFF2-40B4-BE49-F238E27FC236}">
                <a16:creationId xmlns:a16="http://schemas.microsoft.com/office/drawing/2014/main" xmlns="" id="{37F1F038-36A7-49FA-9FD7-A5D8FC492B1A}"/>
              </a:ext>
            </a:extLst>
          </p:cNvPr>
          <p:cNvSpPr/>
          <p:nvPr/>
        </p:nvSpPr>
        <p:spPr>
          <a:xfrm>
            <a:off x="2013743" y="2724150"/>
            <a:ext cx="1092200" cy="361950"/>
          </a:xfrm>
          <a:prstGeom prst="borderCallout2">
            <a:avLst>
              <a:gd name="adj1" fmla="val 22213"/>
              <a:gd name="adj2" fmla="val 103349"/>
              <a:gd name="adj3" fmla="val 40115"/>
              <a:gd name="adj4" fmla="val 113674"/>
              <a:gd name="adj5" fmla="val 117826"/>
              <a:gd name="adj6" fmla="val 144406"/>
            </a:avLst>
          </a:prstGeom>
          <a:solidFill>
            <a:schemeClr val="accent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00" b="1" dirty="0">
                <a:solidFill>
                  <a:schemeClr val="bg1"/>
                </a:solidFill>
              </a:rPr>
              <a:t>Ford &gt;&gt; Carter in 1976</a:t>
            </a:r>
          </a:p>
        </p:txBody>
      </p:sp>
      <p:sp>
        <p:nvSpPr>
          <p:cNvPr id="36871" name="TextBox 5">
            <a:extLst>
              <a:ext uri="{FF2B5EF4-FFF2-40B4-BE49-F238E27FC236}">
                <a16:creationId xmlns:a16="http://schemas.microsoft.com/office/drawing/2014/main" xmlns="" id="{F9835001-C4BD-4DAD-AC9B-FED2008FCBC1}"/>
              </a:ext>
            </a:extLst>
          </p:cNvPr>
          <p:cNvSpPr txBox="1">
            <a:spLocks noChangeArrowheads="1"/>
          </p:cNvSpPr>
          <p:nvPr/>
        </p:nvSpPr>
        <p:spPr bwMode="auto">
          <a:xfrm>
            <a:off x="889000" y="5308600"/>
            <a:ext cx="609600" cy="23018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Truman</a:t>
            </a:r>
          </a:p>
        </p:txBody>
      </p:sp>
      <p:sp>
        <p:nvSpPr>
          <p:cNvPr id="36872" name="TextBox 20">
            <a:extLst>
              <a:ext uri="{FF2B5EF4-FFF2-40B4-BE49-F238E27FC236}">
                <a16:creationId xmlns:a16="http://schemas.microsoft.com/office/drawing/2014/main" xmlns="" id="{9502CFAF-743A-4A7A-BD65-5B63D2558A1A}"/>
              </a:ext>
            </a:extLst>
          </p:cNvPr>
          <p:cNvSpPr txBox="1">
            <a:spLocks noChangeArrowheads="1"/>
          </p:cNvSpPr>
          <p:nvPr/>
        </p:nvSpPr>
        <p:spPr bwMode="auto">
          <a:xfrm>
            <a:off x="5100638" y="5308600"/>
            <a:ext cx="812800" cy="23018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Clinton</a:t>
            </a:r>
          </a:p>
        </p:txBody>
      </p:sp>
      <p:sp>
        <p:nvSpPr>
          <p:cNvPr id="36873" name="TextBox 21">
            <a:extLst>
              <a:ext uri="{FF2B5EF4-FFF2-40B4-BE49-F238E27FC236}">
                <a16:creationId xmlns:a16="http://schemas.microsoft.com/office/drawing/2014/main" xmlns="" id="{0D0E2E79-676B-46E6-AC08-4ACA99319A63}"/>
              </a:ext>
            </a:extLst>
          </p:cNvPr>
          <p:cNvSpPr txBox="1">
            <a:spLocks noChangeArrowheads="1"/>
          </p:cNvSpPr>
          <p:nvPr/>
        </p:nvSpPr>
        <p:spPr bwMode="auto">
          <a:xfrm>
            <a:off x="5913438" y="5308600"/>
            <a:ext cx="733425" cy="23018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Bush</a:t>
            </a:r>
          </a:p>
        </p:txBody>
      </p:sp>
      <p:sp>
        <p:nvSpPr>
          <p:cNvPr id="36874" name="TextBox 22">
            <a:extLst>
              <a:ext uri="{FF2B5EF4-FFF2-40B4-BE49-F238E27FC236}">
                <a16:creationId xmlns:a16="http://schemas.microsoft.com/office/drawing/2014/main" xmlns="" id="{D43E1954-1798-4AB2-8B41-F4FBF6933331}"/>
              </a:ext>
            </a:extLst>
          </p:cNvPr>
          <p:cNvSpPr txBox="1">
            <a:spLocks noChangeArrowheads="1"/>
          </p:cNvSpPr>
          <p:nvPr/>
        </p:nvSpPr>
        <p:spPr bwMode="auto">
          <a:xfrm>
            <a:off x="6629400" y="5308600"/>
            <a:ext cx="731838" cy="23018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Obama</a:t>
            </a:r>
          </a:p>
        </p:txBody>
      </p:sp>
      <p:sp>
        <p:nvSpPr>
          <p:cNvPr id="36875" name="TextBox 25">
            <a:extLst>
              <a:ext uri="{FF2B5EF4-FFF2-40B4-BE49-F238E27FC236}">
                <a16:creationId xmlns:a16="http://schemas.microsoft.com/office/drawing/2014/main" xmlns="" id="{CB453EAC-2C2C-4E36-B1EC-983415DDD6ED}"/>
              </a:ext>
            </a:extLst>
          </p:cNvPr>
          <p:cNvSpPr txBox="1">
            <a:spLocks noChangeArrowheads="1"/>
          </p:cNvSpPr>
          <p:nvPr/>
        </p:nvSpPr>
        <p:spPr bwMode="auto">
          <a:xfrm>
            <a:off x="1500188" y="5308600"/>
            <a:ext cx="863600" cy="23018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Eisenhower</a:t>
            </a:r>
          </a:p>
        </p:txBody>
      </p:sp>
      <p:sp>
        <p:nvSpPr>
          <p:cNvPr id="36876" name="TextBox 30">
            <a:extLst>
              <a:ext uri="{FF2B5EF4-FFF2-40B4-BE49-F238E27FC236}">
                <a16:creationId xmlns:a16="http://schemas.microsoft.com/office/drawing/2014/main" xmlns="" id="{036DF5B0-E3ED-4031-8D9A-AD1C2EBEF1CF}"/>
              </a:ext>
            </a:extLst>
          </p:cNvPr>
          <p:cNvSpPr txBox="1">
            <a:spLocks noChangeArrowheads="1"/>
          </p:cNvSpPr>
          <p:nvPr/>
        </p:nvSpPr>
        <p:spPr bwMode="auto">
          <a:xfrm>
            <a:off x="2351088" y="5308600"/>
            <a:ext cx="255587" cy="106203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Kennedy</a:t>
            </a:r>
          </a:p>
        </p:txBody>
      </p:sp>
      <p:sp>
        <p:nvSpPr>
          <p:cNvPr id="36877" name="TextBox 31">
            <a:extLst>
              <a:ext uri="{FF2B5EF4-FFF2-40B4-BE49-F238E27FC236}">
                <a16:creationId xmlns:a16="http://schemas.microsoft.com/office/drawing/2014/main" xmlns="" id="{EB304D50-7D98-45A8-B214-B211CB7D4E7F}"/>
              </a:ext>
            </a:extLst>
          </p:cNvPr>
          <p:cNvSpPr txBox="1">
            <a:spLocks noChangeArrowheads="1"/>
          </p:cNvSpPr>
          <p:nvPr/>
        </p:nvSpPr>
        <p:spPr bwMode="auto">
          <a:xfrm>
            <a:off x="2620963" y="5308600"/>
            <a:ext cx="404812" cy="230188"/>
          </a:xfrm>
          <a:prstGeom prst="rect">
            <a:avLst/>
          </a:prstGeom>
          <a:solidFill>
            <a:schemeClr val="tx1"/>
          </a:solidFill>
          <a:ln w="9525">
            <a:solidFill>
              <a:schemeClr val="bg1"/>
            </a:solidFill>
            <a:miter lim="800000"/>
            <a:headEnd/>
            <a:tailEnd/>
          </a:ln>
        </p:spPr>
        <p:txBody>
          <a:bodyPr wrap="none"/>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800">
                <a:solidFill>
                  <a:schemeClr val="bg1"/>
                </a:solidFill>
              </a:rPr>
              <a:t>Johnson</a:t>
            </a:r>
          </a:p>
        </p:txBody>
      </p:sp>
      <p:sp>
        <p:nvSpPr>
          <p:cNvPr id="36878" name="TextBox 32">
            <a:extLst>
              <a:ext uri="{FF2B5EF4-FFF2-40B4-BE49-F238E27FC236}">
                <a16:creationId xmlns:a16="http://schemas.microsoft.com/office/drawing/2014/main" xmlns="" id="{48C46D1A-19BB-4B45-AE2D-D2601F3A5942}"/>
              </a:ext>
            </a:extLst>
          </p:cNvPr>
          <p:cNvSpPr txBox="1">
            <a:spLocks noChangeArrowheads="1"/>
          </p:cNvSpPr>
          <p:nvPr/>
        </p:nvSpPr>
        <p:spPr bwMode="auto">
          <a:xfrm>
            <a:off x="3040063" y="5308600"/>
            <a:ext cx="546100" cy="23018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Nixon</a:t>
            </a:r>
          </a:p>
        </p:txBody>
      </p:sp>
      <p:sp>
        <p:nvSpPr>
          <p:cNvPr id="36879" name="TextBox 33">
            <a:extLst>
              <a:ext uri="{FF2B5EF4-FFF2-40B4-BE49-F238E27FC236}">
                <a16:creationId xmlns:a16="http://schemas.microsoft.com/office/drawing/2014/main" xmlns="" id="{3ED9F148-5290-48D2-A35F-4F81E5BDA5B5}"/>
              </a:ext>
            </a:extLst>
          </p:cNvPr>
          <p:cNvSpPr txBox="1">
            <a:spLocks noChangeArrowheads="1"/>
          </p:cNvSpPr>
          <p:nvPr/>
        </p:nvSpPr>
        <p:spPr bwMode="auto">
          <a:xfrm>
            <a:off x="3590925" y="5319713"/>
            <a:ext cx="169863" cy="646112"/>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Ford</a:t>
            </a:r>
          </a:p>
        </p:txBody>
      </p:sp>
      <p:sp>
        <p:nvSpPr>
          <p:cNvPr id="36880" name="TextBox 34">
            <a:extLst>
              <a:ext uri="{FF2B5EF4-FFF2-40B4-BE49-F238E27FC236}">
                <a16:creationId xmlns:a16="http://schemas.microsoft.com/office/drawing/2014/main" xmlns="" id="{D77F2CCF-08E5-48E8-B842-ECC2D04C4420}"/>
              </a:ext>
            </a:extLst>
          </p:cNvPr>
          <p:cNvSpPr txBox="1">
            <a:spLocks noChangeArrowheads="1"/>
          </p:cNvSpPr>
          <p:nvPr/>
        </p:nvSpPr>
        <p:spPr bwMode="auto">
          <a:xfrm>
            <a:off x="3776663" y="5319713"/>
            <a:ext cx="266700" cy="219075"/>
          </a:xfrm>
          <a:prstGeom prst="rect">
            <a:avLst/>
          </a:prstGeom>
          <a:solidFill>
            <a:schemeClr val="tx1"/>
          </a:solidFill>
          <a:ln w="9525">
            <a:solidFill>
              <a:schemeClr val="bg1"/>
            </a:solidFill>
            <a:miter lim="800000"/>
            <a:headEnd/>
            <a:tailEnd/>
          </a:ln>
        </p:spPr>
        <p:txBody>
          <a:bodyPr wrap="none"/>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600">
                <a:solidFill>
                  <a:schemeClr val="bg1"/>
                </a:solidFill>
              </a:rPr>
              <a:t>Carter</a:t>
            </a:r>
          </a:p>
        </p:txBody>
      </p:sp>
      <p:sp>
        <p:nvSpPr>
          <p:cNvPr id="36881" name="TextBox 35">
            <a:extLst>
              <a:ext uri="{FF2B5EF4-FFF2-40B4-BE49-F238E27FC236}">
                <a16:creationId xmlns:a16="http://schemas.microsoft.com/office/drawing/2014/main" xmlns="" id="{032695B4-5509-477E-B8F4-49D418462E98}"/>
              </a:ext>
            </a:extLst>
          </p:cNvPr>
          <p:cNvSpPr txBox="1">
            <a:spLocks noChangeArrowheads="1"/>
          </p:cNvSpPr>
          <p:nvPr/>
        </p:nvSpPr>
        <p:spPr bwMode="auto">
          <a:xfrm>
            <a:off x="4043363" y="5308600"/>
            <a:ext cx="801687" cy="230188"/>
          </a:xfrm>
          <a:prstGeom prst="rect">
            <a:avLst/>
          </a:prstGeom>
          <a:solidFill>
            <a:schemeClr val="tx1"/>
          </a:solidFill>
          <a:ln w="9525">
            <a:solidFill>
              <a:schemeClr val="bg1"/>
            </a:solidFill>
            <a:miter lim="800000"/>
            <a:headEnd/>
            <a:tailEnd/>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900">
                <a:solidFill>
                  <a:schemeClr val="bg1"/>
                </a:solidFill>
              </a:rPr>
              <a:t>Reagan</a:t>
            </a:r>
          </a:p>
        </p:txBody>
      </p:sp>
      <p:sp>
        <p:nvSpPr>
          <p:cNvPr id="38" name="Callout: Bent Line 37">
            <a:extLst>
              <a:ext uri="{FF2B5EF4-FFF2-40B4-BE49-F238E27FC236}">
                <a16:creationId xmlns:a16="http://schemas.microsoft.com/office/drawing/2014/main" xmlns="" id="{C097F251-6ED2-4030-82A7-0766B939845F}"/>
              </a:ext>
            </a:extLst>
          </p:cNvPr>
          <p:cNvSpPr/>
          <p:nvPr/>
        </p:nvSpPr>
        <p:spPr>
          <a:xfrm>
            <a:off x="4298950" y="1046163"/>
            <a:ext cx="990600" cy="369887"/>
          </a:xfrm>
          <a:prstGeom prst="borderCallout2">
            <a:avLst>
              <a:gd name="adj1" fmla="val 19929"/>
              <a:gd name="adj2" fmla="val -2853"/>
              <a:gd name="adj3" fmla="val 41078"/>
              <a:gd name="adj4" fmla="val -15008"/>
              <a:gd name="adj5" fmla="val 109630"/>
              <a:gd name="adj6" fmla="val -24403"/>
            </a:avLst>
          </a:prstGeom>
          <a:solidFill>
            <a:schemeClr val="accent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00" b="1" dirty="0">
                <a:solidFill>
                  <a:schemeClr val="bg1"/>
                </a:solidFill>
              </a:rPr>
              <a:t>Carter &gt;&gt; Reagan in 1980</a:t>
            </a:r>
          </a:p>
        </p:txBody>
      </p:sp>
      <p:cxnSp>
        <p:nvCxnSpPr>
          <p:cNvPr id="36883" name="Straight Arrow Connector 24">
            <a:extLst>
              <a:ext uri="{FF2B5EF4-FFF2-40B4-BE49-F238E27FC236}">
                <a16:creationId xmlns:a16="http://schemas.microsoft.com/office/drawing/2014/main" xmlns="" id="{5174C6A8-C831-4E56-B7C2-3E6EB2E1BB6D}"/>
              </a:ext>
            </a:extLst>
          </p:cNvPr>
          <p:cNvCxnSpPr>
            <a:cxnSpLocks noChangeShapeType="1"/>
          </p:cNvCxnSpPr>
          <p:nvPr/>
        </p:nvCxnSpPr>
        <p:spPr bwMode="auto">
          <a:xfrm flipH="1" flipV="1">
            <a:off x="8336523" y="3879663"/>
            <a:ext cx="600075" cy="90488"/>
          </a:xfrm>
          <a:prstGeom prst="straightConnector1">
            <a:avLst/>
          </a:prstGeom>
          <a:noFill/>
          <a:ln w="38100"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36884" name="TextBox 34">
            <a:extLst>
              <a:ext uri="{FF2B5EF4-FFF2-40B4-BE49-F238E27FC236}">
                <a16:creationId xmlns:a16="http://schemas.microsoft.com/office/drawing/2014/main" xmlns="" id="{D8CD7C91-AD30-41C7-A5C4-7746194DD953}"/>
              </a:ext>
            </a:extLst>
          </p:cNvPr>
          <p:cNvSpPr txBox="1">
            <a:spLocks noChangeArrowheads="1"/>
          </p:cNvSpPr>
          <p:nvPr/>
        </p:nvSpPr>
        <p:spPr bwMode="auto">
          <a:xfrm>
            <a:off x="4833938" y="5316538"/>
            <a:ext cx="266700" cy="219075"/>
          </a:xfrm>
          <a:prstGeom prst="rect">
            <a:avLst/>
          </a:prstGeom>
          <a:solidFill>
            <a:schemeClr val="tx1"/>
          </a:solidFill>
          <a:ln w="9525">
            <a:solidFill>
              <a:schemeClr val="bg1"/>
            </a:solidFill>
            <a:miter lim="800000"/>
            <a:headEnd/>
            <a:tailEnd/>
          </a:ln>
        </p:spPr>
        <p:txBody>
          <a:bodyPr wrap="none"/>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pPr>
            <a:r>
              <a:rPr lang="en-US" altLang="en-US" sz="600">
                <a:solidFill>
                  <a:schemeClr val="bg1"/>
                </a:solidFill>
              </a:rPr>
              <a:t>Bush</a:t>
            </a:r>
          </a:p>
        </p:txBody>
      </p:sp>
      <p:sp>
        <p:nvSpPr>
          <p:cNvPr id="36885" name="Slide Number Placeholder 3">
            <a:extLst>
              <a:ext uri="{FF2B5EF4-FFF2-40B4-BE49-F238E27FC236}">
                <a16:creationId xmlns:a16="http://schemas.microsoft.com/office/drawing/2014/main" xmlns="" id="{EF935516-456F-491F-A246-49ECB4163178}"/>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15</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xmlns="" id="{EB8E5090-FDBD-4523-9DB1-A0CA86B5A4DF}"/>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1200" dirty="0">
                <a:solidFill>
                  <a:srgbClr val="776F67"/>
                </a:solidFill>
                <a:latin typeface="Arial Bold" panose="020B0704020202020204" pitchFamily="34" charset="0"/>
              </a:rPr>
              <a:t>16</a:t>
            </a:r>
          </a:p>
        </p:txBody>
      </p:sp>
      <p:graphicFrame>
        <p:nvGraphicFramePr>
          <p:cNvPr id="21507" name="Object 3">
            <a:extLst>
              <a:ext uri="{FF2B5EF4-FFF2-40B4-BE49-F238E27FC236}">
                <a16:creationId xmlns:a16="http://schemas.microsoft.com/office/drawing/2014/main" xmlns="" id="{4515C99E-D7B9-4C43-89B9-7A1DEF506CF0}"/>
              </a:ext>
            </a:extLst>
          </p:cNvPr>
          <p:cNvGraphicFramePr>
            <a:graphicFrameLocks noChangeAspect="1"/>
          </p:cNvGraphicFramePr>
          <p:nvPr>
            <p:extLst>
              <p:ext uri="{D42A27DB-BD31-4B8C-83A1-F6EECF244321}">
                <p14:modId xmlns:p14="http://schemas.microsoft.com/office/powerpoint/2010/main" val="1497887437"/>
              </p:ext>
            </p:extLst>
          </p:nvPr>
        </p:nvGraphicFramePr>
        <p:xfrm>
          <a:off x="549275" y="866775"/>
          <a:ext cx="8105775" cy="5295900"/>
        </p:xfrm>
        <a:graphic>
          <a:graphicData uri="http://schemas.openxmlformats.org/presentationml/2006/ole">
            <mc:AlternateContent xmlns:mc="http://schemas.openxmlformats.org/markup-compatibility/2006">
              <mc:Choice xmlns:v="urn:schemas-microsoft-com:vml" Requires="v">
                <p:oleObj spid="_x0000_s42002" name="ActiveGraph" r:id="rId3" imgW="8058246" imgH="5267481" progId="FDSCHART.FDSChartCtrl.1">
                  <p:embed/>
                </p:oleObj>
              </mc:Choice>
              <mc:Fallback>
                <p:oleObj name="ActiveGraph" r:id="rId3" imgW="8058246" imgH="5267481" progId="FDSCHART.FDSChartCtrl.1">
                  <p:embed/>
                  <p:pic>
                    <p:nvPicPr>
                      <p:cNvPr id="21507" name="Object 3">
                        <a:extLst>
                          <a:ext uri="{FF2B5EF4-FFF2-40B4-BE49-F238E27FC236}">
                            <a16:creationId xmlns:a16="http://schemas.microsoft.com/office/drawing/2014/main" xmlns="" id="{4515C99E-D7B9-4C43-89B9-7A1DEF506CF0}"/>
                          </a:ext>
                        </a:extLst>
                      </p:cNvPr>
                      <p:cNvPicPr>
                        <a:picLocks noChangeAspect="1" noChangeArrowheads="1"/>
                      </p:cNvPicPr>
                      <p:nvPr/>
                    </p:nvPicPr>
                    <p:blipFill>
                      <a:blip r:embed="rId4"/>
                      <a:srcRect/>
                      <a:stretch>
                        <a:fillRect/>
                      </a:stretch>
                    </p:blipFill>
                    <p:spPr bwMode="auto">
                      <a:xfrm>
                        <a:off x="549275" y="866775"/>
                        <a:ext cx="8105775" cy="5295900"/>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08" name="Text Box 4">
            <a:extLst>
              <a:ext uri="{FF2B5EF4-FFF2-40B4-BE49-F238E27FC236}">
                <a16:creationId xmlns:a16="http://schemas.microsoft.com/office/drawing/2014/main" xmlns="" id="{3DE8F9B9-D58D-4059-9E62-237141C86B72}"/>
              </a:ext>
            </a:extLst>
          </p:cNvPr>
          <p:cNvSpPr txBox="1">
            <a:spLocks noChangeArrowheads="1"/>
          </p:cNvSpPr>
          <p:nvPr/>
        </p:nvSpPr>
        <p:spPr bwMode="auto">
          <a:xfrm>
            <a:off x="488950" y="6162675"/>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sp>
        <p:nvSpPr>
          <p:cNvPr id="21509" name="Rectangle 3">
            <a:extLst>
              <a:ext uri="{FF2B5EF4-FFF2-40B4-BE49-F238E27FC236}">
                <a16:creationId xmlns:a16="http://schemas.microsoft.com/office/drawing/2014/main" xmlns="" id="{57266690-DA73-4145-8B8B-B8F277503354}"/>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2400" b="1" dirty="0">
                <a:solidFill>
                  <a:schemeClr val="tx1"/>
                </a:solidFill>
              </a:rPr>
              <a:t>US Dollar Index –          </a:t>
            </a:r>
            <a:r>
              <a:rPr lang="en-US" altLang="en-US" sz="2400" b="1" dirty="0">
                <a:solidFill>
                  <a:schemeClr val="tx2"/>
                </a:solidFill>
              </a:rPr>
              <a:t>		                                              </a:t>
            </a:r>
            <a:r>
              <a:rPr lang="en-US" altLang="en-US" sz="2400" b="1" i="1" dirty="0">
                <a:solidFill>
                  <a:srgbClr val="30AD34"/>
                </a:solidFill>
              </a:rPr>
              <a:t>Watch the DXY into the election</a:t>
            </a:r>
          </a:p>
        </p:txBody>
      </p:sp>
      <p:sp>
        <p:nvSpPr>
          <p:cNvPr id="21510" name="Right Brace 4">
            <a:extLst>
              <a:ext uri="{FF2B5EF4-FFF2-40B4-BE49-F238E27FC236}">
                <a16:creationId xmlns:a16="http://schemas.microsoft.com/office/drawing/2014/main" xmlns="" id="{2FF6F955-F1BC-44E2-A237-F660B946F5CE}"/>
              </a:ext>
            </a:extLst>
          </p:cNvPr>
          <p:cNvSpPr>
            <a:spLocks/>
          </p:cNvSpPr>
          <p:nvPr/>
        </p:nvSpPr>
        <p:spPr bwMode="auto">
          <a:xfrm>
            <a:off x="8488363" y="4107705"/>
            <a:ext cx="509587" cy="619125"/>
          </a:xfrm>
          <a:prstGeom prst="rightBrace">
            <a:avLst>
              <a:gd name="adj1" fmla="val 8330"/>
              <a:gd name="adj2" fmla="val 50000"/>
            </a:avLst>
          </a:prstGeom>
          <a:noFill/>
          <a:ln w="2857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defTabSz="914400">
              <a:spcBef>
                <a:spcPct val="0"/>
              </a:spcBef>
              <a:buClrTx/>
              <a:buFontTx/>
              <a:buNone/>
            </a:pPr>
            <a:endParaRPr lang="en-US" altLang="en-US" sz="1400">
              <a:solidFill>
                <a:schemeClr val="tx1"/>
              </a:solidFill>
            </a:endParaRPr>
          </a:p>
        </p:txBody>
      </p:sp>
      <p:sp>
        <p:nvSpPr>
          <p:cNvPr id="2" name="Oval 1">
            <a:extLst>
              <a:ext uri="{FF2B5EF4-FFF2-40B4-BE49-F238E27FC236}">
                <a16:creationId xmlns:a16="http://schemas.microsoft.com/office/drawing/2014/main" xmlns="" id="{78C3975D-0D4B-4B0C-9C00-F8E3F1F84D22}"/>
              </a:ext>
            </a:extLst>
          </p:cNvPr>
          <p:cNvSpPr/>
          <p:nvPr/>
        </p:nvSpPr>
        <p:spPr>
          <a:xfrm>
            <a:off x="5611905" y="5432612"/>
            <a:ext cx="259977" cy="412376"/>
          </a:xfrm>
          <a:prstGeom prst="ellipse">
            <a:avLst/>
          </a:prstGeom>
          <a:noFill/>
          <a:ln w="22225" cap="flat">
            <a:solidFill>
              <a:schemeClr val="tx1"/>
            </a:solidFill>
            <a:prstDash val="dash"/>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8" name="Oval 7">
            <a:extLst>
              <a:ext uri="{FF2B5EF4-FFF2-40B4-BE49-F238E27FC236}">
                <a16:creationId xmlns:a16="http://schemas.microsoft.com/office/drawing/2014/main" xmlns="" id="{92579F98-FA9F-4786-86EC-64F38BC3528E}"/>
              </a:ext>
            </a:extLst>
          </p:cNvPr>
          <p:cNvSpPr/>
          <p:nvPr/>
        </p:nvSpPr>
        <p:spPr>
          <a:xfrm>
            <a:off x="3621741" y="5441577"/>
            <a:ext cx="259977" cy="412376"/>
          </a:xfrm>
          <a:prstGeom prst="ellipse">
            <a:avLst/>
          </a:prstGeom>
          <a:noFill/>
          <a:ln w="22225" cap="flat">
            <a:solidFill>
              <a:schemeClr val="tx1"/>
            </a:solidFill>
            <a:prstDash val="dash"/>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1">
            <a:extLst>
              <a:ext uri="{FF2B5EF4-FFF2-40B4-BE49-F238E27FC236}">
                <a16:creationId xmlns:a16="http://schemas.microsoft.com/office/drawing/2014/main" xmlns="" id="{80389EE1-49A2-4CF2-A22F-C7A6EAFE005A}"/>
              </a:ext>
            </a:extLst>
          </p:cNvPr>
          <p:cNvSpPr txBox="1">
            <a:spLocks noChangeArrowheads="1"/>
          </p:cNvSpPr>
          <p:nvPr/>
        </p:nvSpPr>
        <p:spPr bwMode="auto">
          <a:xfrm>
            <a:off x="582613" y="2081213"/>
            <a:ext cx="8074025" cy="1754187"/>
          </a:xfrm>
          <a:prstGeom prst="rect">
            <a:avLst/>
          </a:prstGeom>
          <a:noFill/>
          <a:ln>
            <a:noFill/>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defRPr/>
            </a:pPr>
            <a:r>
              <a:rPr lang="en-US" altLang="en-US" sz="5400" b="1" dirty="0">
                <a:solidFill>
                  <a:srgbClr val="766A62"/>
                </a:solidFill>
                <a:latin typeface="+mn-lt"/>
              </a:rPr>
              <a:t>Fall - 2020  </a:t>
            </a:r>
          </a:p>
          <a:p>
            <a:pPr algn="ctr">
              <a:spcBef>
                <a:spcPct val="0"/>
              </a:spcBef>
              <a:buClrTx/>
              <a:buFontTx/>
              <a:buNone/>
              <a:defRPr/>
            </a:pPr>
            <a:r>
              <a:rPr lang="en-US" altLang="en-US" sz="5400" b="1" i="1" dirty="0">
                <a:solidFill>
                  <a:schemeClr val="tx1"/>
                </a:solidFill>
                <a:latin typeface="+mn-lt"/>
              </a:rPr>
              <a:t>Calls to Action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xmlns="" id="{22393C13-77BE-4C02-BFED-177423DDAC79}"/>
              </a:ext>
            </a:extLst>
          </p:cNvPr>
          <p:cNvSpPr>
            <a:spLocks noGrp="1" noChangeArrowheads="1"/>
          </p:cNvSpPr>
          <p:nvPr/>
        </p:nvSpPr>
        <p:spPr bwMode="auto">
          <a:xfrm>
            <a:off x="298450" y="0"/>
            <a:ext cx="7697788" cy="838200"/>
          </a:xfrm>
          <a:prstGeom prst="rect">
            <a:avLst/>
          </a:prstGeom>
          <a:noFill/>
          <a:ln>
            <a:noFill/>
          </a:ln>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defRPr/>
            </a:pPr>
            <a:r>
              <a:rPr lang="en-US" altLang="en-US" sz="2800" b="1" dirty="0">
                <a:solidFill>
                  <a:srgbClr val="30AD34"/>
                </a:solidFill>
                <a:latin typeface="+mn-lt"/>
              </a:rPr>
              <a:t>Fall 2020 – Calls to Action</a:t>
            </a:r>
            <a:endParaRPr lang="en-US" altLang="en-US" sz="2800" b="1" i="1" dirty="0">
              <a:solidFill>
                <a:srgbClr val="30AD34"/>
              </a:solidFill>
              <a:latin typeface="+mn-lt"/>
            </a:endParaRPr>
          </a:p>
        </p:txBody>
      </p:sp>
      <p:sp>
        <p:nvSpPr>
          <p:cNvPr id="17411" name="Text Box 3">
            <a:extLst>
              <a:ext uri="{FF2B5EF4-FFF2-40B4-BE49-F238E27FC236}">
                <a16:creationId xmlns:a16="http://schemas.microsoft.com/office/drawing/2014/main" xmlns="" id="{14625915-8BE4-479F-8061-7B00D61B2495}"/>
              </a:ext>
            </a:extLst>
          </p:cNvPr>
          <p:cNvSpPr txBox="1">
            <a:spLocks noChangeArrowheads="1"/>
          </p:cNvSpPr>
          <p:nvPr/>
        </p:nvSpPr>
        <p:spPr bwMode="auto">
          <a:xfrm>
            <a:off x="101600" y="549275"/>
            <a:ext cx="8250238" cy="3416320"/>
          </a:xfrm>
          <a:prstGeom prst="rect">
            <a:avLst/>
          </a:prstGeom>
          <a:noFill/>
          <a:ln>
            <a:noFill/>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914400" indent="-45720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marL="457200" lvl="1" indent="0" eaLnBrk="1" hangingPunct="1">
              <a:spcBef>
                <a:spcPct val="50000"/>
              </a:spcBef>
              <a:buClrTx/>
              <a:buFont typeface="Arial" panose="020B0604020202020204" pitchFamily="34" charset="0"/>
              <a:buNone/>
              <a:defRPr/>
            </a:pPr>
            <a:endParaRPr lang="en-US" altLang="en-US" sz="1800" u="sng" dirty="0">
              <a:solidFill>
                <a:schemeClr val="tx1"/>
              </a:solidFill>
            </a:endParaRP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Business – How, where and when do I best reopen my business?  What about office space, if I use independent space in my business?</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Business – Am I tiering my cash between deposits, money markets and short-term debt to increase interest income?</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Business – What am I doing to increase sales &amp; productivity?</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Business – What am I doing to improve my balance sheet?</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Business – Am I ready to operate in a brave new virtual world?</a:t>
            </a:r>
          </a:p>
          <a:p>
            <a:pPr lvl="1" eaLnBrk="1" hangingPunct="1">
              <a:spcBef>
                <a:spcPct val="50000"/>
              </a:spcBef>
              <a:buClrTx/>
              <a:buFont typeface="Calibri" panose="020F0502020204030204" pitchFamily="34" charset="0"/>
              <a:buAutoNum type="arabicPeriod"/>
              <a:defRPr/>
            </a:pPr>
            <a:endParaRPr lang="en-US" altLang="en-US" sz="1800" dirty="0">
              <a:solidFill>
                <a:schemeClr val="tx1"/>
              </a:solidFill>
            </a:endParaRPr>
          </a:p>
        </p:txBody>
      </p:sp>
      <p:sp>
        <p:nvSpPr>
          <p:cNvPr id="47108" name="Slide Number Placeholder 3">
            <a:extLst>
              <a:ext uri="{FF2B5EF4-FFF2-40B4-BE49-F238E27FC236}">
                <a16:creationId xmlns:a16="http://schemas.microsoft.com/office/drawing/2014/main" xmlns="" id="{4E29ED58-70AE-40CB-9029-34DBB0F804E7}"/>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18</a:t>
            </a:r>
          </a:p>
        </p:txBody>
      </p:sp>
      <p:sp>
        <p:nvSpPr>
          <p:cNvPr id="5" name="Text Box 3">
            <a:extLst>
              <a:ext uri="{FF2B5EF4-FFF2-40B4-BE49-F238E27FC236}">
                <a16:creationId xmlns:a16="http://schemas.microsoft.com/office/drawing/2014/main" xmlns="" id="{9C1E6DED-46BD-4BBB-B17D-13FA21EB41C2}"/>
              </a:ext>
            </a:extLst>
          </p:cNvPr>
          <p:cNvSpPr txBox="1">
            <a:spLocks noChangeArrowheads="1"/>
          </p:cNvSpPr>
          <p:nvPr/>
        </p:nvSpPr>
        <p:spPr bwMode="auto">
          <a:xfrm>
            <a:off x="84138" y="3654425"/>
            <a:ext cx="8081962" cy="2862263"/>
          </a:xfrm>
          <a:prstGeom prst="rect">
            <a:avLst/>
          </a:prstGeom>
          <a:noFill/>
          <a:ln>
            <a:noFill/>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914400" indent="-45720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marL="457200" lvl="1" indent="0" eaLnBrk="1" hangingPunct="1">
              <a:spcBef>
                <a:spcPct val="50000"/>
              </a:spcBef>
              <a:buClrTx/>
              <a:buFont typeface="Arial" panose="020B0604020202020204" pitchFamily="34" charset="0"/>
              <a:buNone/>
              <a:defRPr/>
            </a:pPr>
            <a:endParaRPr lang="en-US" altLang="en-US" sz="1800" u="sng" dirty="0">
              <a:solidFill>
                <a:schemeClr val="tx1"/>
              </a:solidFill>
            </a:endParaRP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Consumer – Do I have my target cash need accumulated?</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Consumer – Am I going to get investment advice or go it alone?</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Consumer – Do I need to retrain, or, help my family to retrain/refocus?</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Consumer – What am I doing to improve my balance sheet?</a:t>
            </a:r>
          </a:p>
          <a:p>
            <a:pPr lvl="1" eaLnBrk="1" hangingPunct="1">
              <a:spcBef>
                <a:spcPct val="50000"/>
              </a:spcBef>
              <a:buClrTx/>
              <a:buFont typeface="Calibri" panose="020F0502020204030204" pitchFamily="34" charset="0"/>
              <a:buAutoNum type="arabicPeriod"/>
              <a:defRPr/>
            </a:pPr>
            <a:r>
              <a:rPr lang="en-US" altLang="en-US" sz="1800" dirty="0">
                <a:solidFill>
                  <a:schemeClr val="tx1"/>
                </a:solidFill>
                <a:latin typeface="+mn-lt"/>
              </a:rPr>
              <a:t>Consumer – Is my estate plan up-to-date?</a:t>
            </a:r>
          </a:p>
          <a:p>
            <a:pPr lvl="1" eaLnBrk="1" hangingPunct="1">
              <a:spcBef>
                <a:spcPct val="50000"/>
              </a:spcBef>
              <a:buClrTx/>
              <a:buFont typeface="Calibri" panose="020F0502020204030204" pitchFamily="34" charset="0"/>
              <a:buAutoNum type="arabicPeriod"/>
              <a:defRPr/>
            </a:pPr>
            <a:endParaRPr lang="en-US" altLang="en-US" sz="1800" dirty="0">
              <a:solidFill>
                <a:schemeClr val="tx1"/>
              </a:solidFill>
            </a:endParaRPr>
          </a:p>
        </p:txBody>
      </p:sp>
      <p:cxnSp>
        <p:nvCxnSpPr>
          <p:cNvPr id="3" name="Straight Connector 2">
            <a:extLst>
              <a:ext uri="{FF2B5EF4-FFF2-40B4-BE49-F238E27FC236}">
                <a16:creationId xmlns:a16="http://schemas.microsoft.com/office/drawing/2014/main" xmlns="" id="{ED804AA5-07C6-4357-8490-66B5E20C21E9}"/>
              </a:ext>
            </a:extLst>
          </p:cNvPr>
          <p:cNvCxnSpPr/>
          <p:nvPr/>
        </p:nvCxnSpPr>
        <p:spPr>
          <a:xfrm>
            <a:off x="511175" y="3841750"/>
            <a:ext cx="8004175" cy="0"/>
          </a:xfrm>
          <a:prstGeom prst="line">
            <a:avLst/>
          </a:prstGeom>
          <a:ln>
            <a:solidFill>
              <a:srgbClr val="69BE28"/>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26CFD895-04E4-487C-9FC1-CE68DF8968A8}"/>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fld id="{E7F33AF5-C3D7-4C5C-A94E-1F88EE4D9B22}" type="slidenum">
              <a:rPr lang="en-US" altLang="en-US" sz="1200">
                <a:solidFill>
                  <a:srgbClr val="776F67"/>
                </a:solidFill>
                <a:latin typeface="Arial Bold" panose="020B0704020202020204" pitchFamily="34" charset="0"/>
              </a:rPr>
              <a:pPr eaLnBrk="1" hangingPunct="1">
                <a:spcBef>
                  <a:spcPct val="0"/>
                </a:spcBef>
                <a:buClrTx/>
                <a:buFontTx/>
                <a:buNone/>
              </a:pPr>
              <a:t>2</a:t>
            </a:fld>
            <a:endParaRPr lang="en-US" altLang="en-US" sz="1200" dirty="0">
              <a:solidFill>
                <a:srgbClr val="776F67"/>
              </a:solidFill>
              <a:latin typeface="Arial Bold" panose="020B0704020202020204" pitchFamily="34" charset="0"/>
            </a:endParaRPr>
          </a:p>
        </p:txBody>
      </p:sp>
      <p:sp>
        <p:nvSpPr>
          <p:cNvPr id="4" name="Title 1">
            <a:extLst>
              <a:ext uri="{FF2B5EF4-FFF2-40B4-BE49-F238E27FC236}">
                <a16:creationId xmlns:a16="http://schemas.microsoft.com/office/drawing/2014/main" xmlns="" id="{7D94E7B1-E97D-4456-8BEF-3C5A7BF4B5DC}"/>
              </a:ext>
            </a:extLst>
          </p:cNvPr>
          <p:cNvSpPr txBox="1">
            <a:spLocks/>
          </p:cNvSpPr>
          <p:nvPr/>
        </p:nvSpPr>
        <p:spPr>
          <a:xfrm>
            <a:off x="596900" y="201613"/>
            <a:ext cx="8256588" cy="1143000"/>
          </a:xfrm>
          <a:prstGeom prst="rect">
            <a:avLst/>
          </a:prstGeom>
        </p:spPr>
        <p:txBody>
          <a:bodyPr/>
          <a:lstStyle>
            <a:lvl1pPr algn="l" defTabSz="457200" rtl="0" eaLnBrk="0" fontAlgn="base" hangingPunct="0">
              <a:lnSpc>
                <a:spcPct val="90000"/>
              </a:lnSpc>
              <a:spcBef>
                <a:spcPct val="0"/>
              </a:spcBef>
              <a:spcAft>
                <a:spcPct val="0"/>
              </a:spcAft>
              <a:defRPr sz="3500" b="1" kern="1200">
                <a:solidFill>
                  <a:srgbClr val="30AD34"/>
                </a:solidFill>
                <a:latin typeface="Arial Bold"/>
                <a:ea typeface="ＭＳ Ｐゴシック" charset="-128"/>
                <a:cs typeface="Arial Bold"/>
              </a:defRPr>
            </a:lvl1pPr>
            <a:lvl2pPr algn="l" defTabSz="457200" rtl="0" eaLnBrk="0" fontAlgn="base" hangingPunct="0">
              <a:lnSpc>
                <a:spcPct val="90000"/>
              </a:lnSpc>
              <a:spcBef>
                <a:spcPct val="0"/>
              </a:spcBef>
              <a:spcAft>
                <a:spcPct val="0"/>
              </a:spcAft>
              <a:defRPr sz="3500" b="1">
                <a:solidFill>
                  <a:srgbClr val="30AD34"/>
                </a:solidFill>
                <a:latin typeface="Arial Bold" pitchFamily="-110" charset="0"/>
                <a:ea typeface="ＭＳ Ｐゴシック" charset="-128"/>
                <a:cs typeface="Arial Bold" panose="020B0704020202020204" pitchFamily="34" charset="0"/>
              </a:defRPr>
            </a:lvl2pPr>
            <a:lvl3pPr algn="l" defTabSz="457200" rtl="0" eaLnBrk="0" fontAlgn="base" hangingPunct="0">
              <a:lnSpc>
                <a:spcPct val="90000"/>
              </a:lnSpc>
              <a:spcBef>
                <a:spcPct val="0"/>
              </a:spcBef>
              <a:spcAft>
                <a:spcPct val="0"/>
              </a:spcAft>
              <a:defRPr sz="3500" b="1">
                <a:solidFill>
                  <a:srgbClr val="30AD34"/>
                </a:solidFill>
                <a:latin typeface="Arial Bold" pitchFamily="-110" charset="0"/>
                <a:ea typeface="ＭＳ Ｐゴシック" charset="-128"/>
                <a:cs typeface="Arial Bold" panose="020B0704020202020204" pitchFamily="34" charset="0"/>
              </a:defRPr>
            </a:lvl3pPr>
            <a:lvl4pPr algn="l" defTabSz="457200" rtl="0" eaLnBrk="0" fontAlgn="base" hangingPunct="0">
              <a:lnSpc>
                <a:spcPct val="90000"/>
              </a:lnSpc>
              <a:spcBef>
                <a:spcPct val="0"/>
              </a:spcBef>
              <a:spcAft>
                <a:spcPct val="0"/>
              </a:spcAft>
              <a:defRPr sz="3500" b="1">
                <a:solidFill>
                  <a:srgbClr val="30AD34"/>
                </a:solidFill>
                <a:latin typeface="Arial Bold" pitchFamily="-110" charset="0"/>
                <a:ea typeface="ＭＳ Ｐゴシック" charset="-128"/>
                <a:cs typeface="Arial Bold" panose="020B0704020202020204" pitchFamily="34" charset="0"/>
              </a:defRPr>
            </a:lvl4pPr>
            <a:lvl5pPr algn="l" defTabSz="457200" rtl="0" eaLnBrk="0" fontAlgn="base" hangingPunct="0">
              <a:lnSpc>
                <a:spcPct val="90000"/>
              </a:lnSpc>
              <a:spcBef>
                <a:spcPct val="0"/>
              </a:spcBef>
              <a:spcAft>
                <a:spcPct val="0"/>
              </a:spcAft>
              <a:defRPr sz="3500" b="1">
                <a:solidFill>
                  <a:srgbClr val="30AD34"/>
                </a:solidFill>
                <a:latin typeface="Arial Bold" pitchFamily="-110" charset="0"/>
                <a:ea typeface="ＭＳ Ｐゴシック" charset="-128"/>
                <a:cs typeface="Arial Bold" panose="020B0704020202020204" pitchFamily="34" charset="0"/>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defRPr/>
            </a:pPr>
            <a:r>
              <a:rPr lang="en-US" dirty="0">
                <a:latin typeface="+mj-lt"/>
                <a:cs typeface="Arial" charset="0"/>
              </a:rPr>
              <a:t>Market Presence</a:t>
            </a:r>
            <a:endParaRPr lang="en-US" dirty="0">
              <a:latin typeface="+mj-lt"/>
            </a:endParaRPr>
          </a:p>
        </p:txBody>
      </p:sp>
      <p:sp>
        <p:nvSpPr>
          <p:cNvPr id="5" name="Rectangle 77">
            <a:extLst>
              <a:ext uri="{FF2B5EF4-FFF2-40B4-BE49-F238E27FC236}">
                <a16:creationId xmlns:a16="http://schemas.microsoft.com/office/drawing/2014/main" xmlns="" id="{FE7F746C-A567-488F-8AC3-790D4B211113}"/>
              </a:ext>
            </a:extLst>
          </p:cNvPr>
          <p:cNvSpPr>
            <a:spLocks noChangeArrowheads="1"/>
          </p:cNvSpPr>
          <p:nvPr/>
        </p:nvSpPr>
        <p:spPr bwMode="auto">
          <a:xfrm>
            <a:off x="471488" y="1352550"/>
            <a:ext cx="4354512" cy="4552950"/>
          </a:xfrm>
          <a:prstGeom prst="rect">
            <a:avLst/>
          </a:prstGeom>
          <a:noFill/>
          <a:ln>
            <a:noFill/>
          </a:ln>
        </p:spPr>
        <p:txBody>
          <a:bodyPr rIns="0"/>
          <a:lstStyle>
            <a:lvl1pPr marL="342900" indent="-342900">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800100" indent="-34290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dirty="0">
                <a:solidFill>
                  <a:schemeClr val="tx1"/>
                </a:solidFill>
                <a:latin typeface="+mn-lt"/>
              </a:rPr>
              <a:t>Founded in 1866 and headquartered in Columbus, Ohio</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dirty="0">
                <a:solidFill>
                  <a:schemeClr val="tx1"/>
                </a:solidFill>
                <a:latin typeface="+mn-lt"/>
              </a:rPr>
              <a:t>$114 billion in bank assets </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dirty="0">
                <a:solidFill>
                  <a:schemeClr val="tx1"/>
                </a:solidFill>
                <a:latin typeface="+mn-lt"/>
              </a:rPr>
              <a:t>7-state retail banking franchise: Ohio, Michigan, Pennsylvania, Indiana, West Virginia, Illinois, and Kentucky. Also an office in Florida.</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dirty="0">
                <a:solidFill>
                  <a:schemeClr val="tx1"/>
                </a:solidFill>
                <a:latin typeface="+mn-lt"/>
              </a:rPr>
              <a:t>839 branches; 1,434 ATMs</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dirty="0">
                <a:solidFill>
                  <a:schemeClr val="tx1"/>
                </a:solidFill>
                <a:latin typeface="+mn-lt"/>
              </a:rPr>
              <a:t>31 Private Banking Offices</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i="1" dirty="0">
                <a:solidFill>
                  <a:srgbClr val="69BE28"/>
                </a:solidFill>
                <a:latin typeface="+mn-lt"/>
              </a:rPr>
              <a:t>$17 billion in managed assets for individuals and institutional clients</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dirty="0">
                <a:solidFill>
                  <a:schemeClr val="tx1"/>
                </a:solidFill>
                <a:latin typeface="+mn-lt"/>
              </a:rPr>
              <a:t>Listed on Nasdaq, Ticker: HBAN</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r>
              <a:rPr lang="en-US" altLang="en-US" sz="2000" dirty="0">
                <a:solidFill>
                  <a:schemeClr val="tx1"/>
                </a:solidFill>
                <a:latin typeface="+mn-lt"/>
              </a:rPr>
              <a:t>Member of S&amp;P 500 Index</a:t>
            </a:r>
          </a:p>
          <a:p>
            <a:pPr eaLnBrk="1" hangingPunct="1">
              <a:lnSpc>
                <a:spcPct val="90000"/>
              </a:lnSpc>
              <a:spcBef>
                <a:spcPct val="30000"/>
              </a:spcBef>
              <a:spcAft>
                <a:spcPct val="30000"/>
              </a:spcAft>
              <a:buClr>
                <a:srgbClr val="5B8F22"/>
              </a:buClr>
              <a:buSzPct val="60000"/>
              <a:buFont typeface="Wingdings" panose="05000000000000000000" pitchFamily="2" charset="2"/>
              <a:buChar char="l"/>
              <a:defRPr/>
            </a:pPr>
            <a:endParaRPr lang="en-US" altLang="en-US" sz="1800" baseline="30000" dirty="0">
              <a:solidFill>
                <a:schemeClr val="tx1"/>
              </a:solidFill>
            </a:endParaRPr>
          </a:p>
        </p:txBody>
      </p:sp>
      <p:pic>
        <p:nvPicPr>
          <p:cNvPr id="17413" name="Picture 2">
            <a:extLst>
              <a:ext uri="{FF2B5EF4-FFF2-40B4-BE49-F238E27FC236}">
                <a16:creationId xmlns:a16="http://schemas.microsoft.com/office/drawing/2014/main" xmlns="" id="{6265F693-DD64-4F88-9347-9DEC08759B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883" t="15442" r="52280" b="17438"/>
          <a:stretch>
            <a:fillRect/>
          </a:stretch>
        </p:blipFill>
        <p:spPr bwMode="auto">
          <a:xfrm>
            <a:off x="5208299" y="1263794"/>
            <a:ext cx="3643313" cy="455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A “transaction” is any combination of checks paid, deposit tickets, deposited checks and ACH received credits and debits. Consult your tax professional for further information.…"/>
          <p:cNvSpPr txBox="1"/>
          <p:nvPr/>
        </p:nvSpPr>
        <p:spPr>
          <a:xfrm>
            <a:off x="3360618" y="1036269"/>
            <a:ext cx="5314255" cy="52937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r>
              <a:rPr lang="en-US" sz="800" dirty="0">
                <a:solidFill>
                  <a:srgbClr val="766A62"/>
                </a:solidFill>
              </a:rPr>
              <a:t>This publication contains general information. The views and strategies described may not be suitable for all investors. </a:t>
            </a:r>
          </a:p>
          <a:p>
            <a:r>
              <a:rPr lang="en-US" sz="800" dirty="0">
                <a:solidFill>
                  <a:srgbClr val="766A62"/>
                </a:solidFill>
              </a:rPr>
              <a:t>Any forecasts presented are for illustrative purposes only and are not to be relied upon as advice or interpreted as a recommendation. Individuals should consult with their investment adviser regarding their particular circumstances. This material has been prepared for informational purposes only, and is not intended to provide, and should not be relied on for, accounting, legal or tax advice. Contents herein have been compiled or derived in part from sources believed reliable and contain information and opinions that are accurate and complete. However, Huntington is not responsible for those sources and makes no representation or warranty, express or implied, in respect thereof, and takes no responsibility for any errors and omissions. The opinions, estimates and projections contained herein are as of the date of this publication and are subject to change without notice. This material is not intended as an offer or solicitation for the purchase or sale of any financial instrument. Investing in securities involves risk, including possible loss of principal amount invested. Past performance is no guarantee of future results.</a:t>
            </a:r>
          </a:p>
          <a:p>
            <a:r>
              <a:rPr lang="en-US" sz="800" dirty="0">
                <a:solidFill>
                  <a:srgbClr val="766A62"/>
                </a:solidFill>
              </a:rPr>
              <a:t> </a:t>
            </a:r>
          </a:p>
          <a:p>
            <a:r>
              <a:rPr lang="en-US" sz="800" dirty="0">
                <a:solidFill>
                  <a:srgbClr val="766A62"/>
                </a:solidFill>
              </a:rPr>
              <a:t>International investing involves special risks including currency risk, increased volatility of foreign securities, political risks, and differences in auditing and other financial standards. Prices of emerging markets securities can be significantly more volatile than the prices of securities in developed countries and currency risk and political risks are accentuated in emerging markets.</a:t>
            </a:r>
          </a:p>
          <a:p>
            <a:r>
              <a:rPr lang="en-US" sz="800" dirty="0">
                <a:solidFill>
                  <a:srgbClr val="766A62"/>
                </a:solidFill>
              </a:rPr>
              <a:t> </a:t>
            </a:r>
          </a:p>
          <a:p>
            <a:r>
              <a:rPr lang="en-US" sz="800" dirty="0">
                <a:solidFill>
                  <a:srgbClr val="766A62"/>
                </a:solidFill>
              </a:rPr>
              <a:t>Bonds are affected by a number of risks, including fluctuations in interest rates, credit risks, and prepayment risk. In general, as prevailing interest rates rise, fixed income securities prices will fall. Bonds face credit risk if a decline in an issuer’s credit rating or credit worthiness, causes a bond’s price to decline.</a:t>
            </a:r>
          </a:p>
          <a:p>
            <a:r>
              <a:rPr lang="en-US" sz="800" dirty="0">
                <a:solidFill>
                  <a:srgbClr val="766A62"/>
                </a:solidFill>
              </a:rPr>
              <a:t> </a:t>
            </a:r>
          </a:p>
          <a:p>
            <a:r>
              <a:rPr lang="en-US" sz="800" dirty="0">
                <a:solidFill>
                  <a:srgbClr val="766A62"/>
                </a:solidFill>
              </a:rPr>
              <a:t>Huntington Private Bank</a:t>
            </a:r>
            <a:r>
              <a:rPr lang="en-US" sz="800" baseline="30000" dirty="0">
                <a:solidFill>
                  <a:srgbClr val="766A62"/>
                </a:solidFill>
              </a:rPr>
              <a:t>®</a:t>
            </a:r>
            <a:r>
              <a:rPr lang="en-US" sz="800" dirty="0">
                <a:solidFill>
                  <a:srgbClr val="766A62"/>
                </a:solidFill>
              </a:rPr>
              <a:t> is a team of professionals dedicated to delivering a full range of wealth and financial services. </a:t>
            </a:r>
          </a:p>
          <a:p>
            <a:r>
              <a:rPr lang="en-US" sz="800" dirty="0">
                <a:solidFill>
                  <a:srgbClr val="766A62"/>
                </a:solidFill>
              </a:rPr>
              <a:t>The team is comprised of Private Bankers, who offer premium banking solutions, Wealth and Investments Management professionals, who provide, among other services, trust and estate administration and portfolio management from The Huntington National Bank, and licensed investment representatives of The Huntington Investment Company, who offers securities and investment advisory services. Huntington Private Bank</a:t>
            </a:r>
            <a:r>
              <a:rPr lang="en-US" sz="800" baseline="30000" dirty="0">
                <a:solidFill>
                  <a:srgbClr val="766A62"/>
                </a:solidFill>
              </a:rPr>
              <a:t>®</a:t>
            </a:r>
            <a:r>
              <a:rPr lang="en-US" sz="800" dirty="0">
                <a:solidFill>
                  <a:srgbClr val="766A62"/>
                </a:solidFill>
              </a:rPr>
              <a:t> is a federally registered service mark of Huntington Bancshares Incorporated.</a:t>
            </a:r>
          </a:p>
          <a:p>
            <a:r>
              <a:rPr lang="en-US" sz="800" dirty="0">
                <a:solidFill>
                  <a:srgbClr val="766A62"/>
                </a:solidFill>
              </a:rPr>
              <a:t> </a:t>
            </a:r>
          </a:p>
          <a:p>
            <a:r>
              <a:rPr lang="en-US" sz="800" dirty="0">
                <a:solidFill>
                  <a:srgbClr val="766A62"/>
                </a:solidFill>
              </a:rPr>
              <a:t>The Huntington Investment Company, is a registered broker dealer, member FINRA/SIPC, and a registered investment adviser with the U.S. Securities and Exchange Commission (SEC). The Huntington Investment Company is a wholly-owned subsidiary of Huntington Bancshares Incorporated. </a:t>
            </a:r>
          </a:p>
          <a:p>
            <a:r>
              <a:rPr lang="en-US" sz="800" dirty="0">
                <a:solidFill>
                  <a:srgbClr val="766A62"/>
                </a:solidFill>
              </a:rPr>
              <a:t> </a:t>
            </a:r>
          </a:p>
          <a:p>
            <a:r>
              <a:rPr lang="en-US" sz="800" dirty="0">
                <a:solidFill>
                  <a:srgbClr val="766A62"/>
                </a:solidFill>
              </a:rPr>
              <a:t>Insurance products are offered by Huntington Insurance, a subsidiary of Huntington Bancshares Incorporated and underwritten by third party insurance carriers not affiliate with Huntington Insurance.</a:t>
            </a:r>
          </a:p>
          <a:p>
            <a:r>
              <a:rPr lang="en-US" sz="800" dirty="0">
                <a:solidFill>
                  <a:srgbClr val="766A62"/>
                </a:solidFill>
              </a:rPr>
              <a:t> </a:t>
            </a:r>
          </a:p>
          <a:p>
            <a:r>
              <a:rPr lang="en-US" sz="800" dirty="0">
                <a:solidFill>
                  <a:srgbClr val="766A62"/>
                </a:solidFill>
              </a:rPr>
              <a:t>Trust and investment management services are provided by The Huntington National Bank, a national bank with fiduciary powers. The Huntington National Bank is a wholly-owned subsidiary of Huntington Bancshares Incorporated.</a:t>
            </a:r>
          </a:p>
          <a:p>
            <a:r>
              <a:rPr lang="en-US" sz="800" b="1" dirty="0">
                <a:solidFill>
                  <a:srgbClr val="766A62"/>
                </a:solidFill>
              </a:rPr>
              <a:t> </a:t>
            </a:r>
            <a:endParaRPr lang="en-US" sz="800" dirty="0">
              <a:solidFill>
                <a:srgbClr val="766A62"/>
              </a:solidFill>
            </a:endParaRPr>
          </a:p>
          <a:p>
            <a:r>
              <a:rPr lang="en-US" sz="800" b="1" dirty="0">
                <a:solidFill>
                  <a:srgbClr val="766A62"/>
                </a:solidFill>
              </a:rPr>
              <a:t>Investment, Insurance and Non – Deposit Trust products are</a:t>
            </a:r>
            <a:r>
              <a:rPr lang="en-US" sz="800" dirty="0">
                <a:solidFill>
                  <a:srgbClr val="766A62"/>
                </a:solidFill>
              </a:rPr>
              <a:t>: NOT A DEPOSIT • NOT FDIC INSURED • NOT GUARANTEED BY THE BANK • NOT INSURED BY ANY FEDERAL GOVERNMENT AGENCY • MAY LOSE VALUE</a:t>
            </a:r>
          </a:p>
          <a:p>
            <a:r>
              <a:rPr lang="en-US" sz="800" dirty="0"/>
              <a:t> </a:t>
            </a:r>
          </a:p>
          <a:p>
            <a:r>
              <a:rPr lang="en-US" sz="800" b="1" dirty="0">
                <a:solidFill>
                  <a:srgbClr val="766A62"/>
                </a:solidFill>
              </a:rPr>
              <a:t> </a:t>
            </a:r>
            <a:endParaRPr lang="en-US" sz="800" dirty="0">
              <a:solidFill>
                <a:srgbClr val="766A62"/>
              </a:solidFill>
            </a:endParaRPr>
          </a:p>
          <a:p>
            <a:pPr>
              <a:defRPr sz="1000">
                <a:solidFill>
                  <a:schemeClr val="accent2">
                    <a:lumOff val="-6980"/>
                  </a:schemeClr>
                </a:solidFill>
              </a:defRPr>
            </a:pPr>
            <a:endParaRPr dirty="0">
              <a:solidFill>
                <a:srgbClr val="766A62"/>
              </a:solidFill>
            </a:endParaRPr>
          </a:p>
        </p:txBody>
      </p:sp>
      <p:sp>
        <p:nvSpPr>
          <p:cNvPr id="9" name="Slide Number">
            <a:extLst>
              <a:ext uri="{FF2B5EF4-FFF2-40B4-BE49-F238E27FC236}">
                <a16:creationId xmlns:a16="http://schemas.microsoft.com/office/drawing/2014/main" xmlns="" id="{C5C4BF5A-DC14-AD4E-AC7F-CA9EA6091044}"/>
              </a:ext>
            </a:extLst>
          </p:cNvPr>
          <p:cNvSpPr txBox="1">
            <a:spLocks noGrp="1"/>
          </p:cNvSpPr>
          <p:nvPr>
            <p:ph type="sldNum" sz="quarter" idx="2"/>
          </p:nvPr>
        </p:nvSpPr>
        <p:spPr>
          <a:xfrm>
            <a:off x="8411862" y="6447700"/>
            <a:ext cx="249425" cy="276999"/>
          </a:xfrm>
          <a:prstGeom prst="rect">
            <a:avLst/>
          </a:prstGeom>
        </p:spPr>
        <p:txBody>
          <a:bodyPr/>
          <a:lstStyle/>
          <a:p>
            <a:r>
              <a:rPr lang="en-US" b="1" dirty="0">
                <a:solidFill>
                  <a:schemeClr val="tx1">
                    <a:lumMod val="50000"/>
                    <a:lumOff val="50000"/>
                  </a:schemeClr>
                </a:solidFill>
              </a:rPr>
              <a:t>19</a:t>
            </a:r>
            <a:endParaRPr b="1" dirty="0">
              <a:solidFill>
                <a:schemeClr val="tx1">
                  <a:lumMod val="50000"/>
                  <a:lumOff val="50000"/>
                </a:schemeClr>
              </a:solidFill>
            </a:endParaRPr>
          </a:p>
        </p:txBody>
      </p:sp>
      <p:pic>
        <p:nvPicPr>
          <p:cNvPr id="10" name="Picture 9">
            <a:extLst>
              <a:ext uri="{FF2B5EF4-FFF2-40B4-BE49-F238E27FC236}">
                <a16:creationId xmlns:a16="http://schemas.microsoft.com/office/drawing/2014/main" xmlns="" id="{E6E557C0-42D6-284B-A163-821C60BF1756}"/>
              </a:ext>
            </a:extLst>
          </p:cNvPr>
          <p:cNvPicPr>
            <a:picLocks noChangeAspect="1"/>
          </p:cNvPicPr>
          <p:nvPr/>
        </p:nvPicPr>
        <p:blipFill>
          <a:blip r:embed="rId3"/>
          <a:stretch>
            <a:fillRect/>
          </a:stretch>
        </p:blipFill>
        <p:spPr>
          <a:xfrm>
            <a:off x="431815" y="1134698"/>
            <a:ext cx="2359152" cy="371588"/>
          </a:xfrm>
          <a:prstGeom prst="rect">
            <a:avLst/>
          </a:prstGeom>
        </p:spPr>
      </p:pic>
      <p:sp>
        <p:nvSpPr>
          <p:cNvPr id="6" name="TextBox 5">
            <a:extLst>
              <a:ext uri="{FF2B5EF4-FFF2-40B4-BE49-F238E27FC236}">
                <a16:creationId xmlns:a16="http://schemas.microsoft.com/office/drawing/2014/main" xmlns="" id="{77AE6ACE-2172-3A47-BADF-F57AB9F940BE}"/>
              </a:ext>
            </a:extLst>
          </p:cNvPr>
          <p:cNvSpPr txBox="1"/>
          <p:nvPr/>
        </p:nvSpPr>
        <p:spPr>
          <a:xfrm>
            <a:off x="237067" y="3810000"/>
            <a:ext cx="25400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pic>
        <p:nvPicPr>
          <p:cNvPr id="15" name="Picture 14">
            <a:extLst>
              <a:ext uri="{FF2B5EF4-FFF2-40B4-BE49-F238E27FC236}">
                <a16:creationId xmlns:a16="http://schemas.microsoft.com/office/drawing/2014/main" xmlns="" id="{8A09F162-B1A4-AB4D-839A-1E0588BBF2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194810" y="6253672"/>
            <a:ext cx="194028" cy="194028"/>
          </a:xfrm>
          <a:prstGeom prst="rect">
            <a:avLst/>
          </a:prstGeom>
        </p:spPr>
      </p:pic>
      <p:sp>
        <p:nvSpPr>
          <p:cNvPr id="14" name="TextBox 13">
            <a:extLst>
              <a:ext uri="{FF2B5EF4-FFF2-40B4-BE49-F238E27FC236}">
                <a16:creationId xmlns:a16="http://schemas.microsoft.com/office/drawing/2014/main" xmlns="" id="{B7A7E73F-250E-7146-B354-A01468086931}"/>
              </a:ext>
            </a:extLst>
          </p:cNvPr>
          <p:cNvSpPr txBox="1"/>
          <p:nvPr/>
        </p:nvSpPr>
        <p:spPr>
          <a:xfrm>
            <a:off x="3360618" y="6219868"/>
            <a:ext cx="5203718"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800" dirty="0">
                <a:solidFill>
                  <a:srgbClr val="766A62"/>
                </a:solidFill>
              </a:rPr>
              <a:t>The Huntington National Bank is an Equal Housing Lender and Member FDIC.     ®, Huntington®,     Huntington® </a:t>
            </a:r>
          </a:p>
          <a:p>
            <a:r>
              <a:rPr lang="en-US" sz="800" dirty="0">
                <a:solidFill>
                  <a:srgbClr val="766A62"/>
                </a:solidFill>
              </a:rPr>
              <a:t>and Huntington Private Bank® are federally registered service marks of Huntington Bancshares Incorporated. </a:t>
            </a:r>
          </a:p>
          <a:p>
            <a:r>
              <a:rPr lang="en-US" sz="800" dirty="0">
                <a:solidFill>
                  <a:srgbClr val="766A62"/>
                </a:solidFill>
              </a:rPr>
              <a:t>©2020 Huntington Bancshares Incorporated.</a:t>
            </a:r>
          </a:p>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pic>
        <p:nvPicPr>
          <p:cNvPr id="13" name="Picture 12">
            <a:extLst>
              <a:ext uri="{FF2B5EF4-FFF2-40B4-BE49-F238E27FC236}">
                <a16:creationId xmlns:a16="http://schemas.microsoft.com/office/drawing/2014/main" xmlns="" id="{DB431DBC-8BFE-C047-A513-14E9152C0C73}"/>
              </a:ext>
            </a:extLst>
          </p:cNvPr>
          <p:cNvPicPr>
            <a:picLocks noChangeAspect="1"/>
          </p:cNvPicPr>
          <p:nvPr/>
        </p:nvPicPr>
        <p:blipFill>
          <a:blip r:embed="rId5"/>
          <a:stretch>
            <a:fillRect/>
          </a:stretch>
        </p:blipFill>
        <p:spPr>
          <a:xfrm>
            <a:off x="7361238" y="6274082"/>
            <a:ext cx="80641" cy="96769"/>
          </a:xfrm>
          <a:prstGeom prst="rect">
            <a:avLst/>
          </a:prstGeom>
        </p:spPr>
      </p:pic>
      <p:pic>
        <p:nvPicPr>
          <p:cNvPr id="11" name="Picture 10">
            <a:extLst>
              <a:ext uri="{FF2B5EF4-FFF2-40B4-BE49-F238E27FC236}">
                <a16:creationId xmlns:a16="http://schemas.microsoft.com/office/drawing/2014/main" xmlns="" id="{8F6AE3B5-9A8F-E344-BF50-39E41E61C529}"/>
              </a:ext>
            </a:extLst>
          </p:cNvPr>
          <p:cNvPicPr>
            <a:picLocks noChangeAspect="1"/>
          </p:cNvPicPr>
          <p:nvPr/>
        </p:nvPicPr>
        <p:blipFill>
          <a:blip r:embed="rId5"/>
          <a:stretch>
            <a:fillRect/>
          </a:stretch>
        </p:blipFill>
        <p:spPr>
          <a:xfrm>
            <a:off x="6611037" y="6274082"/>
            <a:ext cx="80641" cy="96769"/>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a:extLst>
              <a:ext uri="{FF2B5EF4-FFF2-40B4-BE49-F238E27FC236}">
                <a16:creationId xmlns:a16="http://schemas.microsoft.com/office/drawing/2014/main" xmlns="" id="{AA5E61AF-E48A-4FEF-9444-A1BF732A66AC}"/>
              </a:ext>
            </a:extLst>
          </p:cNvPr>
          <p:cNvSpPr txBox="1">
            <a:spLocks noChangeArrowheads="1"/>
          </p:cNvSpPr>
          <p:nvPr/>
        </p:nvSpPr>
        <p:spPr bwMode="auto">
          <a:xfrm>
            <a:off x="582613" y="1435100"/>
            <a:ext cx="8074025" cy="2585323"/>
          </a:xfrm>
          <a:prstGeom prst="rect">
            <a:avLst/>
          </a:prstGeom>
          <a:noFill/>
          <a:ln>
            <a:noFill/>
          </a:ln>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a:spcBef>
                <a:spcPct val="0"/>
              </a:spcBef>
              <a:buClrTx/>
              <a:buFontTx/>
              <a:buNone/>
              <a:defRPr/>
            </a:pPr>
            <a:endParaRPr lang="en-US" altLang="en-US" sz="5400" b="1" dirty="0">
              <a:solidFill>
                <a:srgbClr val="766A62"/>
              </a:solidFill>
              <a:latin typeface="+mn-lt"/>
            </a:endParaRPr>
          </a:p>
          <a:p>
            <a:pPr algn="ctr">
              <a:spcBef>
                <a:spcPct val="0"/>
              </a:spcBef>
              <a:buClrTx/>
              <a:buFontTx/>
              <a:buNone/>
              <a:defRPr/>
            </a:pPr>
            <a:r>
              <a:rPr lang="en-US" altLang="en-US" sz="5400" b="1" dirty="0">
                <a:solidFill>
                  <a:srgbClr val="766A62"/>
                </a:solidFill>
                <a:latin typeface="+mn-lt"/>
              </a:rPr>
              <a:t>US Economy –                  </a:t>
            </a:r>
            <a:r>
              <a:rPr lang="en-US" altLang="en-US" sz="5400" b="1" i="1" dirty="0">
                <a:solidFill>
                  <a:schemeClr val="tx1"/>
                </a:solidFill>
                <a:latin typeface="+mn-lt"/>
              </a:rPr>
              <a:t>Survive, Revive &amp; Thrive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xmlns="" id="{AAB92B8B-51AF-4AAC-A5ED-4739697A8179}"/>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2400" b="1">
                <a:solidFill>
                  <a:schemeClr val="tx1"/>
                </a:solidFill>
              </a:rPr>
              <a:t>Recession 2020 – 	                      	                                                                </a:t>
            </a:r>
            <a:r>
              <a:rPr lang="en-US" altLang="en-US" sz="2400" b="1" i="1">
                <a:solidFill>
                  <a:srgbClr val="30AD34"/>
                </a:solidFill>
              </a:rPr>
              <a:t>Six ways it is different this time</a:t>
            </a:r>
          </a:p>
        </p:txBody>
      </p:sp>
      <p:sp>
        <p:nvSpPr>
          <p:cNvPr id="22531" name="TextBox 2">
            <a:extLst>
              <a:ext uri="{FF2B5EF4-FFF2-40B4-BE49-F238E27FC236}">
                <a16:creationId xmlns:a16="http://schemas.microsoft.com/office/drawing/2014/main" xmlns="" id="{E2DD7DDF-F995-41D4-A410-151E78FADBB0}"/>
              </a:ext>
            </a:extLst>
          </p:cNvPr>
          <p:cNvSpPr txBox="1">
            <a:spLocks noChangeArrowheads="1"/>
          </p:cNvSpPr>
          <p:nvPr/>
        </p:nvSpPr>
        <p:spPr bwMode="auto">
          <a:xfrm>
            <a:off x="620713" y="1144588"/>
            <a:ext cx="8105775"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 typeface="Calibri" panose="020F0502020204030204" pitchFamily="34" charset="0"/>
              <a:buAutoNum type="arabicPeriod"/>
            </a:pPr>
            <a:r>
              <a:rPr lang="en-US" altLang="en-US" sz="1800" dirty="0">
                <a:solidFill>
                  <a:schemeClr val="tx1"/>
                </a:solidFill>
              </a:rPr>
              <a:t>This recession is from an external shock (analogous to a natural disaster).</a:t>
            </a:r>
          </a:p>
          <a:p>
            <a:pPr>
              <a:spcBef>
                <a:spcPct val="0"/>
              </a:spcBef>
              <a:buClrTx/>
              <a:buFont typeface="Calibri" panose="020F0502020204030204" pitchFamily="34" charset="0"/>
              <a:buAutoNum type="arabicPeriod"/>
            </a:pPr>
            <a:endParaRPr lang="en-US" altLang="en-US" sz="1800" dirty="0">
              <a:solidFill>
                <a:schemeClr val="tx1"/>
              </a:solidFill>
            </a:endParaRPr>
          </a:p>
          <a:p>
            <a:pPr>
              <a:spcBef>
                <a:spcPct val="0"/>
              </a:spcBef>
              <a:buClrTx/>
              <a:buFont typeface="Calibri" panose="020F0502020204030204" pitchFamily="34" charset="0"/>
              <a:buAutoNum type="arabicPeriod"/>
            </a:pPr>
            <a:r>
              <a:rPr lang="en-US" altLang="en-US" sz="1800" dirty="0">
                <a:solidFill>
                  <a:schemeClr val="tx1"/>
                </a:solidFill>
              </a:rPr>
              <a:t>Post WWII, this is:</a:t>
            </a:r>
          </a:p>
          <a:p>
            <a:pPr lvl="1">
              <a:spcBef>
                <a:spcPct val="0"/>
              </a:spcBef>
              <a:buClrTx/>
              <a:buFont typeface="Wingdings" panose="05000000000000000000" pitchFamily="2" charset="2"/>
              <a:buChar char="Ø"/>
            </a:pPr>
            <a:r>
              <a:rPr lang="en-US" altLang="en-US" sz="1600" dirty="0">
                <a:solidFill>
                  <a:schemeClr val="tx1"/>
                </a:solidFill>
              </a:rPr>
              <a:t>The first services-led recession.</a:t>
            </a:r>
          </a:p>
          <a:p>
            <a:pPr lvl="1">
              <a:spcBef>
                <a:spcPct val="0"/>
              </a:spcBef>
              <a:buClrTx/>
              <a:buFont typeface="Wingdings" panose="05000000000000000000" pitchFamily="2" charset="2"/>
              <a:buChar char="Ø"/>
            </a:pPr>
            <a:r>
              <a:rPr lang="en-US" altLang="en-US" sz="1600" dirty="0">
                <a:solidFill>
                  <a:schemeClr val="tx1"/>
                </a:solidFill>
              </a:rPr>
              <a:t>The first government-mandated recession.</a:t>
            </a:r>
          </a:p>
          <a:p>
            <a:pPr>
              <a:spcBef>
                <a:spcPct val="0"/>
              </a:spcBef>
              <a:buClrTx/>
              <a:buFont typeface="Calibri" panose="020F0502020204030204" pitchFamily="34" charset="0"/>
              <a:buAutoNum type="arabicPeriod"/>
            </a:pPr>
            <a:endParaRPr lang="en-US" altLang="en-US" sz="1800" dirty="0">
              <a:solidFill>
                <a:schemeClr val="tx1"/>
              </a:solidFill>
            </a:endParaRPr>
          </a:p>
          <a:p>
            <a:pPr>
              <a:spcBef>
                <a:spcPct val="0"/>
              </a:spcBef>
              <a:buClrTx/>
              <a:buFont typeface="Calibri" panose="020F0502020204030204" pitchFamily="34" charset="0"/>
              <a:buAutoNum type="arabicPeriod"/>
            </a:pPr>
            <a:r>
              <a:rPr lang="en-US" altLang="en-US" sz="1800" dirty="0">
                <a:solidFill>
                  <a:schemeClr val="tx1"/>
                </a:solidFill>
              </a:rPr>
              <a:t>Fiscal &amp; monetary policy, especially in the US, has been without compare post WWII.</a:t>
            </a:r>
          </a:p>
          <a:p>
            <a:pPr>
              <a:spcBef>
                <a:spcPct val="0"/>
              </a:spcBef>
              <a:buClrTx/>
              <a:buFont typeface="Calibri" panose="020F0502020204030204" pitchFamily="34" charset="0"/>
              <a:buAutoNum type="arabicPeriod"/>
            </a:pPr>
            <a:endParaRPr lang="en-US" altLang="en-US" sz="1800" dirty="0">
              <a:solidFill>
                <a:schemeClr val="tx1"/>
              </a:solidFill>
            </a:endParaRPr>
          </a:p>
          <a:p>
            <a:pPr>
              <a:spcBef>
                <a:spcPct val="0"/>
              </a:spcBef>
              <a:buClrTx/>
              <a:buFont typeface="Calibri" panose="020F0502020204030204" pitchFamily="34" charset="0"/>
              <a:buAutoNum type="arabicPeriod"/>
            </a:pPr>
            <a:r>
              <a:rPr lang="en-US" altLang="en-US" sz="1800" dirty="0">
                <a:solidFill>
                  <a:schemeClr val="tx1"/>
                </a:solidFill>
              </a:rPr>
              <a:t>While financial crises last years (2008/09), medical crises historically last months (12 documented medical crises since 1980).</a:t>
            </a:r>
          </a:p>
          <a:p>
            <a:pPr>
              <a:spcBef>
                <a:spcPct val="0"/>
              </a:spcBef>
              <a:buClrTx/>
              <a:buFont typeface="Calibri" panose="020F0502020204030204" pitchFamily="34" charset="0"/>
              <a:buAutoNum type="arabicPeriod"/>
            </a:pPr>
            <a:endParaRPr lang="en-US" altLang="en-US" sz="1800" dirty="0">
              <a:solidFill>
                <a:schemeClr val="tx1"/>
              </a:solidFill>
            </a:endParaRPr>
          </a:p>
          <a:p>
            <a:pPr>
              <a:spcBef>
                <a:spcPct val="0"/>
              </a:spcBef>
              <a:buClrTx/>
              <a:buFont typeface="Calibri" panose="020F0502020204030204" pitchFamily="34" charset="0"/>
              <a:buAutoNum type="arabicPeriod"/>
            </a:pPr>
            <a:r>
              <a:rPr lang="en-US" altLang="en-US" sz="1800" dirty="0">
                <a:solidFill>
                  <a:schemeClr val="tx1"/>
                </a:solidFill>
              </a:rPr>
              <a:t>Banks (Shadow Banks) were the villains in 2008/09, this time, banks are part of the solution.</a:t>
            </a:r>
          </a:p>
          <a:p>
            <a:pPr>
              <a:spcBef>
                <a:spcPct val="0"/>
              </a:spcBef>
              <a:buClrTx/>
              <a:buFont typeface="Calibri" panose="020F0502020204030204" pitchFamily="34" charset="0"/>
              <a:buAutoNum type="arabicPeriod"/>
            </a:pPr>
            <a:endParaRPr lang="en-US" altLang="en-US" sz="1800" dirty="0">
              <a:solidFill>
                <a:schemeClr val="tx1"/>
              </a:solidFill>
            </a:endParaRPr>
          </a:p>
          <a:p>
            <a:pPr>
              <a:spcBef>
                <a:spcPct val="0"/>
              </a:spcBef>
              <a:buClrTx/>
              <a:buFont typeface="Calibri" panose="020F0502020204030204" pitchFamily="34" charset="0"/>
              <a:buAutoNum type="arabicPeriod"/>
            </a:pPr>
            <a:r>
              <a:rPr lang="en-US" altLang="en-US" sz="1800" dirty="0">
                <a:solidFill>
                  <a:schemeClr val="tx1"/>
                </a:solidFill>
              </a:rPr>
              <a:t>Commodity markets cannot shut-down production as fast as government’s can close economies.</a:t>
            </a:r>
            <a:endParaRPr lang="en-US" altLang="en-US" sz="1800" i="1" dirty="0">
              <a:solidFill>
                <a:schemeClr val="tx1"/>
              </a:solidFill>
            </a:endParaRPr>
          </a:p>
        </p:txBody>
      </p:sp>
      <p:sp>
        <p:nvSpPr>
          <p:cNvPr id="22532" name="Slide Number Placeholder 3">
            <a:extLst>
              <a:ext uri="{FF2B5EF4-FFF2-40B4-BE49-F238E27FC236}">
                <a16:creationId xmlns:a16="http://schemas.microsoft.com/office/drawing/2014/main" xmlns="" id="{7D00C175-45DD-40D3-B95A-4F4D38F7FBF9}"/>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fld id="{B0DFC5AD-148C-4A6E-8685-BC2D134E871C}" type="slidenum">
              <a:rPr lang="en-US" altLang="en-US" sz="1200">
                <a:solidFill>
                  <a:srgbClr val="776F67"/>
                </a:solidFill>
                <a:latin typeface="Arial Bold" panose="020B0704020202020204" pitchFamily="34" charset="0"/>
              </a:rPr>
              <a:pPr eaLnBrk="1" hangingPunct="1">
                <a:spcBef>
                  <a:spcPct val="0"/>
                </a:spcBef>
                <a:buClrTx/>
                <a:buFontTx/>
                <a:buNone/>
              </a:pPr>
              <a:t>4</a:t>
            </a:fld>
            <a:endParaRPr lang="en-US" altLang="en-US" sz="1200">
              <a:solidFill>
                <a:srgbClr val="776F67"/>
              </a:solidFill>
              <a:latin typeface="Arial Bold" panose="020B07040202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a:extLst>
              <a:ext uri="{FF2B5EF4-FFF2-40B4-BE49-F238E27FC236}">
                <a16:creationId xmlns:a16="http://schemas.microsoft.com/office/drawing/2014/main" xmlns="" id="{DCFF9EA3-1D5C-4142-BF9D-565059ABE6FC}"/>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5</a:t>
            </a:r>
          </a:p>
        </p:txBody>
      </p:sp>
      <p:sp>
        <p:nvSpPr>
          <p:cNvPr id="23555" name="Text Box 4">
            <a:extLst>
              <a:ext uri="{FF2B5EF4-FFF2-40B4-BE49-F238E27FC236}">
                <a16:creationId xmlns:a16="http://schemas.microsoft.com/office/drawing/2014/main" xmlns="" id="{E6370D5F-EECD-49C1-B088-D15F598B98C7}"/>
              </a:ext>
            </a:extLst>
          </p:cNvPr>
          <p:cNvSpPr txBox="1">
            <a:spLocks noChangeArrowheads="1"/>
          </p:cNvSpPr>
          <p:nvPr/>
        </p:nvSpPr>
        <p:spPr bwMode="auto">
          <a:xfrm>
            <a:off x="488950" y="6269038"/>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sp>
        <p:nvSpPr>
          <p:cNvPr id="23556" name="Rectangle 3">
            <a:extLst>
              <a:ext uri="{FF2B5EF4-FFF2-40B4-BE49-F238E27FC236}">
                <a16:creationId xmlns:a16="http://schemas.microsoft.com/office/drawing/2014/main" xmlns="" id="{B9ECC5B6-51BF-4C78-A70E-A8EC7C57C4E9}"/>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2400" b="1" dirty="0">
                <a:solidFill>
                  <a:schemeClr val="tx1"/>
                </a:solidFill>
              </a:rPr>
              <a:t>US Fiscal and Monetary Policy – 		                                              </a:t>
            </a:r>
          </a:p>
          <a:p>
            <a:pPr>
              <a:spcBef>
                <a:spcPct val="0"/>
              </a:spcBef>
              <a:buClrTx/>
              <a:buFontTx/>
              <a:buNone/>
            </a:pPr>
            <a:r>
              <a:rPr lang="en-US" altLang="en-US" sz="2400" b="1" i="1" dirty="0">
                <a:solidFill>
                  <a:srgbClr val="30AD34"/>
                </a:solidFill>
              </a:rPr>
              <a:t>What ‘unintended consequences’ will be created?</a:t>
            </a:r>
          </a:p>
        </p:txBody>
      </p:sp>
      <p:graphicFrame>
        <p:nvGraphicFramePr>
          <p:cNvPr id="23557" name="Object 1">
            <a:extLst>
              <a:ext uri="{FF2B5EF4-FFF2-40B4-BE49-F238E27FC236}">
                <a16:creationId xmlns:a16="http://schemas.microsoft.com/office/drawing/2014/main" xmlns="" id="{209E6978-0282-4362-BE0A-B8059675B75C}"/>
              </a:ext>
            </a:extLst>
          </p:cNvPr>
          <p:cNvGraphicFramePr>
            <a:graphicFrameLocks noChangeAspect="1"/>
          </p:cNvGraphicFramePr>
          <p:nvPr>
            <p:extLst>
              <p:ext uri="{D42A27DB-BD31-4B8C-83A1-F6EECF244321}">
                <p14:modId xmlns:p14="http://schemas.microsoft.com/office/powerpoint/2010/main" val="3643284815"/>
              </p:ext>
            </p:extLst>
          </p:nvPr>
        </p:nvGraphicFramePr>
        <p:xfrm>
          <a:off x="488950" y="800100"/>
          <a:ext cx="8118475" cy="5468938"/>
        </p:xfrm>
        <a:graphic>
          <a:graphicData uri="http://schemas.openxmlformats.org/presentationml/2006/ole">
            <mc:AlternateContent xmlns:mc="http://schemas.openxmlformats.org/markup-compatibility/2006">
              <mc:Choice xmlns:v="urn:schemas-microsoft-com:vml" Requires="v">
                <p:oleObj spid="_x0000_s22577" name="ActiveGraph" r:id="rId3" imgW="8058246" imgH="5419867" progId="FDSCHART.FDSChartCtrlUnicode.1">
                  <p:embed/>
                </p:oleObj>
              </mc:Choice>
              <mc:Fallback>
                <p:oleObj name="ActiveGraph" r:id="rId3" imgW="8058246" imgH="5419867" progId="FDSCHART.FDSChartCtrlUnicode.1">
                  <p:embed/>
                  <p:pic>
                    <p:nvPicPr>
                      <p:cNvPr id="23557" name="Object 1">
                        <a:extLst>
                          <a:ext uri="{FF2B5EF4-FFF2-40B4-BE49-F238E27FC236}">
                            <a16:creationId xmlns:a16="http://schemas.microsoft.com/office/drawing/2014/main" xmlns="" id="{209E6978-0282-4362-BE0A-B8059675B75C}"/>
                          </a:ext>
                        </a:extLst>
                      </p:cNvPr>
                      <p:cNvPicPr>
                        <a:picLocks noChangeAspect="1" noChangeArrowheads="1"/>
                      </p:cNvPicPr>
                      <p:nvPr/>
                    </p:nvPicPr>
                    <p:blipFill>
                      <a:blip r:embed="rId4"/>
                      <a:srcRect/>
                      <a:stretch>
                        <a:fillRect/>
                      </a:stretch>
                    </p:blipFill>
                    <p:spPr bwMode="auto">
                      <a:xfrm>
                        <a:off x="488950" y="800100"/>
                        <a:ext cx="8118475" cy="54689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tar: 5 Points 3">
            <a:extLst>
              <a:ext uri="{FF2B5EF4-FFF2-40B4-BE49-F238E27FC236}">
                <a16:creationId xmlns:a16="http://schemas.microsoft.com/office/drawing/2014/main" xmlns="" id="{1B63D828-CD93-4A40-BFF4-77898C903023}"/>
              </a:ext>
            </a:extLst>
          </p:cNvPr>
          <p:cNvSpPr/>
          <p:nvPr/>
        </p:nvSpPr>
        <p:spPr>
          <a:xfrm>
            <a:off x="7138988" y="1374701"/>
            <a:ext cx="260350" cy="227012"/>
          </a:xfrm>
          <a:prstGeom prst="star5">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Star: 5 Points 9">
            <a:extLst>
              <a:ext uri="{FF2B5EF4-FFF2-40B4-BE49-F238E27FC236}">
                <a16:creationId xmlns:a16="http://schemas.microsoft.com/office/drawing/2014/main" xmlns="" id="{0E1CAA27-8278-428A-B866-53EBF53C7E90}"/>
              </a:ext>
            </a:extLst>
          </p:cNvPr>
          <p:cNvSpPr/>
          <p:nvPr/>
        </p:nvSpPr>
        <p:spPr>
          <a:xfrm>
            <a:off x="7122636" y="2426951"/>
            <a:ext cx="260350" cy="225425"/>
          </a:xfrm>
          <a:prstGeom prst="star5">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6" name="Straight Connector 5">
            <a:extLst>
              <a:ext uri="{FF2B5EF4-FFF2-40B4-BE49-F238E27FC236}">
                <a16:creationId xmlns:a16="http://schemas.microsoft.com/office/drawing/2014/main" xmlns="" id="{E6BC04E1-5EE8-425B-A46A-F3A49F8763BB}"/>
              </a:ext>
            </a:extLst>
          </p:cNvPr>
          <p:cNvCxnSpPr>
            <a:cxnSpLocks/>
          </p:cNvCxnSpPr>
          <p:nvPr/>
        </p:nvCxnSpPr>
        <p:spPr>
          <a:xfrm flipV="1">
            <a:off x="6965576" y="1597982"/>
            <a:ext cx="233737" cy="701336"/>
          </a:xfrm>
          <a:prstGeom prst="line">
            <a:avLst/>
          </a:prstGeom>
          <a:ln w="28575">
            <a:solidFill>
              <a:srgbClr val="002060"/>
            </a:solidFill>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383455B7-5BDD-4FF4-BEAC-6A08561506B5}"/>
              </a:ext>
            </a:extLst>
          </p:cNvPr>
          <p:cNvCxnSpPr>
            <a:cxnSpLocks/>
          </p:cNvCxnSpPr>
          <p:nvPr/>
        </p:nvCxnSpPr>
        <p:spPr>
          <a:xfrm flipV="1">
            <a:off x="6965576" y="2645546"/>
            <a:ext cx="219142" cy="702490"/>
          </a:xfrm>
          <a:prstGeom prst="line">
            <a:avLst/>
          </a:prstGeom>
          <a:ln w="28575">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xmlns="" id="{3D4245C8-629E-4F66-B305-A8C1440E270F}"/>
              </a:ext>
            </a:extLst>
          </p:cNvPr>
          <p:cNvSpPr txBox="1"/>
          <p:nvPr/>
        </p:nvSpPr>
        <p:spPr>
          <a:xfrm>
            <a:off x="1722268" y="1686757"/>
            <a:ext cx="1917577" cy="461663"/>
          </a:xfrm>
          <a:prstGeom prst="rect">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0" hangingPunct="0">
              <a:lnSpc>
                <a:spcPct val="100000"/>
              </a:lnSpc>
              <a:spcBef>
                <a:spcPts val="0"/>
              </a:spcBef>
              <a:spcAft>
                <a:spcPts val="0"/>
              </a:spcAft>
              <a:buClrTx/>
              <a:buSzTx/>
              <a:buFont typeface="Wingdings" panose="05000000000000000000" pitchFamily="2" charset="2"/>
              <a:buChar char="Ø"/>
              <a:tabLst/>
            </a:pPr>
            <a:r>
              <a:rPr kumimoji="0" lang="en-US" sz="1200" b="0" i="0" u="none" strike="noStrike" cap="none" spc="0" normalizeH="0" baseline="0" dirty="0">
                <a:ln>
                  <a:noFill/>
                </a:ln>
                <a:solidFill>
                  <a:schemeClr val="bg1"/>
                </a:solidFill>
                <a:effectLst/>
                <a:uFillTx/>
                <a:latin typeface="+mn-lt"/>
                <a:ea typeface="+mn-ea"/>
                <a:cs typeface="+mn-cs"/>
                <a:sym typeface="Calibri"/>
              </a:rPr>
              <a:t>MZM is up 28% Y0Y</a:t>
            </a:r>
          </a:p>
          <a:p>
            <a:pPr marL="285750" marR="0" indent="-285750" algn="l" defTabSz="457200" rtl="0" fontAlgn="auto" latinLnBrk="0" hangingPunct="0">
              <a:lnSpc>
                <a:spcPct val="100000"/>
              </a:lnSpc>
              <a:spcBef>
                <a:spcPts val="0"/>
              </a:spcBef>
              <a:spcAft>
                <a:spcPts val="0"/>
              </a:spcAft>
              <a:buClrTx/>
              <a:buSzTx/>
              <a:buFont typeface="Wingdings" panose="05000000000000000000" pitchFamily="2" charset="2"/>
              <a:buChar char="Ø"/>
              <a:tabLst/>
            </a:pPr>
            <a:r>
              <a:rPr kumimoji="0" lang="en-US" sz="1200" b="0" i="0" u="none" strike="noStrike" cap="none" spc="0" normalizeH="0" baseline="0" dirty="0">
                <a:ln>
                  <a:noFill/>
                </a:ln>
                <a:solidFill>
                  <a:schemeClr val="bg1"/>
                </a:solidFill>
                <a:effectLst/>
                <a:uFillTx/>
                <a:latin typeface="+mn-lt"/>
                <a:ea typeface="+mn-ea"/>
                <a:cs typeface="+mn-cs"/>
                <a:sym typeface="Calibri"/>
              </a:rPr>
              <a:t>M2 is up 24% YoY</a:t>
            </a:r>
          </a:p>
        </p:txBody>
      </p:sp>
    </p:spTree>
    <p:extLst>
      <p:ext uri="{BB962C8B-B14F-4D97-AF65-F5344CB8AC3E}">
        <p14:creationId xmlns:p14="http://schemas.microsoft.com/office/powerpoint/2010/main" val="86374558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a:extLst>
              <a:ext uri="{FF2B5EF4-FFF2-40B4-BE49-F238E27FC236}">
                <a16:creationId xmlns:a16="http://schemas.microsoft.com/office/drawing/2014/main" xmlns="" id="{DCFF9EA3-1D5C-4142-BF9D-565059ABE6FC}"/>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6</a:t>
            </a:r>
          </a:p>
        </p:txBody>
      </p:sp>
      <p:sp>
        <p:nvSpPr>
          <p:cNvPr id="23555" name="Text Box 4">
            <a:extLst>
              <a:ext uri="{FF2B5EF4-FFF2-40B4-BE49-F238E27FC236}">
                <a16:creationId xmlns:a16="http://schemas.microsoft.com/office/drawing/2014/main" xmlns="" id="{E6370D5F-EECD-49C1-B088-D15F598B98C7}"/>
              </a:ext>
            </a:extLst>
          </p:cNvPr>
          <p:cNvSpPr txBox="1">
            <a:spLocks noChangeArrowheads="1"/>
          </p:cNvSpPr>
          <p:nvPr/>
        </p:nvSpPr>
        <p:spPr bwMode="auto">
          <a:xfrm>
            <a:off x="488950" y="6269038"/>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sp>
        <p:nvSpPr>
          <p:cNvPr id="23556" name="Rectangle 3">
            <a:extLst>
              <a:ext uri="{FF2B5EF4-FFF2-40B4-BE49-F238E27FC236}">
                <a16:creationId xmlns:a16="http://schemas.microsoft.com/office/drawing/2014/main" xmlns="" id="{B9ECC5B6-51BF-4C78-A70E-A8EC7C57C4E9}"/>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2400" b="1" dirty="0">
                <a:solidFill>
                  <a:schemeClr val="tx1"/>
                </a:solidFill>
              </a:rPr>
              <a:t>US Economic Trend – 		                                                </a:t>
            </a:r>
            <a:r>
              <a:rPr lang="en-US" altLang="en-US" sz="2400" b="1" i="1" dirty="0">
                <a:solidFill>
                  <a:srgbClr val="30AD34"/>
                </a:solidFill>
              </a:rPr>
              <a:t>How long for the US economy to recover?</a:t>
            </a:r>
          </a:p>
        </p:txBody>
      </p:sp>
      <p:graphicFrame>
        <p:nvGraphicFramePr>
          <p:cNvPr id="2" name="Object 1">
            <a:extLst>
              <a:ext uri="{FF2B5EF4-FFF2-40B4-BE49-F238E27FC236}">
                <a16:creationId xmlns:a16="http://schemas.microsoft.com/office/drawing/2014/main" xmlns="" id="{2AB573BB-BD44-48F4-AC0D-A99F0F3E129A}"/>
              </a:ext>
            </a:extLst>
          </p:cNvPr>
          <p:cNvGraphicFramePr>
            <a:graphicFrameLocks noChangeAspect="1"/>
          </p:cNvGraphicFramePr>
          <p:nvPr>
            <p:extLst>
              <p:ext uri="{D42A27DB-BD31-4B8C-83A1-F6EECF244321}">
                <p14:modId xmlns:p14="http://schemas.microsoft.com/office/powerpoint/2010/main" val="2842489562"/>
              </p:ext>
            </p:extLst>
          </p:nvPr>
        </p:nvGraphicFramePr>
        <p:xfrm>
          <a:off x="488950" y="813547"/>
          <a:ext cx="7988481" cy="5468938"/>
        </p:xfrm>
        <a:graphic>
          <a:graphicData uri="http://schemas.openxmlformats.org/presentationml/2006/ole">
            <mc:AlternateContent xmlns:mc="http://schemas.openxmlformats.org/markup-compatibility/2006">
              <mc:Choice xmlns:v="urn:schemas-microsoft-com:vml" Requires="v">
                <p:oleObj spid="_x0000_s43016" name="ActiveGraph" r:id="rId3" imgW="8105887" imgH="5419867" progId="FDSCHART.FDSChartCtrlUnicode.1">
                  <p:embed/>
                </p:oleObj>
              </mc:Choice>
              <mc:Fallback>
                <p:oleObj name="ActiveGraph" r:id="rId3" imgW="8105887" imgH="5419867" progId="FDSCHART.FDSChartCtrlUnicode.1">
                  <p:embed/>
                  <p:pic>
                    <p:nvPicPr>
                      <p:cNvPr id="2" name="Object 1">
                        <a:extLst>
                          <a:ext uri="{FF2B5EF4-FFF2-40B4-BE49-F238E27FC236}">
                            <a16:creationId xmlns:a16="http://schemas.microsoft.com/office/drawing/2014/main" xmlns="" id="{2AB573BB-BD44-48F4-AC0D-A99F0F3E129A}"/>
                          </a:ext>
                        </a:extLst>
                      </p:cNvPr>
                      <p:cNvPicPr/>
                      <p:nvPr/>
                    </p:nvPicPr>
                    <p:blipFill>
                      <a:blip r:embed="rId4"/>
                      <a:stretch>
                        <a:fillRect/>
                      </a:stretch>
                    </p:blipFill>
                    <p:spPr>
                      <a:xfrm>
                        <a:off x="488950" y="813547"/>
                        <a:ext cx="7988481" cy="5468938"/>
                      </a:xfrm>
                      <a:prstGeom prst="rect">
                        <a:avLst/>
                      </a:prstGeom>
                      <a:ln>
                        <a:solidFill>
                          <a:schemeClr val="tx1"/>
                        </a:solidFill>
                      </a:ln>
                    </p:spPr>
                  </p:pic>
                </p:oleObj>
              </mc:Fallback>
            </mc:AlternateContent>
          </a:graphicData>
        </a:graphic>
      </p:graphicFrame>
      <p:cxnSp>
        <p:nvCxnSpPr>
          <p:cNvPr id="7" name="Straight Arrow Connector 6">
            <a:extLst>
              <a:ext uri="{FF2B5EF4-FFF2-40B4-BE49-F238E27FC236}">
                <a16:creationId xmlns:a16="http://schemas.microsoft.com/office/drawing/2014/main" xmlns="" id="{7F97B6F6-2B56-40B2-BEF3-278FA76ABBF1}"/>
              </a:ext>
            </a:extLst>
          </p:cNvPr>
          <p:cNvCxnSpPr>
            <a:cxnSpLocks/>
          </p:cNvCxnSpPr>
          <p:nvPr/>
        </p:nvCxnSpPr>
        <p:spPr>
          <a:xfrm flipV="1">
            <a:off x="3227293" y="3845858"/>
            <a:ext cx="770965" cy="1"/>
          </a:xfrm>
          <a:prstGeom prst="straightConnector1">
            <a:avLst/>
          </a:prstGeom>
          <a:ln w="28575">
            <a:solidFill>
              <a:srgbClr val="FF0000"/>
            </a:solidFill>
            <a:prstDash val="dash"/>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7525607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xmlns="" id="{AAB92B8B-51AF-4AAC-A5ED-4739697A8179}"/>
              </a:ext>
            </a:extLst>
          </p:cNvPr>
          <p:cNvSpPr>
            <a:spLocks noGrp="1" noChangeArrowheads="1"/>
          </p:cNvSpPr>
          <p:nvPr/>
        </p:nvSpPr>
        <p:spPr bwMode="auto">
          <a:xfrm>
            <a:off x="304800" y="0"/>
            <a:ext cx="86899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US" altLang="en-US" sz="2400" b="1" dirty="0">
                <a:solidFill>
                  <a:schemeClr val="tx1"/>
                </a:solidFill>
              </a:rPr>
              <a:t>Economic Primer – 	                      	                                                                </a:t>
            </a:r>
            <a:r>
              <a:rPr lang="en-US" altLang="en-US" sz="2400" b="1" i="1" dirty="0">
                <a:solidFill>
                  <a:srgbClr val="30AD34"/>
                </a:solidFill>
              </a:rPr>
              <a:t>The progression of focus</a:t>
            </a:r>
          </a:p>
        </p:txBody>
      </p:sp>
      <p:sp>
        <p:nvSpPr>
          <p:cNvPr id="22531" name="TextBox 2">
            <a:extLst>
              <a:ext uri="{FF2B5EF4-FFF2-40B4-BE49-F238E27FC236}">
                <a16:creationId xmlns:a16="http://schemas.microsoft.com/office/drawing/2014/main" xmlns="" id="{E2DD7DDF-F995-41D4-A410-151E78FADBB0}"/>
              </a:ext>
            </a:extLst>
          </p:cNvPr>
          <p:cNvSpPr txBox="1">
            <a:spLocks noChangeArrowheads="1"/>
          </p:cNvSpPr>
          <p:nvPr/>
        </p:nvSpPr>
        <p:spPr bwMode="auto">
          <a:xfrm>
            <a:off x="620713" y="878252"/>
            <a:ext cx="8105775"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 typeface="Calibri" panose="020F0502020204030204" pitchFamily="34" charset="0"/>
              <a:buAutoNum type="arabicPeriod"/>
            </a:pPr>
            <a:r>
              <a:rPr lang="en-US" altLang="en-US" sz="1600" b="1" dirty="0">
                <a:solidFill>
                  <a:schemeClr val="tx1"/>
                </a:solidFill>
              </a:rPr>
              <a:t>Industry reports</a:t>
            </a:r>
          </a:p>
          <a:p>
            <a:pPr lvl="1">
              <a:spcBef>
                <a:spcPct val="0"/>
              </a:spcBef>
              <a:buClrTx/>
              <a:buFont typeface="Wingdings" panose="05000000000000000000" pitchFamily="2" charset="2"/>
              <a:buChar char="Ø"/>
            </a:pPr>
            <a:r>
              <a:rPr lang="en-US" altLang="en-US" sz="1400" dirty="0">
                <a:solidFill>
                  <a:schemeClr val="tx1"/>
                </a:solidFill>
              </a:rPr>
              <a:t>Smog</a:t>
            </a:r>
          </a:p>
          <a:p>
            <a:pPr lvl="1">
              <a:spcBef>
                <a:spcPct val="0"/>
              </a:spcBef>
              <a:buClrTx/>
              <a:buFont typeface="Wingdings" panose="05000000000000000000" pitchFamily="2" charset="2"/>
              <a:buChar char="Ø"/>
            </a:pPr>
            <a:r>
              <a:rPr lang="en-US" altLang="en-US" sz="1400" dirty="0">
                <a:solidFill>
                  <a:schemeClr val="tx1"/>
                </a:solidFill>
              </a:rPr>
              <a:t>Traffic</a:t>
            </a:r>
          </a:p>
          <a:p>
            <a:pPr lvl="1">
              <a:spcBef>
                <a:spcPct val="0"/>
              </a:spcBef>
              <a:buClrTx/>
              <a:buFont typeface="Wingdings" panose="05000000000000000000" pitchFamily="2" charset="2"/>
              <a:buChar char="Ø"/>
            </a:pPr>
            <a:r>
              <a:rPr lang="en-US" altLang="en-US" sz="1400" dirty="0">
                <a:solidFill>
                  <a:schemeClr val="tx1"/>
                </a:solidFill>
              </a:rPr>
              <a:t>Travel (hotel &amp; travel bookings)</a:t>
            </a:r>
          </a:p>
          <a:p>
            <a:pPr lvl="1">
              <a:spcBef>
                <a:spcPct val="0"/>
              </a:spcBef>
              <a:buClrTx/>
              <a:buFont typeface="Wingdings" panose="05000000000000000000" pitchFamily="2" charset="2"/>
              <a:buChar char="Ø"/>
            </a:pPr>
            <a:r>
              <a:rPr lang="en-US" altLang="en-US" sz="1400" dirty="0">
                <a:solidFill>
                  <a:schemeClr val="tx1"/>
                </a:solidFill>
              </a:rPr>
              <a:t>Restaurant booking</a:t>
            </a:r>
          </a:p>
          <a:p>
            <a:pPr lvl="1">
              <a:spcBef>
                <a:spcPct val="0"/>
              </a:spcBef>
              <a:buClrTx/>
              <a:buFont typeface="Wingdings" panose="05000000000000000000" pitchFamily="2" charset="2"/>
              <a:buChar char="Ø"/>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600" b="1" dirty="0">
                <a:solidFill>
                  <a:schemeClr val="tx1"/>
                </a:solidFill>
              </a:rPr>
              <a:t>Sentiment indicators</a:t>
            </a:r>
          </a:p>
          <a:p>
            <a:pPr lvl="1">
              <a:spcBef>
                <a:spcPct val="0"/>
              </a:spcBef>
              <a:buClrTx/>
              <a:buFont typeface="Wingdings" panose="05000000000000000000" pitchFamily="2" charset="2"/>
              <a:buChar char="Ø"/>
            </a:pPr>
            <a:r>
              <a:rPr lang="en-US" altLang="en-US" sz="1400" dirty="0">
                <a:solidFill>
                  <a:schemeClr val="tx1"/>
                </a:solidFill>
              </a:rPr>
              <a:t>Consumer confidence</a:t>
            </a:r>
          </a:p>
          <a:p>
            <a:pPr lvl="1">
              <a:spcBef>
                <a:spcPct val="0"/>
              </a:spcBef>
              <a:buClrTx/>
              <a:buFont typeface="Wingdings" panose="05000000000000000000" pitchFamily="2" charset="2"/>
              <a:buChar char="Ø"/>
            </a:pPr>
            <a:r>
              <a:rPr lang="en-US" altLang="en-US" sz="1400" dirty="0">
                <a:solidFill>
                  <a:schemeClr val="tx1"/>
                </a:solidFill>
              </a:rPr>
              <a:t>Business confidence</a:t>
            </a:r>
          </a:p>
          <a:p>
            <a:pPr lvl="1">
              <a:spcBef>
                <a:spcPct val="0"/>
              </a:spcBef>
              <a:buClrTx/>
              <a:buFont typeface="Wingdings" panose="05000000000000000000" pitchFamily="2" charset="2"/>
              <a:buChar char="Ø"/>
            </a:pPr>
            <a:r>
              <a:rPr lang="en-US" altLang="en-US" sz="1400" dirty="0">
                <a:solidFill>
                  <a:schemeClr val="tx1"/>
                </a:solidFill>
              </a:rPr>
              <a:t>Investor confidence</a:t>
            </a:r>
          </a:p>
          <a:p>
            <a:pPr lvl="1">
              <a:spcBef>
                <a:spcPct val="0"/>
              </a:spcBef>
              <a:buClrTx/>
              <a:buFont typeface="Wingdings" panose="05000000000000000000" pitchFamily="2" charset="2"/>
              <a:buChar char="Ø"/>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600" b="1" dirty="0">
                <a:solidFill>
                  <a:schemeClr val="tx1"/>
                </a:solidFill>
              </a:rPr>
              <a:t>Order books</a:t>
            </a:r>
          </a:p>
          <a:p>
            <a:pPr lvl="1">
              <a:spcBef>
                <a:spcPct val="0"/>
              </a:spcBef>
              <a:buClrTx/>
              <a:buFont typeface="Wingdings" panose="05000000000000000000" pitchFamily="2" charset="2"/>
              <a:buChar char="Ø"/>
            </a:pPr>
            <a:r>
              <a:rPr lang="en-US" altLang="en-US" sz="1400" dirty="0">
                <a:solidFill>
                  <a:schemeClr val="tx1"/>
                </a:solidFill>
              </a:rPr>
              <a:t>Purchasing manager indexes</a:t>
            </a:r>
          </a:p>
          <a:p>
            <a:pPr lvl="1">
              <a:spcBef>
                <a:spcPct val="0"/>
              </a:spcBef>
              <a:buClrTx/>
              <a:buFont typeface="Wingdings" panose="05000000000000000000" pitchFamily="2" charset="2"/>
              <a:buChar char="Ø"/>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600" b="1" dirty="0">
                <a:solidFill>
                  <a:schemeClr val="tx1"/>
                </a:solidFill>
              </a:rPr>
              <a:t>Activity</a:t>
            </a:r>
          </a:p>
          <a:p>
            <a:pPr lvl="1">
              <a:spcBef>
                <a:spcPct val="0"/>
              </a:spcBef>
              <a:buClrTx/>
              <a:buFont typeface="Wingdings" panose="05000000000000000000" pitchFamily="2" charset="2"/>
              <a:buChar char="Ø"/>
            </a:pPr>
            <a:r>
              <a:rPr lang="en-US" altLang="en-US" sz="1400" dirty="0">
                <a:solidFill>
                  <a:schemeClr val="tx1"/>
                </a:solidFill>
              </a:rPr>
              <a:t>Employment</a:t>
            </a:r>
          </a:p>
          <a:p>
            <a:pPr lvl="1">
              <a:spcBef>
                <a:spcPct val="0"/>
              </a:spcBef>
              <a:buClrTx/>
              <a:buFont typeface="Wingdings" panose="05000000000000000000" pitchFamily="2" charset="2"/>
              <a:buChar char="Ø"/>
            </a:pPr>
            <a:r>
              <a:rPr lang="en-US" altLang="en-US" sz="1400" dirty="0">
                <a:solidFill>
                  <a:schemeClr val="tx1"/>
                </a:solidFill>
              </a:rPr>
              <a:t>Consumer Spending</a:t>
            </a:r>
          </a:p>
          <a:p>
            <a:pPr lvl="1">
              <a:spcBef>
                <a:spcPct val="0"/>
              </a:spcBef>
              <a:buClrTx/>
              <a:buFont typeface="Wingdings" panose="05000000000000000000" pitchFamily="2" charset="2"/>
              <a:buChar char="Ø"/>
            </a:pPr>
            <a:r>
              <a:rPr lang="en-US" altLang="en-US" sz="1400" dirty="0">
                <a:solidFill>
                  <a:schemeClr val="tx1"/>
                </a:solidFill>
              </a:rPr>
              <a:t>Business Spending</a:t>
            </a:r>
          </a:p>
          <a:p>
            <a:pPr lvl="1">
              <a:spcBef>
                <a:spcPct val="0"/>
              </a:spcBef>
              <a:buClrTx/>
              <a:buFont typeface="Wingdings" panose="05000000000000000000" pitchFamily="2" charset="2"/>
              <a:buChar char="Ø"/>
            </a:pPr>
            <a:r>
              <a:rPr lang="en-US" altLang="en-US" sz="1400" dirty="0">
                <a:solidFill>
                  <a:schemeClr val="tx1"/>
                </a:solidFill>
              </a:rPr>
              <a:t>Government Spending</a:t>
            </a:r>
          </a:p>
          <a:p>
            <a:pPr lvl="1">
              <a:spcBef>
                <a:spcPct val="0"/>
              </a:spcBef>
              <a:buClrTx/>
              <a:buFont typeface="Wingdings" panose="05000000000000000000" pitchFamily="2" charset="2"/>
              <a:buChar char="Ø"/>
            </a:pPr>
            <a:r>
              <a:rPr lang="en-US" altLang="en-US" sz="1400" dirty="0">
                <a:solidFill>
                  <a:schemeClr val="tx1"/>
                </a:solidFill>
              </a:rPr>
              <a:t>Net Exports</a:t>
            </a:r>
          </a:p>
          <a:p>
            <a:pPr lvl="1">
              <a:spcBef>
                <a:spcPct val="0"/>
              </a:spcBef>
              <a:buClrTx/>
              <a:buFont typeface="Wingdings" panose="05000000000000000000" pitchFamily="2" charset="2"/>
              <a:buChar char="Ø"/>
            </a:pPr>
            <a:endParaRPr lang="en-US" altLang="en-US" sz="1400" dirty="0">
              <a:solidFill>
                <a:schemeClr val="tx1"/>
              </a:solidFill>
            </a:endParaRPr>
          </a:p>
          <a:p>
            <a:pPr>
              <a:spcBef>
                <a:spcPct val="0"/>
              </a:spcBef>
              <a:buClrTx/>
              <a:buFont typeface="Calibri" panose="020F0502020204030204" pitchFamily="34" charset="0"/>
              <a:buAutoNum type="arabicPeriod"/>
            </a:pPr>
            <a:r>
              <a:rPr lang="en-US" altLang="en-US" sz="1600" b="1" dirty="0">
                <a:solidFill>
                  <a:schemeClr val="tx1"/>
                </a:solidFill>
              </a:rPr>
              <a:t>Investment</a:t>
            </a:r>
          </a:p>
          <a:p>
            <a:pPr lvl="1">
              <a:spcBef>
                <a:spcPct val="0"/>
              </a:spcBef>
              <a:buClrTx/>
              <a:buFont typeface="Wingdings" panose="05000000000000000000" pitchFamily="2" charset="2"/>
              <a:buChar char="Ø"/>
            </a:pPr>
            <a:r>
              <a:rPr lang="en-US" altLang="en-US" sz="1400" dirty="0">
                <a:solidFill>
                  <a:schemeClr val="tx1"/>
                </a:solidFill>
              </a:rPr>
              <a:t>Capex</a:t>
            </a:r>
          </a:p>
          <a:p>
            <a:pPr lvl="1">
              <a:spcBef>
                <a:spcPct val="0"/>
              </a:spcBef>
              <a:buClrTx/>
              <a:buFont typeface="Wingdings" panose="05000000000000000000" pitchFamily="2" charset="2"/>
              <a:buChar char="Ø"/>
            </a:pPr>
            <a:r>
              <a:rPr lang="en-US" altLang="en-US" sz="1400" dirty="0">
                <a:solidFill>
                  <a:schemeClr val="tx1"/>
                </a:solidFill>
              </a:rPr>
              <a:t>Durable Goods Orders</a:t>
            </a:r>
          </a:p>
        </p:txBody>
      </p:sp>
      <p:sp>
        <p:nvSpPr>
          <p:cNvPr id="22532" name="Slide Number Placeholder 3">
            <a:extLst>
              <a:ext uri="{FF2B5EF4-FFF2-40B4-BE49-F238E27FC236}">
                <a16:creationId xmlns:a16="http://schemas.microsoft.com/office/drawing/2014/main" xmlns="" id="{7D00C175-45DD-40D3-B95A-4F4D38F7FBF9}"/>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7</a:t>
            </a:r>
          </a:p>
        </p:txBody>
      </p:sp>
      <p:sp>
        <p:nvSpPr>
          <p:cNvPr id="2" name="Callout: Bent Line 1">
            <a:extLst>
              <a:ext uri="{FF2B5EF4-FFF2-40B4-BE49-F238E27FC236}">
                <a16:creationId xmlns:a16="http://schemas.microsoft.com/office/drawing/2014/main" xmlns="" id="{DDF03561-A1C7-4F86-A21C-D1C194B875BF}"/>
              </a:ext>
            </a:extLst>
          </p:cNvPr>
          <p:cNvSpPr/>
          <p:nvPr/>
        </p:nvSpPr>
        <p:spPr>
          <a:xfrm>
            <a:off x="4509596" y="3874196"/>
            <a:ext cx="2379476" cy="369330"/>
          </a:xfrm>
          <a:prstGeom prst="borderCallout2">
            <a:avLst>
              <a:gd name="adj1" fmla="val 18750"/>
              <a:gd name="adj2" fmla="val -8333"/>
              <a:gd name="adj3" fmla="val 18750"/>
              <a:gd name="adj4" fmla="val -16667"/>
              <a:gd name="adj5" fmla="val 93270"/>
              <a:gd name="adj6" fmla="val -79499"/>
            </a:avLst>
          </a:prstGeom>
          <a:solidFill>
            <a:schemeClr val="accent3"/>
          </a:solidFill>
          <a:ln w="25400" cap="flat">
            <a:solidFill>
              <a:schemeClr val="accent3"/>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chemeClr val="bg1"/>
                </a:solidFill>
                <a:effectLst/>
                <a:uFillTx/>
                <a:latin typeface="+mn-lt"/>
                <a:ea typeface="+mn-ea"/>
                <a:cs typeface="+mn-cs"/>
                <a:sym typeface="Calibri"/>
              </a:rPr>
              <a:t>We are here in the US.</a:t>
            </a:r>
          </a:p>
        </p:txBody>
      </p:sp>
    </p:spTree>
    <p:extLst>
      <p:ext uri="{BB962C8B-B14F-4D97-AF65-F5344CB8AC3E}">
        <p14:creationId xmlns:p14="http://schemas.microsoft.com/office/powerpoint/2010/main" val="196561301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a:extLst>
              <a:ext uri="{FF2B5EF4-FFF2-40B4-BE49-F238E27FC236}">
                <a16:creationId xmlns:a16="http://schemas.microsoft.com/office/drawing/2014/main" xmlns="" id="{926F9C14-D023-4DEF-AAA3-25653E3F404C}"/>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8</a:t>
            </a:r>
          </a:p>
        </p:txBody>
      </p:sp>
      <p:sp>
        <p:nvSpPr>
          <p:cNvPr id="29699" name="Text Box 4">
            <a:extLst>
              <a:ext uri="{FF2B5EF4-FFF2-40B4-BE49-F238E27FC236}">
                <a16:creationId xmlns:a16="http://schemas.microsoft.com/office/drawing/2014/main" xmlns="" id="{FA64B6F3-9EDF-4412-A7EF-96010741CD14}"/>
              </a:ext>
            </a:extLst>
          </p:cNvPr>
          <p:cNvSpPr txBox="1">
            <a:spLocks noChangeArrowheads="1"/>
          </p:cNvSpPr>
          <p:nvPr/>
        </p:nvSpPr>
        <p:spPr bwMode="auto">
          <a:xfrm>
            <a:off x="488950" y="6269038"/>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sp>
        <p:nvSpPr>
          <p:cNvPr id="29700" name="Rectangle 2">
            <a:extLst>
              <a:ext uri="{FF2B5EF4-FFF2-40B4-BE49-F238E27FC236}">
                <a16:creationId xmlns:a16="http://schemas.microsoft.com/office/drawing/2014/main" xmlns="" id="{B448CE0C-E6E7-4186-B283-6EBC76991717}"/>
              </a:ext>
            </a:extLst>
          </p:cNvPr>
          <p:cNvSpPr>
            <a:spLocks noChangeArrowheads="1"/>
          </p:cNvSpPr>
          <p:nvPr/>
        </p:nvSpPr>
        <p:spPr bwMode="auto">
          <a:xfrm>
            <a:off x="304800" y="0"/>
            <a:ext cx="867251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endParaRPr lang="en-US" altLang="en-US" sz="2400" b="1" dirty="0">
              <a:solidFill>
                <a:schemeClr val="tx1"/>
              </a:solidFill>
            </a:endParaRPr>
          </a:p>
          <a:p>
            <a:pPr>
              <a:spcBef>
                <a:spcPct val="0"/>
              </a:spcBef>
              <a:buClrTx/>
              <a:buFontTx/>
              <a:buNone/>
            </a:pPr>
            <a:endParaRPr lang="en-US" altLang="en-US" sz="2400" b="1" dirty="0">
              <a:solidFill>
                <a:schemeClr val="tx1"/>
              </a:solidFill>
            </a:endParaRPr>
          </a:p>
          <a:p>
            <a:pPr>
              <a:spcBef>
                <a:spcPct val="0"/>
              </a:spcBef>
              <a:buClrTx/>
              <a:buFontTx/>
              <a:buNone/>
            </a:pPr>
            <a:r>
              <a:rPr lang="en-US" altLang="en-US" sz="2400" b="1" dirty="0">
                <a:solidFill>
                  <a:schemeClr val="tx1"/>
                </a:solidFill>
              </a:rPr>
              <a:t>US Employment Trend  –                                                                      </a:t>
            </a:r>
            <a:r>
              <a:rPr lang="en-US" altLang="en-US" sz="2400" b="1" i="1" dirty="0">
                <a:solidFill>
                  <a:srgbClr val="30AD34"/>
                </a:solidFill>
              </a:rPr>
              <a:t>#4 Employment is </a:t>
            </a:r>
            <a:r>
              <a:rPr lang="en-US" altLang="en-US" sz="2400" b="1" i="1" dirty="0" err="1">
                <a:solidFill>
                  <a:srgbClr val="30AD34"/>
                </a:solidFill>
              </a:rPr>
              <a:t>slooooowly</a:t>
            </a:r>
            <a:r>
              <a:rPr lang="en-US" altLang="en-US" sz="2400" b="1" i="1" dirty="0">
                <a:solidFill>
                  <a:srgbClr val="30AD34"/>
                </a:solidFill>
              </a:rPr>
              <a:t> recovering</a:t>
            </a:r>
          </a:p>
          <a:p>
            <a:pPr>
              <a:spcBef>
                <a:spcPct val="0"/>
              </a:spcBef>
              <a:buClrTx/>
              <a:buFontTx/>
              <a:buNone/>
            </a:pPr>
            <a:endParaRPr lang="en-US" altLang="en-US" sz="2400" b="1" dirty="0">
              <a:solidFill>
                <a:schemeClr val="tx1"/>
              </a:solidFill>
            </a:endParaRPr>
          </a:p>
          <a:p>
            <a:pPr>
              <a:spcBef>
                <a:spcPct val="0"/>
              </a:spcBef>
              <a:buClrTx/>
              <a:buFontTx/>
              <a:buNone/>
            </a:pPr>
            <a:endParaRPr lang="en-US" altLang="en-US" sz="2400" b="1" dirty="0">
              <a:solidFill>
                <a:schemeClr val="tx1"/>
              </a:solidFill>
            </a:endParaRPr>
          </a:p>
        </p:txBody>
      </p:sp>
      <p:sp>
        <p:nvSpPr>
          <p:cNvPr id="3" name="Rectangle 2">
            <a:extLst>
              <a:ext uri="{FF2B5EF4-FFF2-40B4-BE49-F238E27FC236}">
                <a16:creationId xmlns:a16="http://schemas.microsoft.com/office/drawing/2014/main" xmlns="" id="{4FBDC5E9-D561-41B9-A408-CAC4906DED8D}"/>
              </a:ext>
            </a:extLst>
          </p:cNvPr>
          <p:cNvSpPr>
            <a:spLocks noChangeArrowheads="1"/>
          </p:cNvSpPr>
          <p:nvPr/>
        </p:nvSpPr>
        <p:spPr bwMode="auto">
          <a:xfrm>
            <a:off x="488950" y="863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 name="Object 1">
            <a:extLst>
              <a:ext uri="{FF2B5EF4-FFF2-40B4-BE49-F238E27FC236}">
                <a16:creationId xmlns:a16="http://schemas.microsoft.com/office/drawing/2014/main" xmlns="" id="{3D790B1E-6FA9-4A24-896E-9CA1F1486528}"/>
              </a:ext>
            </a:extLst>
          </p:cNvPr>
          <p:cNvGraphicFramePr>
            <a:graphicFrameLocks noChangeAspect="1"/>
          </p:cNvGraphicFramePr>
          <p:nvPr>
            <p:extLst>
              <p:ext uri="{D42A27DB-BD31-4B8C-83A1-F6EECF244321}">
                <p14:modId xmlns:p14="http://schemas.microsoft.com/office/powerpoint/2010/main" val="2657753130"/>
              </p:ext>
            </p:extLst>
          </p:nvPr>
        </p:nvGraphicFramePr>
        <p:xfrm>
          <a:off x="450551" y="863599"/>
          <a:ext cx="7985723" cy="5405436"/>
        </p:xfrm>
        <a:graphic>
          <a:graphicData uri="http://schemas.openxmlformats.org/presentationml/2006/ole">
            <mc:AlternateContent xmlns:mc="http://schemas.openxmlformats.org/markup-compatibility/2006">
              <mc:Choice xmlns:v="urn:schemas-microsoft-com:vml" Requires="v">
                <p:oleObj spid="_x0000_s44040" name="ActiveGraph" r:id="rId3" imgW="8067851" imgH="5362675" progId="FDSCHART.FDSChartCtrlUnicode.1">
                  <p:embed/>
                </p:oleObj>
              </mc:Choice>
              <mc:Fallback>
                <p:oleObj name="ActiveGraph" r:id="rId3" imgW="8067851" imgH="5362675" progId="FDSCHART.FDSChartCtrlUnicode.1">
                  <p:embed/>
                  <p:pic>
                    <p:nvPicPr>
                      <p:cNvPr id="2" name="Object 1">
                        <a:extLst>
                          <a:ext uri="{FF2B5EF4-FFF2-40B4-BE49-F238E27FC236}">
                            <a16:creationId xmlns:a16="http://schemas.microsoft.com/office/drawing/2014/main" xmlns="" id="{3D790B1E-6FA9-4A24-896E-9CA1F1486528}"/>
                          </a:ext>
                        </a:extLst>
                      </p:cNvPr>
                      <p:cNvPicPr/>
                      <p:nvPr/>
                    </p:nvPicPr>
                    <p:blipFill>
                      <a:blip r:embed="rId4"/>
                      <a:stretch>
                        <a:fillRect/>
                      </a:stretch>
                    </p:blipFill>
                    <p:spPr>
                      <a:xfrm>
                        <a:off x="450551" y="863599"/>
                        <a:ext cx="7985723" cy="5405436"/>
                      </a:xfrm>
                      <a:prstGeom prst="rect">
                        <a:avLst/>
                      </a:prstGeom>
                      <a:ln>
                        <a:solidFill>
                          <a:schemeClr val="tx1"/>
                        </a:solidFill>
                      </a:ln>
                    </p:spPr>
                  </p:pic>
                </p:oleObj>
              </mc:Fallback>
            </mc:AlternateContent>
          </a:graphicData>
        </a:graphic>
      </p:graphicFrame>
      <p:cxnSp>
        <p:nvCxnSpPr>
          <p:cNvPr id="10" name="Straight Arrow Connector 8">
            <a:extLst>
              <a:ext uri="{FF2B5EF4-FFF2-40B4-BE49-F238E27FC236}">
                <a16:creationId xmlns:a16="http://schemas.microsoft.com/office/drawing/2014/main" xmlns="" id="{3B4598E5-5420-415E-B671-BE6529F9CD92}"/>
              </a:ext>
            </a:extLst>
          </p:cNvPr>
          <p:cNvCxnSpPr>
            <a:cxnSpLocks noChangeShapeType="1"/>
          </p:cNvCxnSpPr>
          <p:nvPr/>
        </p:nvCxnSpPr>
        <p:spPr bwMode="auto">
          <a:xfrm flipH="1" flipV="1">
            <a:off x="8179099" y="3592763"/>
            <a:ext cx="514350" cy="76200"/>
          </a:xfrm>
          <a:prstGeom prst="straightConnector1">
            <a:avLst/>
          </a:prstGeom>
          <a:noFill/>
          <a:ln w="38100"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11" name="Straight Arrow Connector 8">
            <a:extLst>
              <a:ext uri="{FF2B5EF4-FFF2-40B4-BE49-F238E27FC236}">
                <a16:creationId xmlns:a16="http://schemas.microsoft.com/office/drawing/2014/main" xmlns="" id="{8521569D-2ECD-4559-B283-26FD9E10377A}"/>
              </a:ext>
            </a:extLst>
          </p:cNvPr>
          <p:cNvCxnSpPr>
            <a:cxnSpLocks noChangeShapeType="1"/>
          </p:cNvCxnSpPr>
          <p:nvPr/>
        </p:nvCxnSpPr>
        <p:spPr bwMode="auto">
          <a:xfrm flipH="1" flipV="1">
            <a:off x="8104188" y="4839554"/>
            <a:ext cx="514350" cy="76200"/>
          </a:xfrm>
          <a:prstGeom prst="straightConnector1">
            <a:avLst/>
          </a:prstGeom>
          <a:noFill/>
          <a:ln w="38100" algn="ctr">
            <a:solidFill>
              <a:srgbClr val="00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45509304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a:extLst>
              <a:ext uri="{FF2B5EF4-FFF2-40B4-BE49-F238E27FC236}">
                <a16:creationId xmlns:a16="http://schemas.microsoft.com/office/drawing/2014/main" xmlns="" id="{926F9C14-D023-4DEF-AAA3-25653E3F404C}"/>
              </a:ext>
            </a:extLst>
          </p:cNvPr>
          <p:cNvSpPr txBox="1">
            <a:spLocks/>
          </p:cNvSpPr>
          <p:nvPr/>
        </p:nvSpPr>
        <p:spPr bwMode="auto">
          <a:xfrm>
            <a:off x="8361363" y="6407150"/>
            <a:ext cx="498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buClrTx/>
              <a:buFontTx/>
              <a:buNone/>
            </a:pPr>
            <a:r>
              <a:rPr lang="en-US" altLang="en-US" sz="1200" dirty="0">
                <a:solidFill>
                  <a:srgbClr val="776F67"/>
                </a:solidFill>
                <a:latin typeface="Arial Bold" panose="020B0704020202020204" pitchFamily="34" charset="0"/>
              </a:rPr>
              <a:t>8</a:t>
            </a:r>
          </a:p>
        </p:txBody>
      </p:sp>
      <p:sp>
        <p:nvSpPr>
          <p:cNvPr id="29699" name="Text Box 4">
            <a:extLst>
              <a:ext uri="{FF2B5EF4-FFF2-40B4-BE49-F238E27FC236}">
                <a16:creationId xmlns:a16="http://schemas.microsoft.com/office/drawing/2014/main" xmlns="" id="{FA64B6F3-9EDF-4412-A7EF-96010741CD14}"/>
              </a:ext>
            </a:extLst>
          </p:cNvPr>
          <p:cNvSpPr txBox="1">
            <a:spLocks noChangeArrowheads="1"/>
          </p:cNvSpPr>
          <p:nvPr/>
        </p:nvSpPr>
        <p:spPr bwMode="auto">
          <a:xfrm>
            <a:off x="488950" y="6269038"/>
            <a:ext cx="296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r>
              <a:rPr lang="en-US" altLang="en-US" sz="1000" i="1">
                <a:solidFill>
                  <a:srgbClr val="0A0172"/>
                </a:solidFill>
              </a:rPr>
              <a:t>Source = Factset</a:t>
            </a:r>
          </a:p>
        </p:txBody>
      </p:sp>
      <p:sp>
        <p:nvSpPr>
          <p:cNvPr id="29700" name="Rectangle 2">
            <a:extLst>
              <a:ext uri="{FF2B5EF4-FFF2-40B4-BE49-F238E27FC236}">
                <a16:creationId xmlns:a16="http://schemas.microsoft.com/office/drawing/2014/main" xmlns="" id="{B448CE0C-E6E7-4186-B283-6EBC76991717}"/>
              </a:ext>
            </a:extLst>
          </p:cNvPr>
          <p:cNvSpPr>
            <a:spLocks noChangeArrowheads="1"/>
          </p:cNvSpPr>
          <p:nvPr/>
        </p:nvSpPr>
        <p:spPr bwMode="auto">
          <a:xfrm>
            <a:off x="304800" y="0"/>
            <a:ext cx="867251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lr>
                <a:srgbClr val="30AD34"/>
              </a:buClr>
              <a:buFont typeface="Arial" panose="020B0604020202020204" pitchFamily="34" charset="0"/>
              <a:buChar char="•"/>
              <a:defRPr sz="22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rgbClr val="30AD34"/>
              </a:buClr>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rgbClr val="30AD34"/>
              </a:buClr>
              <a:buFont typeface="Arial" panose="020B0604020202020204" pitchFamily="34" charset="0"/>
              <a:buChar char="•"/>
              <a:defRPr>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rgbClr val="30AD34"/>
              </a:buClr>
              <a:buFont typeface="Arial" panose="020B0604020202020204" pitchFamily="34" charset="0"/>
              <a:buChar char="–"/>
              <a:defRPr sz="16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endParaRPr lang="en-US" altLang="en-US" sz="2400" b="1" dirty="0">
              <a:solidFill>
                <a:schemeClr val="tx1"/>
              </a:solidFill>
            </a:endParaRPr>
          </a:p>
          <a:p>
            <a:pPr>
              <a:spcBef>
                <a:spcPct val="0"/>
              </a:spcBef>
              <a:buClrTx/>
              <a:buFontTx/>
              <a:buNone/>
            </a:pPr>
            <a:endParaRPr lang="en-US" altLang="en-US" sz="2400" b="1" dirty="0">
              <a:solidFill>
                <a:schemeClr val="tx1"/>
              </a:solidFill>
            </a:endParaRPr>
          </a:p>
          <a:p>
            <a:pPr>
              <a:spcBef>
                <a:spcPct val="0"/>
              </a:spcBef>
              <a:buClrTx/>
              <a:buFontTx/>
              <a:buNone/>
            </a:pPr>
            <a:r>
              <a:rPr lang="en-US" altLang="en-US" sz="2400" b="1" dirty="0">
                <a:solidFill>
                  <a:schemeClr val="tx1"/>
                </a:solidFill>
              </a:rPr>
              <a:t>US Consumer Spending Trend  –                                                                      </a:t>
            </a:r>
            <a:r>
              <a:rPr lang="en-US" altLang="en-US" sz="2400" b="1" i="1" dirty="0">
                <a:solidFill>
                  <a:srgbClr val="30AD34"/>
                </a:solidFill>
              </a:rPr>
              <a:t>Goods has recovered; Services about 60%</a:t>
            </a:r>
          </a:p>
          <a:p>
            <a:pPr>
              <a:spcBef>
                <a:spcPct val="0"/>
              </a:spcBef>
              <a:buClrTx/>
              <a:buFontTx/>
              <a:buNone/>
            </a:pPr>
            <a:endParaRPr lang="en-US" altLang="en-US" sz="2400" b="1" dirty="0">
              <a:solidFill>
                <a:schemeClr val="tx1"/>
              </a:solidFill>
            </a:endParaRPr>
          </a:p>
          <a:p>
            <a:pPr>
              <a:spcBef>
                <a:spcPct val="0"/>
              </a:spcBef>
              <a:buClrTx/>
              <a:buFontTx/>
              <a:buNone/>
            </a:pPr>
            <a:endParaRPr lang="en-US" altLang="en-US" sz="2400" b="1" dirty="0">
              <a:solidFill>
                <a:schemeClr val="tx1"/>
              </a:solidFill>
            </a:endParaRPr>
          </a:p>
        </p:txBody>
      </p:sp>
      <p:graphicFrame>
        <p:nvGraphicFramePr>
          <p:cNvPr id="3" name="Object 2">
            <a:extLst>
              <a:ext uri="{FF2B5EF4-FFF2-40B4-BE49-F238E27FC236}">
                <a16:creationId xmlns:a16="http://schemas.microsoft.com/office/drawing/2014/main" xmlns="" id="{9F4EE4DB-CCC7-4E16-9EAA-CA067A4A46AF}"/>
              </a:ext>
            </a:extLst>
          </p:cNvPr>
          <p:cNvGraphicFramePr>
            <a:graphicFrameLocks noChangeAspect="1"/>
          </p:cNvGraphicFramePr>
          <p:nvPr>
            <p:extLst>
              <p:ext uri="{D42A27DB-BD31-4B8C-83A1-F6EECF244321}">
                <p14:modId xmlns:p14="http://schemas.microsoft.com/office/powerpoint/2010/main" val="1254230558"/>
              </p:ext>
            </p:extLst>
          </p:nvPr>
        </p:nvGraphicFramePr>
        <p:xfrm>
          <a:off x="488950" y="863600"/>
          <a:ext cx="7980575" cy="5405438"/>
        </p:xfrm>
        <a:graphic>
          <a:graphicData uri="http://schemas.openxmlformats.org/presentationml/2006/ole">
            <mc:AlternateContent xmlns:mc="http://schemas.openxmlformats.org/markup-compatibility/2006">
              <mc:Choice xmlns:v="urn:schemas-microsoft-com:vml" Requires="v">
                <p:oleObj spid="_x0000_s45064" name="ActiveGraph" r:id="rId3" imgW="7991395" imgH="5362675" progId="FDSCHART.FDSChartCtrlUnicode.1">
                  <p:embed/>
                </p:oleObj>
              </mc:Choice>
              <mc:Fallback>
                <p:oleObj name="ActiveGraph" r:id="rId3" imgW="7991395" imgH="5362675" progId="FDSCHART.FDSChartCtrlUnicode.1">
                  <p:embed/>
                  <p:pic>
                    <p:nvPicPr>
                      <p:cNvPr id="3" name="Object 2">
                        <a:extLst>
                          <a:ext uri="{FF2B5EF4-FFF2-40B4-BE49-F238E27FC236}">
                            <a16:creationId xmlns:a16="http://schemas.microsoft.com/office/drawing/2014/main" xmlns="" id="{9F4EE4DB-CCC7-4E16-9EAA-CA067A4A46AF}"/>
                          </a:ext>
                        </a:extLst>
                      </p:cNvPr>
                      <p:cNvPicPr/>
                      <p:nvPr/>
                    </p:nvPicPr>
                    <p:blipFill>
                      <a:blip r:embed="rId4"/>
                      <a:stretch>
                        <a:fillRect/>
                      </a:stretch>
                    </p:blipFill>
                    <p:spPr>
                      <a:xfrm>
                        <a:off x="488950" y="863600"/>
                        <a:ext cx="7980575" cy="5405438"/>
                      </a:xfrm>
                      <a:prstGeom prst="rect">
                        <a:avLst/>
                      </a:prstGeom>
                      <a:ln>
                        <a:solidFill>
                          <a:schemeClr val="tx1"/>
                        </a:solidFill>
                      </a:ln>
                    </p:spPr>
                  </p:pic>
                </p:oleObj>
              </mc:Fallback>
            </mc:AlternateContent>
          </a:graphicData>
        </a:graphic>
      </p:graphicFrame>
      <p:cxnSp>
        <p:nvCxnSpPr>
          <p:cNvPr id="12" name="Straight Arrow Connector 8">
            <a:extLst>
              <a:ext uri="{FF2B5EF4-FFF2-40B4-BE49-F238E27FC236}">
                <a16:creationId xmlns:a16="http://schemas.microsoft.com/office/drawing/2014/main" xmlns="" id="{18F1D26B-F62D-49A9-8F89-2B3D0A3C5C41}"/>
              </a:ext>
            </a:extLst>
          </p:cNvPr>
          <p:cNvCxnSpPr>
            <a:cxnSpLocks noChangeShapeType="1"/>
          </p:cNvCxnSpPr>
          <p:nvPr/>
        </p:nvCxnSpPr>
        <p:spPr bwMode="auto">
          <a:xfrm flipH="1" flipV="1">
            <a:off x="8266394" y="1829457"/>
            <a:ext cx="514350" cy="76200"/>
          </a:xfrm>
          <a:prstGeom prst="straightConnector1">
            <a:avLst/>
          </a:prstGeom>
          <a:noFill/>
          <a:ln w="38100"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8">
            <a:extLst>
              <a:ext uri="{FF2B5EF4-FFF2-40B4-BE49-F238E27FC236}">
                <a16:creationId xmlns:a16="http://schemas.microsoft.com/office/drawing/2014/main" xmlns="" id="{5DA85724-42EB-4F56-92D5-4F48DA5FFDAE}"/>
              </a:ext>
            </a:extLst>
          </p:cNvPr>
          <p:cNvCxnSpPr>
            <a:cxnSpLocks noChangeShapeType="1"/>
          </p:cNvCxnSpPr>
          <p:nvPr/>
        </p:nvCxnSpPr>
        <p:spPr bwMode="auto">
          <a:xfrm flipH="1" flipV="1">
            <a:off x="8266394" y="2579271"/>
            <a:ext cx="514350" cy="76200"/>
          </a:xfrm>
          <a:prstGeom prst="straightConnector1">
            <a:avLst/>
          </a:prstGeom>
          <a:noFill/>
          <a:ln w="38100"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5" name="Straight Arrow Connector 4">
            <a:extLst>
              <a:ext uri="{FF2B5EF4-FFF2-40B4-BE49-F238E27FC236}">
                <a16:creationId xmlns:a16="http://schemas.microsoft.com/office/drawing/2014/main" xmlns="" id="{D0825638-7775-45E1-B93A-F4A253116499}"/>
              </a:ext>
            </a:extLst>
          </p:cNvPr>
          <p:cNvCxnSpPr/>
          <p:nvPr/>
        </p:nvCxnSpPr>
        <p:spPr>
          <a:xfrm flipV="1">
            <a:off x="5477436" y="2994211"/>
            <a:ext cx="197224" cy="304800"/>
          </a:xfrm>
          <a:prstGeom prst="straightConnector1">
            <a:avLst/>
          </a:prstGeom>
          <a:noFill/>
          <a:ln w="25400" cap="flat">
            <a:solidFill>
              <a:schemeClr val="accent3"/>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9" name="Straight Arrow Connector 8">
            <a:extLst>
              <a:ext uri="{FF2B5EF4-FFF2-40B4-BE49-F238E27FC236}">
                <a16:creationId xmlns:a16="http://schemas.microsoft.com/office/drawing/2014/main" xmlns="" id="{3F322450-0EB1-433C-8005-7DBC4C54375C}"/>
              </a:ext>
            </a:extLst>
          </p:cNvPr>
          <p:cNvCxnSpPr>
            <a:cxnSpLocks/>
          </p:cNvCxnSpPr>
          <p:nvPr/>
        </p:nvCxnSpPr>
        <p:spPr>
          <a:xfrm flipH="1" flipV="1">
            <a:off x="1293464" y="5465202"/>
            <a:ext cx="311219" cy="30162"/>
          </a:xfrm>
          <a:prstGeom prst="straightConnector1">
            <a:avLst/>
          </a:prstGeom>
          <a:noFill/>
          <a:ln w="25400" cap="flat">
            <a:solidFill>
              <a:schemeClr val="accent3"/>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34804877"/>
      </p:ext>
    </p:extLst>
  </p:cSld>
  <p:clrMapOvr>
    <a:masterClrMapping/>
  </p:clrMapOvr>
  <p:transition/>
</p:sld>
</file>

<file path=ppt/theme/theme1.xml><?xml version="1.0" encoding="utf-8"?>
<a:theme xmlns:a="http://schemas.openxmlformats.org/drawingml/2006/main" name="Office Theme">
  <a:themeElements>
    <a:clrScheme name="Custom 2">
      <a:dk1>
        <a:srgbClr val="000000"/>
      </a:dk1>
      <a:lt1>
        <a:srgbClr val="FFFFFF"/>
      </a:lt1>
      <a:dk2>
        <a:srgbClr val="9B968E"/>
      </a:dk2>
      <a:lt2>
        <a:srgbClr val="535353"/>
      </a:lt2>
      <a:accent1>
        <a:srgbClr val="8BC14A"/>
      </a:accent1>
      <a:accent2>
        <a:srgbClr val="505050"/>
      </a:accent2>
      <a:accent3>
        <a:srgbClr val="2B7433"/>
      </a:accent3>
      <a:accent4>
        <a:srgbClr val="FFFFFF"/>
      </a:accent4>
      <a:accent5>
        <a:srgbClr val="FFFFFF"/>
      </a:accent5>
      <a:accent6>
        <a:srgbClr val="FFFFFF"/>
      </a:accent6>
      <a:hlink>
        <a:srgbClr val="FFFFFF"/>
      </a:hlink>
      <a:folHlink>
        <a:srgbClr val="FFFF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30AD34"/>
      </a:accent1>
      <a:accent2>
        <a:srgbClr val="595959"/>
      </a:accent2>
      <a:accent3>
        <a:srgbClr val="C2B000"/>
      </a:accent3>
      <a:accent4>
        <a:srgbClr val="69923A"/>
      </a:accent4>
      <a:accent5>
        <a:srgbClr val="A33F1F"/>
      </a:accent5>
      <a:accent6>
        <a:srgbClr val="589199"/>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29ED42E22B2AF43B3DDD5E4F929DBCB" ma:contentTypeVersion="6" ma:contentTypeDescription="Create a new document." ma:contentTypeScope="" ma:versionID="af61380e91fa238eb407447797fb2b83">
  <xsd:schema xmlns:xsd="http://www.w3.org/2001/XMLSchema" xmlns:xs="http://www.w3.org/2001/XMLSchema" xmlns:p="http://schemas.microsoft.com/office/2006/metadata/properties" xmlns:ns3="6f464fee-25b5-4df0-8494-dec40bc6f64b" xmlns:ns4="b6524ce1-f3c7-4726-a215-e2deb7ffbd44" targetNamespace="http://schemas.microsoft.com/office/2006/metadata/properties" ma:root="true" ma:fieldsID="babc28ea78d48edbe73f96fd5bb9d5cd" ns3:_="" ns4:_="">
    <xsd:import namespace="6f464fee-25b5-4df0-8494-dec40bc6f64b"/>
    <xsd:import namespace="b6524ce1-f3c7-4726-a215-e2deb7ffbd4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64fee-25b5-4df0-8494-dec40bc6f64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524ce1-f3c7-4726-a215-e2deb7ffbd4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F06E86-5EEF-4F77-BDC3-A0A09B03E0EB}">
  <ds:schemaRefs>
    <ds:schemaRef ds:uri="http://schemas.microsoft.com/sharepoint/v3/contenttype/forms"/>
  </ds:schemaRefs>
</ds:datastoreItem>
</file>

<file path=customXml/itemProps2.xml><?xml version="1.0" encoding="utf-8"?>
<ds:datastoreItem xmlns:ds="http://schemas.openxmlformats.org/officeDocument/2006/customXml" ds:itemID="{48E8A48E-4497-43A8-9760-66F06727B8FE}">
  <ds:schemaRefs>
    <ds:schemaRef ds:uri="6f464fee-25b5-4df0-8494-dec40bc6f64b"/>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b6524ce1-f3c7-4726-a215-e2deb7ffbd44"/>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34A36E1-28AF-4047-B71A-79AA840AF7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464fee-25b5-4df0-8494-dec40bc6f64b"/>
    <ds:schemaRef ds:uri="b6524ce1-f3c7-4726-a215-e2deb7ffb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{EFD69209-3A0E-9B41-BFAC-B275298F6AA9}tf10001073</Template>
  <TotalTime>13615</TotalTime>
  <Words>954</Words>
  <Application>Microsoft Office PowerPoint</Application>
  <PresentationFormat>On-screen Show (4:3)</PresentationFormat>
  <Paragraphs>174</Paragraphs>
  <Slides>20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ActiveGraph</vt:lpstr>
      <vt:lpstr>NE Michigan Estate Planning Council–  Survive, Revive &amp; Thrive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Stacy Oberman</dc:creator>
  <cp:lastModifiedBy>Susan</cp:lastModifiedBy>
  <cp:revision>383</cp:revision>
  <dcterms:modified xsi:type="dcterms:W3CDTF">2020-10-20T15:28:52Z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0x010100829ED42E22B2AF43B3DDD5E4F929DBCB</vt:lpwstr>
  </property>
</Properties>
</file>