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61"/>
  </p:notesMasterIdLst>
  <p:sldIdLst>
    <p:sldId id="256" r:id="rId2"/>
    <p:sldId id="698" r:id="rId3"/>
    <p:sldId id="1760" r:id="rId4"/>
    <p:sldId id="1761" r:id="rId5"/>
    <p:sldId id="1678" r:id="rId6"/>
    <p:sldId id="858" r:id="rId7"/>
    <p:sldId id="1699" r:id="rId8"/>
    <p:sldId id="257" r:id="rId9"/>
    <p:sldId id="258" r:id="rId10"/>
    <p:sldId id="259" r:id="rId11"/>
    <p:sldId id="1664" r:id="rId12"/>
    <p:sldId id="1776" r:id="rId13"/>
    <p:sldId id="1771" r:id="rId14"/>
    <p:sldId id="859" r:id="rId15"/>
    <p:sldId id="852" r:id="rId16"/>
    <p:sldId id="1310" r:id="rId17"/>
    <p:sldId id="854" r:id="rId18"/>
    <p:sldId id="1670" r:id="rId19"/>
    <p:sldId id="1772" r:id="rId20"/>
    <p:sldId id="839" r:id="rId21"/>
    <p:sldId id="840" r:id="rId22"/>
    <p:sldId id="843" r:id="rId23"/>
    <p:sldId id="842" r:id="rId24"/>
    <p:sldId id="1769" r:id="rId25"/>
    <p:sldId id="1673" r:id="rId26"/>
    <p:sldId id="1343" r:id="rId27"/>
    <p:sldId id="821" r:id="rId28"/>
    <p:sldId id="1722" r:id="rId29"/>
    <p:sldId id="1426" r:id="rId30"/>
    <p:sldId id="1570" r:id="rId31"/>
    <p:sldId id="1575" r:id="rId32"/>
    <p:sldId id="1577" r:id="rId33"/>
    <p:sldId id="862" r:id="rId34"/>
    <p:sldId id="1725" r:id="rId35"/>
    <p:sldId id="1726" r:id="rId36"/>
    <p:sldId id="1727" r:id="rId37"/>
    <p:sldId id="1756" r:id="rId38"/>
    <p:sldId id="1770" r:id="rId39"/>
    <p:sldId id="1768" r:id="rId40"/>
    <p:sldId id="279" r:id="rId41"/>
    <p:sldId id="1748" r:id="rId42"/>
    <p:sldId id="1740" r:id="rId43"/>
    <p:sldId id="1742" r:id="rId44"/>
    <p:sldId id="1753" r:id="rId45"/>
    <p:sldId id="1755" r:id="rId46"/>
    <p:sldId id="1744" r:id="rId47"/>
    <p:sldId id="1745" r:id="rId48"/>
    <p:sldId id="1344" r:id="rId49"/>
    <p:sldId id="1729" r:id="rId50"/>
    <p:sldId id="1757" r:id="rId51"/>
    <p:sldId id="1665" r:id="rId52"/>
    <p:sldId id="1777" r:id="rId53"/>
    <p:sldId id="1775" r:id="rId54"/>
    <p:sldId id="1778" r:id="rId55"/>
    <p:sldId id="754" r:id="rId56"/>
    <p:sldId id="1752" r:id="rId57"/>
    <p:sldId id="1341" r:id="rId58"/>
    <p:sldId id="758" r:id="rId59"/>
    <p:sldId id="855" r:id="rId6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Bennett" initials="DB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C5BC88-70C2-44D1-8A79-8322EC5BD24B}" v="107" dt="2021-09-22T14:42:18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86370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8.xlsx"/><Relationship Id="rId1" Type="http://schemas.openxmlformats.org/officeDocument/2006/relationships/image" Target="../media/image1.jpeg"/><Relationship Id="rId5" Type="http://schemas.microsoft.com/office/2011/relationships/chartStyle" Target="style8.xml"/><Relationship Id="rId4" Type="http://schemas.microsoft.com/office/2011/relationships/chartColorStyle" Target="colors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26649929628364E-2"/>
          <c:y val="1.9649818055963476E-2"/>
          <c:w val="0.90604967857278707"/>
          <c:h val="0.857494637281682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550-4B97-A095-FE38C55B729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790-42C7-A940-548C3CF963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Sheet1!$B$2:$B$3</c:f>
              <c:numCache>
                <c:formatCode>#,##0</c:formatCode>
                <c:ptCount val="2"/>
                <c:pt idx="0">
                  <c:v>39918905</c:v>
                </c:pt>
                <c:pt idx="1">
                  <c:v>13659740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90-42C7-A940-548C3CF963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682816"/>
        <c:axId val="187686272"/>
      </c:barChart>
      <c:catAx>
        <c:axId val="18768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86272"/>
        <c:crosses val="autoZero"/>
        <c:auto val="1"/>
        <c:lblAlgn val="ctr"/>
        <c:lblOffset val="100"/>
        <c:noMultiLvlLbl val="0"/>
      </c:catAx>
      <c:valAx>
        <c:axId val="18768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8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Filed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2001</c:v>
                </c:pt>
                <c:pt idx="1">
                  <c:v>2018</c:v>
                </c:pt>
              </c:numCache>
            </c:numRef>
          </c:cat>
          <c:val>
            <c:numRef>
              <c:f>Sheet1!$B$2:$B$3</c:f>
              <c:numCache>
                <c:formatCode>#,##0</c:formatCode>
                <c:ptCount val="2"/>
                <c:pt idx="0">
                  <c:v>109600</c:v>
                </c:pt>
                <c:pt idx="1">
                  <c:v>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C0-4B13-BD5C-4858A9937F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Tax Due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2001</c:v>
                </c:pt>
                <c:pt idx="1">
                  <c:v>2018</c:v>
                </c:pt>
              </c:numCache>
            </c:numRef>
          </c:cat>
          <c:val>
            <c:numRef>
              <c:f>Sheet1!$C$2:$C$3</c:f>
              <c:numCache>
                <c:formatCode>#,##0</c:formatCode>
                <c:ptCount val="2"/>
                <c:pt idx="0">
                  <c:v>50500</c:v>
                </c:pt>
                <c:pt idx="1">
                  <c:v>1900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C0-4B13-BD5C-4858A9937F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585472"/>
        <c:axId val="190591360"/>
      </c:barChart>
      <c:catAx>
        <c:axId val="19058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91360"/>
        <c:crosses val="autoZero"/>
        <c:auto val="1"/>
        <c:lblAlgn val="ctr"/>
        <c:lblOffset val="100"/>
        <c:noMultiLvlLbl val="0"/>
      </c:catAx>
      <c:valAx>
        <c:axId val="19059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8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Adults with a Will</c:v>
                </c:pt>
                <c:pt idx="1">
                  <c:v>Wills with a Charitable Bequest</c:v>
                </c:pt>
                <c:pt idx="2">
                  <c:v>Adults with a Charitable Bequest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0.51</c:v>
                </c:pt>
                <c:pt idx="1">
                  <c:v>0.11</c:v>
                </c:pt>
                <c:pt idx="2">
                  <c:v>5.3999999999999999E-2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55-4E51-8997-6285029A9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639488"/>
        <c:axId val="190649472"/>
      </c:barChart>
      <c:catAx>
        <c:axId val="19063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649472"/>
        <c:crosses val="autoZero"/>
        <c:auto val="1"/>
        <c:lblAlgn val="ctr"/>
        <c:lblOffset val="100"/>
        <c:noMultiLvlLbl val="0"/>
      </c:catAx>
      <c:valAx>
        <c:axId val="19064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63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90B-431A-A7A7-153FE054AB1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08-4491-B035-996859DA00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 Kids</c:v>
                </c:pt>
                <c:pt idx="1">
                  <c:v>Have Kids</c:v>
                </c:pt>
                <c:pt idx="2">
                  <c:v>Have Grandkids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0.45700000000000002</c:v>
                </c:pt>
                <c:pt idx="1">
                  <c:v>0.128</c:v>
                </c:pt>
                <c:pt idx="2">
                  <c:v>7.3999999999999996E-2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08-4491-B035-996859DA00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711680"/>
        <c:axId val="190723584"/>
      </c:barChart>
      <c:catAx>
        <c:axId val="19071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723584"/>
        <c:crosses val="autoZero"/>
        <c:auto val="1"/>
        <c:lblAlgn val="ctr"/>
        <c:lblOffset val="100"/>
        <c:noMultiLvlLbl val="0"/>
      </c:catAx>
      <c:valAx>
        <c:axId val="19072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71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Many of our clients like to leave money to charity in their will.  Are there any causes that you are passionate about?</c:v>
                </c:pt>
                <c:pt idx="1">
                  <c:v>Would you like to leave a charitable gift?</c:v>
                </c:pt>
                <c:pt idx="2">
                  <c:v>No Language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0.154</c:v>
                </c:pt>
                <c:pt idx="1">
                  <c:v>0.104</c:v>
                </c:pt>
                <c:pt idx="2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A3-439C-9EAA-ECB063B35C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0768640"/>
        <c:axId val="190923136"/>
      </c:barChart>
      <c:catAx>
        <c:axId val="190768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923136"/>
        <c:crosses val="autoZero"/>
        <c:auto val="1"/>
        <c:lblAlgn val="ctr"/>
        <c:lblOffset val="100"/>
        <c:noMultiLvlLbl val="0"/>
      </c:catAx>
      <c:valAx>
        <c:axId val="190923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76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5650447540211E-2"/>
          <c:y val="5.6243763647191157E-2"/>
          <c:w val="0.88155147273257506"/>
          <c:h val="0.87033864884536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Sheet1!$A$2:$A$31</c:f>
              <c:numCache>
                <c:formatCode>General</c:formatCode>
                <c:ptCount val="30"/>
                <c:pt idx="1">
                  <c:v>1998</c:v>
                </c:pt>
                <c:pt idx="3">
                  <c:v>2000</c:v>
                </c:pt>
                <c:pt idx="5">
                  <c:v>2002</c:v>
                </c:pt>
                <c:pt idx="7">
                  <c:v>2004</c:v>
                </c:pt>
                <c:pt idx="9">
                  <c:v>2006</c:v>
                </c:pt>
                <c:pt idx="11">
                  <c:v>2008</c:v>
                </c:pt>
                <c:pt idx="13">
                  <c:v>2010</c:v>
                </c:pt>
                <c:pt idx="15">
                  <c:v>2012</c:v>
                </c:pt>
                <c:pt idx="17">
                  <c:v>2014</c:v>
                </c:pt>
                <c:pt idx="19">
                  <c:v>2016</c:v>
                </c:pt>
                <c:pt idx="21">
                  <c:v>2018</c:v>
                </c:pt>
                <c:pt idx="23">
                  <c:v>2020</c:v>
                </c:pt>
                <c:pt idx="25">
                  <c:v>2022</c:v>
                </c:pt>
                <c:pt idx="27">
                  <c:v>2024</c:v>
                </c:pt>
                <c:pt idx="29">
                  <c:v>2026</c:v>
                </c:pt>
              </c:numCache>
            </c:num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600000</c:v>
                </c:pt>
                <c:pt idx="1">
                  <c:v>625000</c:v>
                </c:pt>
                <c:pt idx="2">
                  <c:v>650000</c:v>
                </c:pt>
                <c:pt idx="3">
                  <c:v>675000</c:v>
                </c:pt>
                <c:pt idx="4">
                  <c:v>675000</c:v>
                </c:pt>
                <c:pt idx="5">
                  <c:v>1000000</c:v>
                </c:pt>
                <c:pt idx="6">
                  <c:v>1000000</c:v>
                </c:pt>
                <c:pt idx="7">
                  <c:v>1500000</c:v>
                </c:pt>
                <c:pt idx="8">
                  <c:v>1500000</c:v>
                </c:pt>
                <c:pt idx="9">
                  <c:v>2000000</c:v>
                </c:pt>
                <c:pt idx="10">
                  <c:v>2000000</c:v>
                </c:pt>
                <c:pt idx="11">
                  <c:v>2000000</c:v>
                </c:pt>
                <c:pt idx="12">
                  <c:v>3500000</c:v>
                </c:pt>
                <c:pt idx="13">
                  <c:v>5000000</c:v>
                </c:pt>
                <c:pt idx="14">
                  <c:v>5000000</c:v>
                </c:pt>
                <c:pt idx="15">
                  <c:v>5120000</c:v>
                </c:pt>
                <c:pt idx="16">
                  <c:v>5250000</c:v>
                </c:pt>
                <c:pt idx="17">
                  <c:v>5340000</c:v>
                </c:pt>
                <c:pt idx="18">
                  <c:v>5340000</c:v>
                </c:pt>
                <c:pt idx="19">
                  <c:v>5430000</c:v>
                </c:pt>
                <c:pt idx="20">
                  <c:v>5490000</c:v>
                </c:pt>
                <c:pt idx="21">
                  <c:v>11180000</c:v>
                </c:pt>
                <c:pt idx="22">
                  <c:v>11180000</c:v>
                </c:pt>
                <c:pt idx="23">
                  <c:v>11180000</c:v>
                </c:pt>
                <c:pt idx="24">
                  <c:v>11180000</c:v>
                </c:pt>
                <c:pt idx="25">
                  <c:v>11180000</c:v>
                </c:pt>
                <c:pt idx="26">
                  <c:v>11180000</c:v>
                </c:pt>
                <c:pt idx="27">
                  <c:v>11180000</c:v>
                </c:pt>
                <c:pt idx="28">
                  <c:v>11180000</c:v>
                </c:pt>
                <c:pt idx="29">
                  <c:v>5490000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6B-46BB-A76A-355431478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797696"/>
        <c:axId val="190799232"/>
      </c:barChart>
      <c:catAx>
        <c:axId val="19079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799232"/>
        <c:crosses val="autoZero"/>
        <c:auto val="1"/>
        <c:lblAlgn val="ctr"/>
        <c:lblOffset val="100"/>
        <c:noMultiLvlLbl val="0"/>
      </c:catAx>
      <c:valAx>
        <c:axId val="19079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79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Less than $2 million</c:v>
                </c:pt>
                <c:pt idx="1">
                  <c:v>$2 - $3.5 million</c:v>
                </c:pt>
                <c:pt idx="2">
                  <c:v>$3.5 - $5 million</c:v>
                </c:pt>
                <c:pt idx="3">
                  <c:v>$5 - $10 million</c:v>
                </c:pt>
                <c:pt idx="4">
                  <c:v>$10 - $20 million</c:v>
                </c:pt>
                <c:pt idx="5">
                  <c:v>$20 - $50 million</c:v>
                </c:pt>
                <c:pt idx="6">
                  <c:v>$50 - $100 million</c:v>
                </c:pt>
                <c:pt idx="7">
                  <c:v>Above $100 Million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0.13</c:v>
                </c:pt>
                <c:pt idx="1">
                  <c:v>0.24</c:v>
                </c:pt>
                <c:pt idx="2">
                  <c:v>0.28999999999999998</c:v>
                </c:pt>
                <c:pt idx="3">
                  <c:v>0.33</c:v>
                </c:pt>
                <c:pt idx="4">
                  <c:v>0.36</c:v>
                </c:pt>
                <c:pt idx="5">
                  <c:v>0.44</c:v>
                </c:pt>
                <c:pt idx="6">
                  <c:v>0.48</c:v>
                </c:pt>
                <c:pt idx="7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9A-49D4-A9B8-878993E47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289408"/>
        <c:axId val="190290944"/>
      </c:barChart>
      <c:catAx>
        <c:axId val="19028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90944"/>
        <c:crosses val="autoZero"/>
        <c:auto val="1"/>
        <c:lblAlgn val="ctr"/>
        <c:lblOffset val="100"/>
        <c:noMultiLvlLbl val="0"/>
      </c:catAx>
      <c:valAx>
        <c:axId val="19029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8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Income $100K-$200K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Indiana</c:v>
                </c:pt>
                <c:pt idx="1">
                  <c:v>Michigan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9123</c:v>
                </c:pt>
                <c:pt idx="1">
                  <c:v>10152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D1-4DE9-AA83-F025D76BF8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Income Above $200K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Indiana</c:v>
                </c:pt>
                <c:pt idx="1">
                  <c:v>Michigan</c:v>
                </c:pt>
              </c:strCache>
            </c:strRef>
          </c:cat>
          <c:val>
            <c:numRef>
              <c:f>Sheet1!$C$2:$C$3</c:f>
              <c:numCache>
                <c:formatCode>"$"#,##0</c:formatCode>
                <c:ptCount val="2"/>
                <c:pt idx="0">
                  <c:v>29383</c:v>
                </c:pt>
                <c:pt idx="1">
                  <c:v>31531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D1-4DE9-AA83-F025D76BF8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166336"/>
        <c:axId val="191167872"/>
      </c:barChart>
      <c:catAx>
        <c:axId val="19116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167872"/>
        <c:crosses val="autoZero"/>
        <c:auto val="1"/>
        <c:lblAlgn val="ctr"/>
        <c:lblOffset val="100"/>
        <c:noMultiLvlLbl val="0"/>
      </c:catAx>
      <c:valAx>
        <c:axId val="19116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16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A90-4359-BA5A-AAE004A0AA3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A39-45AB-8C5E-8DB7DC197A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Sheet1!$B$2:$B$3</c:f>
              <c:numCache>
                <c:formatCode>0.0%</c:formatCode>
                <c:ptCount val="2"/>
                <c:pt idx="0">
                  <c:v>0.29799999999999999</c:v>
                </c:pt>
                <c:pt idx="1">
                  <c:v>0.10100000000000001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90-42C7-A940-548C3CF963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433728"/>
        <c:axId val="189437440"/>
      </c:barChart>
      <c:catAx>
        <c:axId val="18943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437440"/>
        <c:crosses val="autoZero"/>
        <c:auto val="1"/>
        <c:lblAlgn val="ctr"/>
        <c:lblOffset val="100"/>
        <c:noMultiLvlLbl val="0"/>
      </c:catAx>
      <c:valAx>
        <c:axId val="18943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43372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Under $50,000</c:v>
                </c:pt>
                <c:pt idx="1">
                  <c:v>$50,000 - $100,000</c:v>
                </c:pt>
                <c:pt idx="2">
                  <c:v>$100,000 - $200,000</c:v>
                </c:pt>
                <c:pt idx="3">
                  <c:v>$200,000 - $500,000</c:v>
                </c:pt>
                <c:pt idx="4">
                  <c:v>Above $500,000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0.154</c:v>
                </c:pt>
                <c:pt idx="1">
                  <c:v>0.44500000000000001</c:v>
                </c:pt>
                <c:pt idx="2">
                  <c:v>0.75600000000000001</c:v>
                </c:pt>
                <c:pt idx="3">
                  <c:v>0.94</c:v>
                </c:pt>
                <c:pt idx="4">
                  <c:v>0.93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90-42C7-A940-548C3CF963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Under $50,000</c:v>
                </c:pt>
                <c:pt idx="1">
                  <c:v>$50,000 - $100,000</c:v>
                </c:pt>
                <c:pt idx="2">
                  <c:v>$100,000 - $200,000</c:v>
                </c:pt>
                <c:pt idx="3">
                  <c:v>$200,000 - $500,000</c:v>
                </c:pt>
                <c:pt idx="4">
                  <c:v>Above $500,000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3.6999999999999998E-2</c:v>
                </c:pt>
                <c:pt idx="1">
                  <c:v>0.13100000000000001</c:v>
                </c:pt>
                <c:pt idx="2">
                  <c:v>0.248</c:v>
                </c:pt>
                <c:pt idx="3">
                  <c:v>0.46400000000000002</c:v>
                </c:pt>
                <c:pt idx="4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E4-4B66-901B-40650A7B01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780352"/>
        <c:axId val="189781888"/>
      </c:barChart>
      <c:catAx>
        <c:axId val="18978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81888"/>
        <c:crosses val="autoZero"/>
        <c:auto val="1"/>
        <c:lblAlgn val="ctr"/>
        <c:lblOffset val="100"/>
        <c:noMultiLvlLbl val="0"/>
      </c:catAx>
      <c:valAx>
        <c:axId val="18978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8035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79142083689384E-2"/>
          <c:y val="2.9765179436470598E-2"/>
          <c:w val="0.92597794390046795"/>
          <c:h val="0.940469641127058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 w="76200">
              <a:solidFill>
                <a:schemeClr val="tx1"/>
              </a:solidFill>
            </a:ln>
            <a:effectLst/>
          </c:spPr>
          <c:invertIfNegative val="0"/>
          <c:val>
            <c:numRef>
              <c:f>Sheet1!$B$2:$B$32</c:f>
              <c:numCache>
                <c:formatCode>General</c:formatCode>
                <c:ptCount val="31"/>
                <c:pt idx="0">
                  <c:v>0.28999999999999998</c:v>
                </c:pt>
                <c:pt idx="1">
                  <c:v>0.28999999999999998</c:v>
                </c:pt>
                <c:pt idx="2">
                  <c:v>0.28000000000000003</c:v>
                </c:pt>
                <c:pt idx="3">
                  <c:v>0.28999999999999998</c:v>
                </c:pt>
                <c:pt idx="4">
                  <c:v>0.28999999999999998</c:v>
                </c:pt>
                <c:pt idx="5">
                  <c:v>0.34</c:v>
                </c:pt>
                <c:pt idx="6">
                  <c:v>0.32</c:v>
                </c:pt>
                <c:pt idx="7">
                  <c:v>0.34</c:v>
                </c:pt>
                <c:pt idx="8">
                  <c:v>0.34</c:v>
                </c:pt>
                <c:pt idx="9">
                  <c:v>0.34</c:v>
                </c:pt>
                <c:pt idx="10">
                  <c:v>0.35</c:v>
                </c:pt>
                <c:pt idx="11">
                  <c:v>0.34</c:v>
                </c:pt>
                <c:pt idx="12">
                  <c:v>0.35</c:v>
                </c:pt>
                <c:pt idx="13">
                  <c:v>0.34</c:v>
                </c:pt>
                <c:pt idx="14">
                  <c:v>0.33</c:v>
                </c:pt>
                <c:pt idx="15">
                  <c:v>0.36</c:v>
                </c:pt>
                <c:pt idx="16">
                  <c:v>0.36</c:v>
                </c:pt>
                <c:pt idx="17">
                  <c:v>0.35</c:v>
                </c:pt>
                <c:pt idx="18">
                  <c:v>0.34</c:v>
                </c:pt>
                <c:pt idx="19">
                  <c:v>0.33</c:v>
                </c:pt>
                <c:pt idx="20">
                  <c:v>0.33</c:v>
                </c:pt>
                <c:pt idx="21">
                  <c:v>0.33</c:v>
                </c:pt>
                <c:pt idx="22">
                  <c:v>0.32</c:v>
                </c:pt>
                <c:pt idx="23">
                  <c:v>0.32</c:v>
                </c:pt>
                <c:pt idx="24">
                  <c:v>0.32</c:v>
                </c:pt>
                <c:pt idx="25">
                  <c:v>0.31</c:v>
                </c:pt>
                <c:pt idx="26">
                  <c:v>0.31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2B6-4876-9996-0885BBB7A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807616"/>
        <c:axId val="18982169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Sheet1!$A$2:$A$32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1988</c:v>
                      </c:pt>
                      <c:pt idx="7">
                        <c:v>1995</c:v>
                      </c:pt>
                      <c:pt idx="12">
                        <c:v>2000</c:v>
                      </c:pt>
                      <c:pt idx="17">
                        <c:v>2005</c:v>
                      </c:pt>
                      <c:pt idx="22">
                        <c:v>2010</c:v>
                      </c:pt>
                      <c:pt idx="27">
                        <c:v>2015</c:v>
                      </c:pt>
                      <c:pt idx="30">
                        <c:v>2018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32B6-4876-9996-0885BBB7A1B9}"/>
                  </c:ext>
                </c:extLst>
              </c15:ser>
            </c15:filteredBarSeries>
          </c:ext>
        </c:extLst>
      </c:barChart>
      <c:catAx>
        <c:axId val="189807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9821696"/>
        <c:crosses val="autoZero"/>
        <c:auto val="1"/>
        <c:lblAlgn val="ctr"/>
        <c:lblOffset val="100"/>
        <c:noMultiLvlLbl val="0"/>
      </c:catAx>
      <c:valAx>
        <c:axId val="18982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solidFill>
            <a:schemeClr val="lt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80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 baseline="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Sheet1!$B$2:$B$11</c:f>
              <c:numCache>
                <c:formatCode>0.0%</c:formatCode>
                <c:ptCount val="10"/>
                <c:pt idx="0">
                  <c:v>4.3999999999999997E-2</c:v>
                </c:pt>
                <c:pt idx="1">
                  <c:v>4.8000000000000001E-2</c:v>
                </c:pt>
                <c:pt idx="2">
                  <c:v>5.7000000000000002E-2</c:v>
                </c:pt>
                <c:pt idx="3">
                  <c:v>7.0999999999999994E-2</c:v>
                </c:pt>
                <c:pt idx="4">
                  <c:v>7.9000000000000001E-2</c:v>
                </c:pt>
                <c:pt idx="5">
                  <c:v>8.1000000000000003E-2</c:v>
                </c:pt>
                <c:pt idx="6">
                  <c:v>9.1999999999999998E-2</c:v>
                </c:pt>
                <c:pt idx="7">
                  <c:v>0.10199999999999999</c:v>
                </c:pt>
                <c:pt idx="8">
                  <c:v>0.127</c:v>
                </c:pt>
                <c:pt idx="9">
                  <c:v>0.127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80-4869-BBBC-65D2F2F474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245248"/>
        <c:axId val="180247936"/>
      </c:barChart>
      <c:catAx>
        <c:axId val="18024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47936"/>
        <c:crosses val="autoZero"/>
        <c:auto val="1"/>
        <c:lblAlgn val="ctr"/>
        <c:lblOffset val="100"/>
        <c:noMultiLvlLbl val="0"/>
      </c:catAx>
      <c:valAx>
        <c:axId val="18024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4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Mortgage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Sheet1!$B$2:$B$6</c:f>
              <c:numCache>
                <c:formatCode>_("$"* #,##0_);_("$"* \(#,##0\);_("$"* "-"??_);_(@_)</c:formatCode>
                <c:ptCount val="5"/>
                <c:pt idx="0">
                  <c:v>10000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C-4E92-972B-ABC8D9637D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Sheet1!$C$2:$C$6</c:f>
              <c:numCache>
                <c:formatCode>_("$"* #,##0_);_("$"* \(#,##0\);_("$"* "-"??_);_(@_)</c:formatCode>
                <c:ptCount val="5"/>
                <c:pt idx="0">
                  <c:v>3000</c:v>
                </c:pt>
                <c:pt idx="1">
                  <c:v>3000</c:v>
                </c:pt>
                <c:pt idx="2">
                  <c:v>3000</c:v>
                </c:pt>
                <c:pt idx="3">
                  <c:v>3000</c:v>
                </c:pt>
                <c:pt idx="4">
                  <c:v>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7C-4E92-972B-ABC8D9637D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Charitable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Sheet1!$D$2:$D$6</c:f>
              <c:numCache>
                <c:formatCode>_("$"* #,##0_);_("$"* \(#,##0\);_("$"* "-"??_);_(@_)</c:formatCode>
                <c:ptCount val="5"/>
                <c:pt idx="0">
                  <c:v>8000</c:v>
                </c:pt>
                <c:pt idx="1">
                  <c:v>8000</c:v>
                </c:pt>
                <c:pt idx="2">
                  <c:v>8000</c:v>
                </c:pt>
                <c:pt idx="3">
                  <c:v>8000</c:v>
                </c:pt>
                <c:pt idx="4">
                  <c:v>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7C-4E92-972B-ABC8D9637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197312"/>
        <c:axId val="189596416"/>
      </c:barChart>
      <c:catAx>
        <c:axId val="18919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96416"/>
        <c:crosses val="autoZero"/>
        <c:auto val="1"/>
        <c:lblAlgn val="ctr"/>
        <c:lblOffset val="100"/>
        <c:noMultiLvlLbl val="0"/>
      </c:catAx>
      <c:valAx>
        <c:axId val="18959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9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Mortgage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Sheet1!$B$2:$B$6</c:f>
              <c:numCache>
                <c:formatCode>_("$"* #,##0_);_("$"* \(#,##0\);_("$"* "-"??_);_(@_)</c:formatCode>
                <c:ptCount val="5"/>
                <c:pt idx="0">
                  <c:v>10000</c:v>
                </c:pt>
                <c:pt idx="1">
                  <c:v>10000</c:v>
                </c:pt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C-4E92-972B-ABC8D9637D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Sheet1!$C$2:$C$6</c:f>
              <c:numCache>
                <c:formatCode>_("$"* #,##0_);_("$"* \(#,##0\);_("$"* "-"??_);_(@_)</c:formatCode>
                <c:ptCount val="5"/>
                <c:pt idx="0">
                  <c:v>3000</c:v>
                </c:pt>
                <c:pt idx="1">
                  <c:v>3000</c:v>
                </c:pt>
                <c:pt idx="2">
                  <c:v>3000</c:v>
                </c:pt>
                <c:pt idx="3">
                  <c:v>3000</c:v>
                </c:pt>
                <c:pt idx="4">
                  <c:v>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7C-4E92-972B-ABC8D9637D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Charitable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Sheet1!$D$2:$D$6</c:f>
              <c:numCache>
                <c:formatCode>_("$"* #,##0_);_("$"* \(#,##0\);_("$"* "-"??_);_(@_)</c:formatCode>
                <c:ptCount val="5"/>
                <c:pt idx="0">
                  <c:v>40000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7C-4E92-972B-ABC8D9637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202816"/>
        <c:axId val="189204352"/>
      </c:barChart>
      <c:catAx>
        <c:axId val="18920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04352"/>
        <c:crosses val="autoZero"/>
        <c:auto val="1"/>
        <c:lblAlgn val="ctr"/>
        <c:lblOffset val="100"/>
        <c:noMultiLvlLbl val="0"/>
      </c:catAx>
      <c:valAx>
        <c:axId val="18920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0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blipFill>
              <a:blip xmlns:r="http://schemas.openxmlformats.org/officeDocument/2006/relationships" r:embed="rId1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numRef>
              <c:f>Sheet1!$A$2:$A$40</c:f>
              <c:numCache>
                <c:formatCode>General</c:formatCode>
                <c:ptCount val="39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</c:numCache>
            </c:numRef>
          </c:cat>
          <c:val>
            <c:numRef>
              <c:f>Sheet1!$B$2:$B$40</c:f>
              <c:numCache>
                <c:formatCode>#,##0</c:formatCode>
                <c:ptCount val="39"/>
                <c:pt idx="0">
                  <c:v>275000</c:v>
                </c:pt>
                <c:pt idx="1">
                  <c:v>325000</c:v>
                </c:pt>
                <c:pt idx="2">
                  <c:v>400000</c:v>
                </c:pt>
                <c:pt idx="3">
                  <c:v>500000</c:v>
                </c:pt>
                <c:pt idx="4">
                  <c:v>600000</c:v>
                </c:pt>
                <c:pt idx="5">
                  <c:v>600000</c:v>
                </c:pt>
                <c:pt idx="6">
                  <c:v>600000</c:v>
                </c:pt>
                <c:pt idx="7">
                  <c:v>600000</c:v>
                </c:pt>
                <c:pt idx="8">
                  <c:v>600000</c:v>
                </c:pt>
                <c:pt idx="9">
                  <c:v>600000</c:v>
                </c:pt>
                <c:pt idx="10">
                  <c:v>600000</c:v>
                </c:pt>
                <c:pt idx="11">
                  <c:v>600000</c:v>
                </c:pt>
                <c:pt idx="12">
                  <c:v>600000</c:v>
                </c:pt>
                <c:pt idx="13">
                  <c:v>600000</c:v>
                </c:pt>
                <c:pt idx="14">
                  <c:v>600000</c:v>
                </c:pt>
                <c:pt idx="15">
                  <c:v>625000</c:v>
                </c:pt>
                <c:pt idx="16">
                  <c:v>650000</c:v>
                </c:pt>
                <c:pt idx="17">
                  <c:v>675000</c:v>
                </c:pt>
                <c:pt idx="18">
                  <c:v>675000</c:v>
                </c:pt>
                <c:pt idx="19">
                  <c:v>1000000</c:v>
                </c:pt>
                <c:pt idx="20">
                  <c:v>1000000</c:v>
                </c:pt>
                <c:pt idx="21">
                  <c:v>1500000</c:v>
                </c:pt>
                <c:pt idx="22">
                  <c:v>1500000</c:v>
                </c:pt>
                <c:pt idx="23">
                  <c:v>2000000</c:v>
                </c:pt>
                <c:pt idx="24">
                  <c:v>2000000</c:v>
                </c:pt>
                <c:pt idx="25">
                  <c:v>2000000</c:v>
                </c:pt>
                <c:pt idx="26">
                  <c:v>3500000</c:v>
                </c:pt>
                <c:pt idx="27">
                  <c:v>5000000</c:v>
                </c:pt>
                <c:pt idx="28">
                  <c:v>5000000</c:v>
                </c:pt>
                <c:pt idx="29">
                  <c:v>5120000</c:v>
                </c:pt>
                <c:pt idx="30">
                  <c:v>5250000</c:v>
                </c:pt>
                <c:pt idx="31">
                  <c:v>5340000</c:v>
                </c:pt>
                <c:pt idx="32">
                  <c:v>5340000</c:v>
                </c:pt>
                <c:pt idx="33">
                  <c:v>5430000</c:v>
                </c:pt>
                <c:pt idx="34">
                  <c:v>5490000</c:v>
                </c:pt>
                <c:pt idx="35">
                  <c:v>11180000</c:v>
                </c:pt>
                <c:pt idx="36">
                  <c:v>11300000</c:v>
                </c:pt>
                <c:pt idx="37">
                  <c:v>11400000</c:v>
                </c:pt>
                <c:pt idx="38">
                  <c:v>11700000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6B-46BB-A76A-355431478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9723008"/>
        <c:axId val="189724544"/>
      </c:barChart>
      <c:catAx>
        <c:axId val="18972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24544"/>
        <c:crosses val="autoZero"/>
        <c:auto val="1"/>
        <c:lblAlgn val="ctr"/>
        <c:lblOffset val="100"/>
        <c:noMultiLvlLbl val="0"/>
      </c:catAx>
      <c:valAx>
        <c:axId val="18972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2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0 - $10,000</c:v>
                </c:pt>
                <c:pt idx="1">
                  <c:v>-</c:v>
                </c:pt>
                <c:pt idx="2">
                  <c:v>-</c:v>
                </c:pt>
                <c:pt idx="3">
                  <c:v>-</c:v>
                </c:pt>
                <c:pt idx="4">
                  <c:v>-</c:v>
                </c:pt>
                <c:pt idx="5">
                  <c:v>-</c:v>
                </c:pt>
                <c:pt idx="6">
                  <c:v>-</c:v>
                </c:pt>
                <c:pt idx="7">
                  <c:v>-</c:v>
                </c:pt>
                <c:pt idx="8">
                  <c:v>-</c:v>
                </c:pt>
                <c:pt idx="9">
                  <c:v>-</c:v>
                </c:pt>
                <c:pt idx="10">
                  <c:v>-</c:v>
                </c:pt>
                <c:pt idx="11">
                  <c:v>Above $1 million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0.18</c:v>
                </c:pt>
                <c:pt idx="1">
                  <c:v>0.2</c:v>
                </c:pt>
                <c:pt idx="2">
                  <c:v>0.22</c:v>
                </c:pt>
                <c:pt idx="3">
                  <c:v>0.24</c:v>
                </c:pt>
                <c:pt idx="4">
                  <c:v>0.26</c:v>
                </c:pt>
                <c:pt idx="5">
                  <c:v>0.28000000000000003</c:v>
                </c:pt>
                <c:pt idx="6">
                  <c:v>0.3</c:v>
                </c:pt>
                <c:pt idx="7">
                  <c:v>0.32</c:v>
                </c:pt>
                <c:pt idx="8">
                  <c:v>0.34</c:v>
                </c:pt>
                <c:pt idx="9">
                  <c:v>0.37</c:v>
                </c:pt>
                <c:pt idx="10">
                  <c:v>0.39</c:v>
                </c:pt>
                <c:pt idx="1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AC-49A4-9D64-FE9F371945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444672"/>
        <c:axId val="190517248"/>
      </c:barChart>
      <c:catAx>
        <c:axId val="19044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17248"/>
        <c:crosses val="autoZero"/>
        <c:auto val="1"/>
        <c:lblAlgn val="ctr"/>
        <c:lblOffset val="100"/>
        <c:noMultiLvlLbl val="0"/>
      </c:catAx>
      <c:valAx>
        <c:axId val="19051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44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24BC6-2650-4DA3-8E80-F4EA00F1811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0B8797-1A52-4B69-8808-871EB3FF1CCB}">
      <dgm:prSet phldrT="[Text]" custT="1"/>
      <dgm:spPr/>
      <dgm:t>
        <a:bodyPr/>
        <a:lstStyle/>
        <a:p>
          <a:pPr algn="ctr"/>
          <a:r>
            <a:rPr lang="en-US" sz="2000" dirty="0"/>
            <a:t>Tax Cuts and Jobs Act of 2017 (TCJA)</a:t>
          </a:r>
        </a:p>
      </dgm:t>
    </dgm:pt>
    <dgm:pt modelId="{BF8E0475-9663-40B5-A222-8B7A2CD11B75}" type="parTrans" cxnId="{9FE0D15D-9976-424A-A700-4867D632E89C}">
      <dgm:prSet/>
      <dgm:spPr/>
      <dgm:t>
        <a:bodyPr/>
        <a:lstStyle/>
        <a:p>
          <a:endParaRPr lang="en-US"/>
        </a:p>
      </dgm:t>
    </dgm:pt>
    <dgm:pt modelId="{9559F48F-10A0-49F2-804B-F3E1B4057640}" type="sibTrans" cxnId="{9FE0D15D-9976-424A-A700-4867D632E89C}">
      <dgm:prSet/>
      <dgm:spPr/>
      <dgm:t>
        <a:bodyPr/>
        <a:lstStyle/>
        <a:p>
          <a:endParaRPr lang="en-US"/>
        </a:p>
      </dgm:t>
    </dgm:pt>
    <dgm:pt modelId="{E1872B4D-64C9-41F7-ACC1-B809F65E50EB}">
      <dgm:prSet phldrT="[Text]" custT="1"/>
      <dgm:spPr/>
      <dgm:t>
        <a:bodyPr/>
        <a:lstStyle/>
        <a:p>
          <a:pPr algn="ctr"/>
          <a:r>
            <a:rPr lang="en-US" sz="2000" dirty="0"/>
            <a:t>Setting Every Community Up for Retirement (SECURE) Act</a:t>
          </a:r>
        </a:p>
      </dgm:t>
    </dgm:pt>
    <dgm:pt modelId="{329E3BD2-381E-4FAB-9170-F648ADD1DF48}" type="parTrans" cxnId="{1FAAF66C-47EF-457F-B2B5-D43BCF46FE03}">
      <dgm:prSet/>
      <dgm:spPr/>
      <dgm:t>
        <a:bodyPr/>
        <a:lstStyle/>
        <a:p>
          <a:endParaRPr lang="en-US"/>
        </a:p>
      </dgm:t>
    </dgm:pt>
    <dgm:pt modelId="{8FEBAD18-D124-4F37-AD69-82E8826754A4}" type="sibTrans" cxnId="{1FAAF66C-47EF-457F-B2B5-D43BCF46FE03}">
      <dgm:prSet/>
      <dgm:spPr/>
      <dgm:t>
        <a:bodyPr/>
        <a:lstStyle/>
        <a:p>
          <a:endParaRPr lang="en-US"/>
        </a:p>
      </dgm:t>
    </dgm:pt>
    <dgm:pt modelId="{EF00DEEF-E229-47CF-AC12-8932F69A0AB3}">
      <dgm:prSet phldrT="[Text]" custT="1"/>
      <dgm:spPr/>
      <dgm:t>
        <a:bodyPr/>
        <a:lstStyle/>
        <a:p>
          <a:pPr algn="ctr"/>
          <a:r>
            <a:rPr lang="en-US" sz="2000" dirty="0"/>
            <a:t>Coronavirus Aid, Relief, and Economic Security (CARES) Act</a:t>
          </a:r>
        </a:p>
      </dgm:t>
    </dgm:pt>
    <dgm:pt modelId="{4DBB71D4-2D74-4ACC-95FB-8D4C58953027}" type="parTrans" cxnId="{40148CE5-9E10-48A9-A7AA-DD662A2B69BC}">
      <dgm:prSet/>
      <dgm:spPr/>
      <dgm:t>
        <a:bodyPr/>
        <a:lstStyle/>
        <a:p>
          <a:endParaRPr lang="en-US"/>
        </a:p>
      </dgm:t>
    </dgm:pt>
    <dgm:pt modelId="{7994AF21-BE83-453A-9D84-1B719CE66F7E}" type="sibTrans" cxnId="{40148CE5-9E10-48A9-A7AA-DD662A2B69BC}">
      <dgm:prSet/>
      <dgm:spPr/>
      <dgm:t>
        <a:bodyPr/>
        <a:lstStyle/>
        <a:p>
          <a:endParaRPr lang="en-US"/>
        </a:p>
      </dgm:t>
    </dgm:pt>
    <dgm:pt modelId="{38ABA16A-0D6D-4501-8ED4-51951A9501ED}">
      <dgm:prSet/>
      <dgm:spPr/>
      <dgm:t>
        <a:bodyPr/>
        <a:lstStyle/>
        <a:p>
          <a:endParaRPr lang="en-US"/>
        </a:p>
      </dgm:t>
    </dgm:pt>
    <dgm:pt modelId="{5E2A0604-D4C0-4C64-BF47-742C4E8B4756}" type="parTrans" cxnId="{7797D38F-294E-415F-AD71-4639E6D23560}">
      <dgm:prSet/>
      <dgm:spPr/>
      <dgm:t>
        <a:bodyPr/>
        <a:lstStyle/>
        <a:p>
          <a:endParaRPr lang="en-US"/>
        </a:p>
      </dgm:t>
    </dgm:pt>
    <dgm:pt modelId="{74F804ED-75D2-4727-A453-6B9957262553}" type="sibTrans" cxnId="{7797D38F-294E-415F-AD71-4639E6D23560}">
      <dgm:prSet/>
      <dgm:spPr/>
      <dgm:t>
        <a:bodyPr/>
        <a:lstStyle/>
        <a:p>
          <a:endParaRPr lang="en-US"/>
        </a:p>
      </dgm:t>
    </dgm:pt>
    <dgm:pt modelId="{2FDB8179-FBD1-4765-BBD1-DCF08EFB2F3A}" type="pres">
      <dgm:prSet presAssocID="{3A524BC6-2650-4DA3-8E80-F4EA00F1811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B557DC0-2BD4-47FB-8CDC-041ABC141353}" type="pres">
      <dgm:prSet presAssocID="{980B8797-1A52-4B69-8808-871EB3FF1CCB}" presName="composite" presStyleCnt="0"/>
      <dgm:spPr/>
    </dgm:pt>
    <dgm:pt modelId="{4DA84770-E7CE-48DD-9185-81D04F94FAB8}" type="pres">
      <dgm:prSet presAssocID="{980B8797-1A52-4B69-8808-871EB3FF1CCB}" presName="LShape" presStyleLbl="alignNode1" presStyleIdx="0" presStyleCnt="7"/>
      <dgm:spPr/>
    </dgm:pt>
    <dgm:pt modelId="{F99A7F81-D021-4DF3-8302-65E1A9811605}" type="pres">
      <dgm:prSet presAssocID="{980B8797-1A52-4B69-8808-871EB3FF1CC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DD736-DDD3-4CEE-BBEA-092A46889925}" type="pres">
      <dgm:prSet presAssocID="{980B8797-1A52-4B69-8808-871EB3FF1CCB}" presName="Triangle" presStyleLbl="alignNode1" presStyleIdx="1" presStyleCnt="7"/>
      <dgm:spPr/>
    </dgm:pt>
    <dgm:pt modelId="{64853D82-72CF-4ED8-88BF-BC4178227EB7}" type="pres">
      <dgm:prSet presAssocID="{9559F48F-10A0-49F2-804B-F3E1B4057640}" presName="sibTrans" presStyleCnt="0"/>
      <dgm:spPr/>
    </dgm:pt>
    <dgm:pt modelId="{4D913513-6F97-4CF3-A18E-6151B1F4D558}" type="pres">
      <dgm:prSet presAssocID="{9559F48F-10A0-49F2-804B-F3E1B4057640}" presName="space" presStyleCnt="0"/>
      <dgm:spPr/>
    </dgm:pt>
    <dgm:pt modelId="{5D0F89A2-F402-4DAA-AED8-5EE80E6791FF}" type="pres">
      <dgm:prSet presAssocID="{E1872B4D-64C9-41F7-ACC1-B809F65E50EB}" presName="composite" presStyleCnt="0"/>
      <dgm:spPr/>
    </dgm:pt>
    <dgm:pt modelId="{B1B2DECB-CD5A-454C-B9B2-EAD77C3E64DE}" type="pres">
      <dgm:prSet presAssocID="{E1872B4D-64C9-41F7-ACC1-B809F65E50EB}" presName="LShape" presStyleLbl="alignNode1" presStyleIdx="2" presStyleCnt="7"/>
      <dgm:spPr/>
    </dgm:pt>
    <dgm:pt modelId="{478B33B3-8581-4F3E-B3D6-1F10064D5EDB}" type="pres">
      <dgm:prSet presAssocID="{E1872B4D-64C9-41F7-ACC1-B809F65E50EB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319FC-478D-4C8E-AAFC-6298B07C7990}" type="pres">
      <dgm:prSet presAssocID="{E1872B4D-64C9-41F7-ACC1-B809F65E50EB}" presName="Triangle" presStyleLbl="alignNode1" presStyleIdx="3" presStyleCnt="7"/>
      <dgm:spPr/>
    </dgm:pt>
    <dgm:pt modelId="{7D2628D6-EFD2-464F-99F1-4AACC12DCBAF}" type="pres">
      <dgm:prSet presAssocID="{8FEBAD18-D124-4F37-AD69-82E8826754A4}" presName="sibTrans" presStyleCnt="0"/>
      <dgm:spPr/>
    </dgm:pt>
    <dgm:pt modelId="{71F7C620-30C9-4D31-AF89-E203FDD098A9}" type="pres">
      <dgm:prSet presAssocID="{8FEBAD18-D124-4F37-AD69-82E8826754A4}" presName="space" presStyleCnt="0"/>
      <dgm:spPr/>
    </dgm:pt>
    <dgm:pt modelId="{C9F65ADD-856C-4933-8047-E22E7421E277}" type="pres">
      <dgm:prSet presAssocID="{EF00DEEF-E229-47CF-AC12-8932F69A0AB3}" presName="composite" presStyleCnt="0"/>
      <dgm:spPr/>
    </dgm:pt>
    <dgm:pt modelId="{692B2E9F-9E45-4F73-95D5-CB2C91DBB549}" type="pres">
      <dgm:prSet presAssocID="{EF00DEEF-E229-47CF-AC12-8932F69A0AB3}" presName="LShape" presStyleLbl="alignNode1" presStyleIdx="4" presStyleCnt="7"/>
      <dgm:spPr/>
    </dgm:pt>
    <dgm:pt modelId="{E8931AB5-39A2-4F53-8908-7C84B9454F9F}" type="pres">
      <dgm:prSet presAssocID="{EF00DEEF-E229-47CF-AC12-8932F69A0AB3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A6095-299D-4F0B-9EF3-0D19C30468CC}" type="pres">
      <dgm:prSet presAssocID="{EF00DEEF-E229-47CF-AC12-8932F69A0AB3}" presName="Triangle" presStyleLbl="alignNode1" presStyleIdx="5" presStyleCnt="7"/>
      <dgm:spPr/>
    </dgm:pt>
    <dgm:pt modelId="{3B9576C8-4B5E-4B33-A9DA-BA413A874C8A}" type="pres">
      <dgm:prSet presAssocID="{7994AF21-BE83-453A-9D84-1B719CE66F7E}" presName="sibTrans" presStyleCnt="0"/>
      <dgm:spPr/>
    </dgm:pt>
    <dgm:pt modelId="{AE7BCACC-C17B-4AF5-A3B6-5928280AEE20}" type="pres">
      <dgm:prSet presAssocID="{7994AF21-BE83-453A-9D84-1B719CE66F7E}" presName="space" presStyleCnt="0"/>
      <dgm:spPr/>
    </dgm:pt>
    <dgm:pt modelId="{C09D1F1C-9144-43A3-8DA8-BF46A63090E3}" type="pres">
      <dgm:prSet presAssocID="{38ABA16A-0D6D-4501-8ED4-51951A9501ED}" presName="composite" presStyleCnt="0"/>
      <dgm:spPr/>
    </dgm:pt>
    <dgm:pt modelId="{FD2E35BB-F449-4069-B58F-0BE4B798C4F0}" type="pres">
      <dgm:prSet presAssocID="{38ABA16A-0D6D-4501-8ED4-51951A9501ED}" presName="LShape" presStyleLbl="alignNode1" presStyleIdx="6" presStyleCnt="7"/>
      <dgm:spPr/>
    </dgm:pt>
    <dgm:pt modelId="{E0632CE2-3D06-4E85-BE19-1C730C4052A7}" type="pres">
      <dgm:prSet presAssocID="{38ABA16A-0D6D-4501-8ED4-51951A9501ED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AAF66C-47EF-457F-B2B5-D43BCF46FE03}" srcId="{3A524BC6-2650-4DA3-8E80-F4EA00F1811F}" destId="{E1872B4D-64C9-41F7-ACC1-B809F65E50EB}" srcOrd="1" destOrd="0" parTransId="{329E3BD2-381E-4FAB-9170-F648ADD1DF48}" sibTransId="{8FEBAD18-D124-4F37-AD69-82E8826754A4}"/>
    <dgm:cxn modelId="{45B5647A-95AA-4207-B2D0-751B71EE9E43}" type="presOf" srcId="{3A524BC6-2650-4DA3-8E80-F4EA00F1811F}" destId="{2FDB8179-FBD1-4765-BBD1-DCF08EFB2F3A}" srcOrd="0" destOrd="0" presId="urn:microsoft.com/office/officeart/2009/3/layout/StepUpProcess"/>
    <dgm:cxn modelId="{7797D38F-294E-415F-AD71-4639E6D23560}" srcId="{3A524BC6-2650-4DA3-8E80-F4EA00F1811F}" destId="{38ABA16A-0D6D-4501-8ED4-51951A9501ED}" srcOrd="3" destOrd="0" parTransId="{5E2A0604-D4C0-4C64-BF47-742C4E8B4756}" sibTransId="{74F804ED-75D2-4727-A453-6B9957262553}"/>
    <dgm:cxn modelId="{14F3772F-F781-4A98-A745-CB818E4F988B}" type="presOf" srcId="{980B8797-1A52-4B69-8808-871EB3FF1CCB}" destId="{F99A7F81-D021-4DF3-8302-65E1A9811605}" srcOrd="0" destOrd="0" presId="urn:microsoft.com/office/officeart/2009/3/layout/StepUpProcess"/>
    <dgm:cxn modelId="{75C78909-8D25-4346-A2D6-7DF999413B55}" type="presOf" srcId="{E1872B4D-64C9-41F7-ACC1-B809F65E50EB}" destId="{478B33B3-8581-4F3E-B3D6-1F10064D5EDB}" srcOrd="0" destOrd="0" presId="urn:microsoft.com/office/officeart/2009/3/layout/StepUpProcess"/>
    <dgm:cxn modelId="{9FE0D15D-9976-424A-A700-4867D632E89C}" srcId="{3A524BC6-2650-4DA3-8E80-F4EA00F1811F}" destId="{980B8797-1A52-4B69-8808-871EB3FF1CCB}" srcOrd="0" destOrd="0" parTransId="{BF8E0475-9663-40B5-A222-8B7A2CD11B75}" sibTransId="{9559F48F-10A0-49F2-804B-F3E1B4057640}"/>
    <dgm:cxn modelId="{40148CE5-9E10-48A9-A7AA-DD662A2B69BC}" srcId="{3A524BC6-2650-4DA3-8E80-F4EA00F1811F}" destId="{EF00DEEF-E229-47CF-AC12-8932F69A0AB3}" srcOrd="2" destOrd="0" parTransId="{4DBB71D4-2D74-4ACC-95FB-8D4C58953027}" sibTransId="{7994AF21-BE83-453A-9D84-1B719CE66F7E}"/>
    <dgm:cxn modelId="{BBBDDF3C-51D9-4BD5-B0B0-A814233C405B}" type="presOf" srcId="{EF00DEEF-E229-47CF-AC12-8932F69A0AB3}" destId="{E8931AB5-39A2-4F53-8908-7C84B9454F9F}" srcOrd="0" destOrd="0" presId="urn:microsoft.com/office/officeart/2009/3/layout/StepUpProcess"/>
    <dgm:cxn modelId="{F6E87E50-C53A-40F6-9D82-9126213DD549}" type="presOf" srcId="{38ABA16A-0D6D-4501-8ED4-51951A9501ED}" destId="{E0632CE2-3D06-4E85-BE19-1C730C4052A7}" srcOrd="0" destOrd="0" presId="urn:microsoft.com/office/officeart/2009/3/layout/StepUpProcess"/>
    <dgm:cxn modelId="{490D941E-FFAF-462A-BBA6-B041487CF780}" type="presParOf" srcId="{2FDB8179-FBD1-4765-BBD1-DCF08EFB2F3A}" destId="{8B557DC0-2BD4-47FB-8CDC-041ABC141353}" srcOrd="0" destOrd="0" presId="urn:microsoft.com/office/officeart/2009/3/layout/StepUpProcess"/>
    <dgm:cxn modelId="{09D41099-CD2E-4E3A-90B5-53D811C34928}" type="presParOf" srcId="{8B557DC0-2BD4-47FB-8CDC-041ABC141353}" destId="{4DA84770-E7CE-48DD-9185-81D04F94FAB8}" srcOrd="0" destOrd="0" presId="urn:microsoft.com/office/officeart/2009/3/layout/StepUpProcess"/>
    <dgm:cxn modelId="{66325200-FC97-415B-99D2-C38929D58B9E}" type="presParOf" srcId="{8B557DC0-2BD4-47FB-8CDC-041ABC141353}" destId="{F99A7F81-D021-4DF3-8302-65E1A9811605}" srcOrd="1" destOrd="0" presId="urn:microsoft.com/office/officeart/2009/3/layout/StepUpProcess"/>
    <dgm:cxn modelId="{EC4C68AF-9C55-426F-8629-E2EE362DEEC9}" type="presParOf" srcId="{8B557DC0-2BD4-47FB-8CDC-041ABC141353}" destId="{9E5DD736-DDD3-4CEE-BBEA-092A46889925}" srcOrd="2" destOrd="0" presId="urn:microsoft.com/office/officeart/2009/3/layout/StepUpProcess"/>
    <dgm:cxn modelId="{B232DD3F-7EA6-48A6-A903-A10E8C87A882}" type="presParOf" srcId="{2FDB8179-FBD1-4765-BBD1-DCF08EFB2F3A}" destId="{64853D82-72CF-4ED8-88BF-BC4178227EB7}" srcOrd="1" destOrd="0" presId="urn:microsoft.com/office/officeart/2009/3/layout/StepUpProcess"/>
    <dgm:cxn modelId="{1AE4587A-B7CD-4DB5-87D6-7D7F0847A144}" type="presParOf" srcId="{64853D82-72CF-4ED8-88BF-BC4178227EB7}" destId="{4D913513-6F97-4CF3-A18E-6151B1F4D558}" srcOrd="0" destOrd="0" presId="urn:microsoft.com/office/officeart/2009/3/layout/StepUpProcess"/>
    <dgm:cxn modelId="{B574F431-9ACD-4135-A8B5-3CE4FF810416}" type="presParOf" srcId="{2FDB8179-FBD1-4765-BBD1-DCF08EFB2F3A}" destId="{5D0F89A2-F402-4DAA-AED8-5EE80E6791FF}" srcOrd="2" destOrd="0" presId="urn:microsoft.com/office/officeart/2009/3/layout/StepUpProcess"/>
    <dgm:cxn modelId="{62756093-E28F-4A32-9453-D51C7700C581}" type="presParOf" srcId="{5D0F89A2-F402-4DAA-AED8-5EE80E6791FF}" destId="{B1B2DECB-CD5A-454C-B9B2-EAD77C3E64DE}" srcOrd="0" destOrd="0" presId="urn:microsoft.com/office/officeart/2009/3/layout/StepUpProcess"/>
    <dgm:cxn modelId="{F537D7AD-2116-4991-9B95-13A8E00B3D82}" type="presParOf" srcId="{5D0F89A2-F402-4DAA-AED8-5EE80E6791FF}" destId="{478B33B3-8581-4F3E-B3D6-1F10064D5EDB}" srcOrd="1" destOrd="0" presId="urn:microsoft.com/office/officeart/2009/3/layout/StepUpProcess"/>
    <dgm:cxn modelId="{EC54F136-DBB0-448C-87B5-722D64B40529}" type="presParOf" srcId="{5D0F89A2-F402-4DAA-AED8-5EE80E6791FF}" destId="{90C319FC-478D-4C8E-AAFC-6298B07C7990}" srcOrd="2" destOrd="0" presId="urn:microsoft.com/office/officeart/2009/3/layout/StepUpProcess"/>
    <dgm:cxn modelId="{F830F045-C22C-4698-91D3-FE7FAA7D85DB}" type="presParOf" srcId="{2FDB8179-FBD1-4765-BBD1-DCF08EFB2F3A}" destId="{7D2628D6-EFD2-464F-99F1-4AACC12DCBAF}" srcOrd="3" destOrd="0" presId="urn:microsoft.com/office/officeart/2009/3/layout/StepUpProcess"/>
    <dgm:cxn modelId="{1DB7F495-2B4B-4B80-BE33-3BC139CBA070}" type="presParOf" srcId="{7D2628D6-EFD2-464F-99F1-4AACC12DCBAF}" destId="{71F7C620-30C9-4D31-AF89-E203FDD098A9}" srcOrd="0" destOrd="0" presId="urn:microsoft.com/office/officeart/2009/3/layout/StepUpProcess"/>
    <dgm:cxn modelId="{4C1469FE-2168-4D38-A1DE-4EADA66CF1DA}" type="presParOf" srcId="{2FDB8179-FBD1-4765-BBD1-DCF08EFB2F3A}" destId="{C9F65ADD-856C-4933-8047-E22E7421E277}" srcOrd="4" destOrd="0" presId="urn:microsoft.com/office/officeart/2009/3/layout/StepUpProcess"/>
    <dgm:cxn modelId="{95BA212C-2710-42E2-ADF2-39885AEAEFFE}" type="presParOf" srcId="{C9F65ADD-856C-4933-8047-E22E7421E277}" destId="{692B2E9F-9E45-4F73-95D5-CB2C91DBB549}" srcOrd="0" destOrd="0" presId="urn:microsoft.com/office/officeart/2009/3/layout/StepUpProcess"/>
    <dgm:cxn modelId="{38203FD0-9784-4014-BBDA-0C94A51DAFC2}" type="presParOf" srcId="{C9F65ADD-856C-4933-8047-E22E7421E277}" destId="{E8931AB5-39A2-4F53-8908-7C84B9454F9F}" srcOrd="1" destOrd="0" presId="urn:microsoft.com/office/officeart/2009/3/layout/StepUpProcess"/>
    <dgm:cxn modelId="{19930CD8-EE5A-41D1-A5D8-D97BE867114F}" type="presParOf" srcId="{C9F65ADD-856C-4933-8047-E22E7421E277}" destId="{B6EA6095-299D-4F0B-9EF3-0D19C30468CC}" srcOrd="2" destOrd="0" presId="urn:microsoft.com/office/officeart/2009/3/layout/StepUpProcess"/>
    <dgm:cxn modelId="{F58396EF-5C5F-425B-BFBF-1DA2CAAE49ED}" type="presParOf" srcId="{2FDB8179-FBD1-4765-BBD1-DCF08EFB2F3A}" destId="{3B9576C8-4B5E-4B33-A9DA-BA413A874C8A}" srcOrd="5" destOrd="0" presId="urn:microsoft.com/office/officeart/2009/3/layout/StepUpProcess"/>
    <dgm:cxn modelId="{85CA3A99-1BDC-429A-AA71-39B9E051B7DA}" type="presParOf" srcId="{3B9576C8-4B5E-4B33-A9DA-BA413A874C8A}" destId="{AE7BCACC-C17B-4AF5-A3B6-5928280AEE20}" srcOrd="0" destOrd="0" presId="urn:microsoft.com/office/officeart/2009/3/layout/StepUpProcess"/>
    <dgm:cxn modelId="{E847A750-3B73-425A-B96E-F215E3AE351A}" type="presParOf" srcId="{2FDB8179-FBD1-4765-BBD1-DCF08EFB2F3A}" destId="{C09D1F1C-9144-43A3-8DA8-BF46A63090E3}" srcOrd="6" destOrd="0" presId="urn:microsoft.com/office/officeart/2009/3/layout/StepUpProcess"/>
    <dgm:cxn modelId="{F004133A-80B2-41EA-B44E-CB7123EFF717}" type="presParOf" srcId="{C09D1F1C-9144-43A3-8DA8-BF46A63090E3}" destId="{FD2E35BB-F449-4069-B58F-0BE4B798C4F0}" srcOrd="0" destOrd="0" presId="urn:microsoft.com/office/officeart/2009/3/layout/StepUpProcess"/>
    <dgm:cxn modelId="{F13700FB-6939-49B6-AE42-D94A0B7F03AE}" type="presParOf" srcId="{C09D1F1C-9144-43A3-8DA8-BF46A63090E3}" destId="{E0632CE2-3D06-4E85-BE19-1C730C405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84770-E7CE-48DD-9185-81D04F94FAB8}">
      <dsp:nvSpPr>
        <dsp:cNvPr id="0" name=""/>
        <dsp:cNvSpPr/>
      </dsp:nvSpPr>
      <dsp:spPr>
        <a:xfrm rot="5400000">
          <a:off x="1003915" y="1204330"/>
          <a:ext cx="1164543" cy="19377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A7F81-D021-4DF3-8302-65E1A9811605}">
      <dsp:nvSpPr>
        <dsp:cNvPr id="0" name=""/>
        <dsp:cNvSpPr/>
      </dsp:nvSpPr>
      <dsp:spPr>
        <a:xfrm>
          <a:off x="809524" y="1783307"/>
          <a:ext cx="1749432" cy="153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Tax Cuts and Jobs Act of 2017 (TCJA)</a:t>
          </a:r>
        </a:p>
      </dsp:txBody>
      <dsp:txXfrm>
        <a:off x="809524" y="1783307"/>
        <a:ext cx="1749432" cy="1533480"/>
      </dsp:txXfrm>
    </dsp:sp>
    <dsp:sp modelId="{9E5DD736-DDD3-4CEE-BBEA-092A46889925}">
      <dsp:nvSpPr>
        <dsp:cNvPr id="0" name=""/>
        <dsp:cNvSpPr/>
      </dsp:nvSpPr>
      <dsp:spPr>
        <a:xfrm>
          <a:off x="2228875" y="1061669"/>
          <a:ext cx="330081" cy="3300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2DECB-CD5A-454C-B9B2-EAD77C3E64DE}">
      <dsp:nvSpPr>
        <dsp:cNvPr id="0" name=""/>
        <dsp:cNvSpPr/>
      </dsp:nvSpPr>
      <dsp:spPr>
        <a:xfrm rot="5400000">
          <a:off x="3145563" y="674377"/>
          <a:ext cx="1164543" cy="19377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B33B3-8581-4F3E-B3D6-1F10064D5EDB}">
      <dsp:nvSpPr>
        <dsp:cNvPr id="0" name=""/>
        <dsp:cNvSpPr/>
      </dsp:nvSpPr>
      <dsp:spPr>
        <a:xfrm>
          <a:off x="2951171" y="1253354"/>
          <a:ext cx="1749432" cy="153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Setting Every Community Up for Retirement (SECURE) Act</a:t>
          </a:r>
        </a:p>
      </dsp:txBody>
      <dsp:txXfrm>
        <a:off x="2951171" y="1253354"/>
        <a:ext cx="1749432" cy="1533480"/>
      </dsp:txXfrm>
    </dsp:sp>
    <dsp:sp modelId="{90C319FC-478D-4C8E-AAFC-6298B07C7990}">
      <dsp:nvSpPr>
        <dsp:cNvPr id="0" name=""/>
        <dsp:cNvSpPr/>
      </dsp:nvSpPr>
      <dsp:spPr>
        <a:xfrm>
          <a:off x="4370523" y="531716"/>
          <a:ext cx="330081" cy="3300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B2E9F-9E45-4F73-95D5-CB2C91DBB549}">
      <dsp:nvSpPr>
        <dsp:cNvPr id="0" name=""/>
        <dsp:cNvSpPr/>
      </dsp:nvSpPr>
      <dsp:spPr>
        <a:xfrm rot="5400000">
          <a:off x="5287210" y="144424"/>
          <a:ext cx="1164543" cy="19377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31AB5-39A2-4F53-8908-7C84B9454F9F}">
      <dsp:nvSpPr>
        <dsp:cNvPr id="0" name=""/>
        <dsp:cNvSpPr/>
      </dsp:nvSpPr>
      <dsp:spPr>
        <a:xfrm>
          <a:off x="5092819" y="723401"/>
          <a:ext cx="1749432" cy="153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Coronavirus Aid, Relief, and Economic Security (CARES) Act</a:t>
          </a:r>
        </a:p>
      </dsp:txBody>
      <dsp:txXfrm>
        <a:off x="5092819" y="723401"/>
        <a:ext cx="1749432" cy="1533480"/>
      </dsp:txXfrm>
    </dsp:sp>
    <dsp:sp modelId="{B6EA6095-299D-4F0B-9EF3-0D19C30468CC}">
      <dsp:nvSpPr>
        <dsp:cNvPr id="0" name=""/>
        <dsp:cNvSpPr/>
      </dsp:nvSpPr>
      <dsp:spPr>
        <a:xfrm>
          <a:off x="6512170" y="1763"/>
          <a:ext cx="330081" cy="3300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E35BB-F449-4069-B58F-0BE4B798C4F0}">
      <dsp:nvSpPr>
        <dsp:cNvPr id="0" name=""/>
        <dsp:cNvSpPr/>
      </dsp:nvSpPr>
      <dsp:spPr>
        <a:xfrm rot="5400000">
          <a:off x="7428857" y="-385527"/>
          <a:ext cx="1164543" cy="19377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32CE2-3D06-4E85-BE19-1C730C4052A7}">
      <dsp:nvSpPr>
        <dsp:cNvPr id="0" name=""/>
        <dsp:cNvSpPr/>
      </dsp:nvSpPr>
      <dsp:spPr>
        <a:xfrm>
          <a:off x="7234466" y="193448"/>
          <a:ext cx="1749432" cy="153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7234466" y="193448"/>
        <a:ext cx="1749432" cy="1533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0.07675</cdr:x>
      <cdr:y>0.02564</cdr:y>
    </cdr:from>
    <cdr:to>
      <cdr:x>1</cdr:x>
      <cdr:y>0.04952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xmlns="" id="{79A247FF-EBB6-4522-8F8E-F5C0AE6F3B6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36846" y="85061"/>
          <a:ext cx="8864352" cy="7925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0.69893</cdr:x>
      <cdr:y>0.1113</cdr:y>
    </cdr:from>
    <cdr:to>
      <cdr:x>0.85258</cdr:x>
      <cdr:y>0.24021</cdr:y>
    </cdr:to>
    <cdr:sp macro="" textlink="">
      <cdr:nvSpPr>
        <cdr:cNvPr id="3" name="Arrow: Right 2">
          <a:extLst xmlns:a="http://schemas.openxmlformats.org/drawingml/2006/main">
            <a:ext uri="{FF2B5EF4-FFF2-40B4-BE49-F238E27FC236}">
              <a16:creationId xmlns:a16="http://schemas.microsoft.com/office/drawing/2014/main" xmlns="" id="{BB18C27C-65B1-4F45-A729-8015A9335E6C}"/>
            </a:ext>
          </a:extLst>
        </cdr:cNvPr>
        <cdr:cNvSpPr/>
      </cdr:nvSpPr>
      <cdr:spPr>
        <a:xfrm xmlns:a="http://schemas.openxmlformats.org/drawingml/2006/main">
          <a:off x="6231211" y="420501"/>
          <a:ext cx="1369851" cy="48705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0.23308</cdr:x>
      <cdr:y>0.04403</cdr:y>
    </cdr:from>
    <cdr:to>
      <cdr:x>0.69568</cdr:x>
      <cdr:y>0.38417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C4F197A1-D7E0-4B58-ADA9-9536736F5D77}"/>
            </a:ext>
          </a:extLst>
        </cdr:cNvPr>
        <cdr:cNvSpPr txBox="1"/>
      </cdr:nvSpPr>
      <cdr:spPr>
        <a:xfrm xmlns:a="http://schemas.openxmlformats.org/drawingml/2006/main">
          <a:off x="2078015" y="166358"/>
          <a:ext cx="4124256" cy="1285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bg1"/>
              </a:solidFill>
            </a:rPr>
            <a:t>Current Exemption:  $11.7 Million</a:t>
          </a:r>
        </a:p>
      </cdr:txBody>
    </cdr:sp>
  </cdr:relSizeAnchor>
  <cdr:relSizeAnchor xmlns:cdr="http://schemas.openxmlformats.org/drawingml/2006/chartDrawing">
    <cdr:from>
      <cdr:x>0.15365</cdr:x>
      <cdr:y>0.53742</cdr:y>
    </cdr:from>
    <cdr:to>
      <cdr:x>0.17872</cdr:x>
      <cdr:y>0.78684</cdr:y>
    </cdr:to>
    <cdr:sp macro="" textlink="">
      <cdr:nvSpPr>
        <cdr:cNvPr id="2" name="Arrow: Down 1">
          <a:extLst xmlns:a="http://schemas.openxmlformats.org/drawingml/2006/main">
            <a:ext uri="{FF2B5EF4-FFF2-40B4-BE49-F238E27FC236}">
              <a16:creationId xmlns:a16="http://schemas.microsoft.com/office/drawing/2014/main" xmlns="" id="{F782CEF0-ECB1-4568-9939-D8C0F6629A8B}"/>
            </a:ext>
          </a:extLst>
        </cdr:cNvPr>
        <cdr:cNvSpPr/>
      </cdr:nvSpPr>
      <cdr:spPr>
        <a:xfrm xmlns:a="http://schemas.openxmlformats.org/drawingml/2006/main" rot="1772186">
          <a:off x="1369876" y="2030493"/>
          <a:ext cx="223447" cy="942387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0.35785</cdr:x>
      <cdr:y>0.53133</cdr:y>
    </cdr:from>
    <cdr:to>
      <cdr:x>0.37931</cdr:x>
      <cdr:y>0.78742</cdr:y>
    </cdr:to>
    <cdr:sp macro="" textlink="">
      <cdr:nvSpPr>
        <cdr:cNvPr id="5" name="Arrow: Down 4">
          <a:extLst xmlns:a="http://schemas.openxmlformats.org/drawingml/2006/main">
            <a:ext uri="{FF2B5EF4-FFF2-40B4-BE49-F238E27FC236}">
              <a16:creationId xmlns:a16="http://schemas.microsoft.com/office/drawing/2014/main" xmlns="" id="{CAD3D4B1-F246-416A-8E59-C7CA39DBFBC9}"/>
            </a:ext>
          </a:extLst>
        </cdr:cNvPr>
        <cdr:cNvSpPr/>
      </cdr:nvSpPr>
      <cdr:spPr>
        <a:xfrm xmlns:a="http://schemas.openxmlformats.org/drawingml/2006/main" rot="21275620">
          <a:off x="3190340" y="2007508"/>
          <a:ext cx="191325" cy="967572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0.29431</cdr:x>
      <cdr:y>0.40891</cdr:y>
    </cdr:from>
    <cdr:to>
      <cdr:x>0.42073</cdr:x>
      <cdr:y>0.50666</cdr:y>
    </cdr:to>
    <cdr:sp macro="" textlink="">
      <cdr:nvSpPr>
        <cdr:cNvPr id="6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1107058F-BD48-4636-8BEC-5577633E58C6}"/>
            </a:ext>
          </a:extLst>
        </cdr:cNvPr>
        <cdr:cNvSpPr txBox="1"/>
      </cdr:nvSpPr>
      <cdr:spPr>
        <a:xfrm xmlns:a="http://schemas.openxmlformats.org/drawingml/2006/main">
          <a:off x="2623864" y="1544978"/>
          <a:ext cx="1127085" cy="3693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chemeClr val="bg1"/>
              </a:solidFill>
            </a:rPr>
            <a:t>$600,000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61BB04B-77E9-492E-A625-ABD2466415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1F32239-C437-4286-9A54-B3E10BC59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1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F25ECE-B181-47F0-90CB-303F1C29CAD2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C132-A0CD-4B6F-93ED-8C5D8CA36F58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D25-3DE1-480F-A307-AF66FFD2D575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0104-4E1D-4AD3-8A43-7A16922B6E0B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63C9-87BD-4005-B3A4-4C782BE961D5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52D6-FA36-43DF-A4C2-95FD3D701FB5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A26B-8D06-45E7-A87D-2D0F22CF271C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DE92-6F78-4B4B-8DAB-A16B83397E8B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DEB-D6B2-4D97-91A1-AD327A1AB9CB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15AA-2724-423C-8AA2-1AA4A515EDA6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0ABE0A-8E34-404C-B775-F3EF4661BF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1969" y="-21991"/>
            <a:ext cx="3370031" cy="9109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ED6C-5C9F-4434-BCD1-736798321AA1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1666-70C5-4CB7-A780-FC1AE3F45536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4D1F-58E4-42BC-B1E3-CBA2AFE44F33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8077-B0F2-497A-87F0-1ADDEAFC2805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1E26-4517-46B5-8800-E483E1A131ED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6076-09B5-4FDE-8D19-FCA7FEA50164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F961-9FAC-4234-A189-67FA7CC871B2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FCDA64-8397-483C-9193-0ED4246086E8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87C67-BAD6-4840-B1A3-E23A8A839E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Taxes, Charitable Giving and The New Normal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EBD922-7EE9-43AF-9B97-9EF97C5CA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081" y="3616324"/>
            <a:ext cx="5038725" cy="136207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A21A977-170F-4CAF-82BC-C98A26FBA9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3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C3AE0-A692-4586-93DE-1D6B7CDEA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758"/>
            <a:ext cx="9601196" cy="1303867"/>
          </a:xfrm>
        </p:spPr>
        <p:txBody>
          <a:bodyPr/>
          <a:lstStyle/>
          <a:p>
            <a:r>
              <a:rPr lang="en-US" dirty="0"/>
              <a:t>Returns with Itemized Deductions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9DBBA8C9-F4AB-45BF-8136-71FB78DCB4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776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0AD3DE-4185-4001-8720-374470885E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0214" y="451513"/>
            <a:ext cx="9601200" cy="1303337"/>
          </a:xfrm>
        </p:spPr>
        <p:txBody>
          <a:bodyPr/>
          <a:lstStyle/>
          <a:p>
            <a:r>
              <a:rPr lang="en-US" dirty="0"/>
              <a:t>Percentage of Returns that Itemize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3BCDB781-450E-4C8B-BA62-82B502DBE7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013143"/>
              </p:ext>
            </p:extLst>
          </p:nvPr>
        </p:nvGraphicFramePr>
        <p:xfrm>
          <a:off x="868523" y="1754850"/>
          <a:ext cx="10143263" cy="429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97E324-AF07-4A7E-9F01-96D3116E35FC}"/>
              </a:ext>
            </a:extLst>
          </p:cNvPr>
          <p:cNvSpPr txBox="1"/>
          <p:nvPr/>
        </p:nvSpPr>
        <p:spPr>
          <a:xfrm>
            <a:off x="1611618" y="5965133"/>
            <a:ext cx="683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1988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F2FA44-0BCB-42E9-B4C2-FE978AFE57BD}"/>
              </a:ext>
            </a:extLst>
          </p:cNvPr>
          <p:cNvSpPr txBox="1"/>
          <p:nvPr/>
        </p:nvSpPr>
        <p:spPr>
          <a:xfrm>
            <a:off x="3181916" y="5933603"/>
            <a:ext cx="683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1994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01814D-1ACD-4CF5-B650-2D4BCA326CFA}"/>
              </a:ext>
            </a:extLst>
          </p:cNvPr>
          <p:cNvSpPr txBox="1"/>
          <p:nvPr/>
        </p:nvSpPr>
        <p:spPr>
          <a:xfrm>
            <a:off x="4987868" y="5933822"/>
            <a:ext cx="683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0833325-42F7-4130-B50F-DA1A6872DD4D}"/>
              </a:ext>
            </a:extLst>
          </p:cNvPr>
          <p:cNvSpPr txBox="1"/>
          <p:nvPr/>
        </p:nvSpPr>
        <p:spPr>
          <a:xfrm>
            <a:off x="6749866" y="5933602"/>
            <a:ext cx="683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2006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23C3C10-7991-4D6F-86E9-FBAB26B0B1AC}"/>
              </a:ext>
            </a:extLst>
          </p:cNvPr>
          <p:cNvSpPr txBox="1"/>
          <p:nvPr/>
        </p:nvSpPr>
        <p:spPr>
          <a:xfrm>
            <a:off x="8735938" y="5891569"/>
            <a:ext cx="683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0721C00-3827-4325-A2C4-C3258D90D8E9}"/>
              </a:ext>
            </a:extLst>
          </p:cNvPr>
          <p:cNvSpPr txBox="1"/>
          <p:nvPr/>
        </p:nvSpPr>
        <p:spPr>
          <a:xfrm>
            <a:off x="10548084" y="5891569"/>
            <a:ext cx="683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48064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9C747-A118-48CD-ACE9-91B3BD0C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Takeaway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3B6A94-0844-4565-9746-B1B2CEF42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Take Advantage of the Charitable Giving Options Recently Created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54B92B-EC81-417F-A674-CABEABC2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99C9-84D9-46D2-A11E-BCF8A720529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602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869461-8FEE-40A2-8840-8F6F2467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CARES Act 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9AF528-4284-4566-8AE8-C4869EA43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Universal Charitable Deduction – For Those Who Do Not Itemize</a:t>
            </a:r>
          </a:p>
          <a:p>
            <a:pPr lvl="1"/>
            <a:r>
              <a:rPr lang="en-US" dirty="0"/>
              <a:t>$300 per return in 2020</a:t>
            </a:r>
          </a:p>
          <a:p>
            <a:pPr lvl="1"/>
            <a:r>
              <a:rPr lang="en-US" dirty="0"/>
              <a:t>$300 single/$600 joint in 2021</a:t>
            </a:r>
          </a:p>
          <a:p>
            <a:r>
              <a:rPr lang="en-US" dirty="0"/>
              <a:t>Higher Adjusted Gross Income Limitations in 2020 and 2021</a:t>
            </a:r>
          </a:p>
          <a:p>
            <a:pPr lvl="1"/>
            <a:r>
              <a:rPr lang="en-US" dirty="0"/>
              <a:t>Gifts of Cash – Limitation is 100% of AGI</a:t>
            </a:r>
          </a:p>
          <a:p>
            <a:r>
              <a:rPr lang="en-US" dirty="0"/>
              <a:t>Neither Can Be Used for Gifts to Donor Advised Funds</a:t>
            </a:r>
          </a:p>
        </p:txBody>
      </p:sp>
    </p:spTree>
    <p:extLst>
      <p:ext uri="{BB962C8B-B14F-4D97-AF65-F5344CB8AC3E}">
        <p14:creationId xmlns:p14="http://schemas.microsoft.com/office/powerpoint/2010/main" val="2546924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9C747-A118-48CD-ACE9-91B3BD0C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Takeaway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3B6A94-0844-4565-9746-B1B2CEF42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A Donor Advised Fund is a Great Planning Tool to Minimize your Taxes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54B92B-EC81-417F-A674-CABEABC2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99C9-84D9-46D2-A11E-BCF8A720529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530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385B98-7ED4-4767-88FC-D1BD7FD8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Donor Advised Fund?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A986C-A52F-4847-98A7-E7C8BD8C0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Fund Held by a Charitable Organization</a:t>
            </a:r>
          </a:p>
          <a:p>
            <a:pPr lvl="1"/>
            <a:r>
              <a:rPr lang="en-US" dirty="0"/>
              <a:t>Such as a Community Foundation</a:t>
            </a:r>
          </a:p>
          <a:p>
            <a:r>
              <a:rPr lang="en-US" dirty="0"/>
              <a:t>Deposits into Donor Advised Fund are Charitable Gifts</a:t>
            </a:r>
          </a:p>
          <a:p>
            <a:pPr lvl="1"/>
            <a:r>
              <a:rPr lang="en-US" dirty="0"/>
              <a:t>Any Earnings Within Fund are Tax Free</a:t>
            </a:r>
          </a:p>
          <a:p>
            <a:r>
              <a:rPr lang="en-US" dirty="0"/>
              <a:t>Can Be Endowed or Non-Permanent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603F9F-11D7-4A5E-8AB2-1BB1FFCF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99C9-84D9-46D2-A11E-BCF8A720529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58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Pension Protection Act Of 2006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Defined donor advised fund </a:t>
            </a:r>
            <a:r>
              <a:rPr lang="en-US" sz="2400" dirty="0"/>
              <a:t>as a fund:</a:t>
            </a:r>
          </a:p>
          <a:p>
            <a:r>
              <a:rPr lang="en-US" sz="2400" dirty="0"/>
              <a:t>  which is </a:t>
            </a:r>
            <a:r>
              <a:rPr lang="en-US" sz="2400" b="1" dirty="0"/>
              <a:t>separately identified </a:t>
            </a:r>
            <a:r>
              <a:rPr lang="en-US" sz="2400" dirty="0"/>
              <a:t>through reference to the contributions of a donor or donors;</a:t>
            </a:r>
          </a:p>
          <a:p>
            <a:r>
              <a:rPr lang="en-US" sz="2400" dirty="0"/>
              <a:t>  which is </a:t>
            </a:r>
            <a:r>
              <a:rPr lang="en-US" sz="2400" b="1" dirty="0"/>
              <a:t>owned and controlled by a sponsoring organization</a:t>
            </a:r>
            <a:r>
              <a:rPr lang="en-US" sz="2400" dirty="0"/>
              <a:t>; and</a:t>
            </a:r>
          </a:p>
          <a:p>
            <a:r>
              <a:rPr lang="en-US" sz="2400" dirty="0"/>
              <a:t>  in which a donor or person appointed by the donor has or reasonably expects to have </a:t>
            </a:r>
            <a:r>
              <a:rPr lang="en-US" sz="2400" b="1" dirty="0"/>
              <a:t>advisory rights with respect to investments or distributions</a:t>
            </a:r>
            <a:r>
              <a:rPr lang="en-US" sz="24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52CE2-C517-4974-ABEA-21850C47ADDD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7ED12-6588-45E0-9E18-3E27797308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950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385B98-7ED4-4767-88FC-D1BD7FD8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Donor Advised Fund vs Private Foundations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FDFF620D-2A09-4883-ABFC-4E3EEC1B29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xmlns="" val="405380574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167676993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2050562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Donor Advised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Private Foundation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720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Setup and 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More Complicated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5215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AGI Limit –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7216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AGI Limit – Appreciated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1618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Excise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0204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Minimum Annual Payout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203766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603F9F-11D7-4A5E-8AB2-1BB1FFCF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99C9-84D9-46D2-A11E-BCF8A720529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678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C5256B-CCCE-403B-9F2A-CE99D0D3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Gifts to Donor Advised Funds</a:t>
            </a:r>
            <a:br>
              <a:rPr lang="en-US" dirty="0"/>
            </a:br>
            <a:r>
              <a:rPr lang="en-US" dirty="0"/>
              <a:t>As % of All Individual Charitable Giving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9C0DF897-5EDF-4D9E-98F0-3C3D726AC0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30465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D3D51D-D860-42D8-A08B-3FC6FA43A494}"/>
              </a:ext>
            </a:extLst>
          </p:cNvPr>
          <p:cNvSpPr txBox="1"/>
          <p:nvPr/>
        </p:nvSpPr>
        <p:spPr>
          <a:xfrm>
            <a:off x="1701209" y="5875338"/>
            <a:ext cx="339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Source:  NPT Study</a:t>
            </a:r>
          </a:p>
        </p:txBody>
      </p:sp>
    </p:spTree>
    <p:extLst>
      <p:ext uri="{BB962C8B-B14F-4D97-AF65-F5344CB8AC3E}">
        <p14:creationId xmlns:p14="http://schemas.microsoft.com/office/powerpoint/2010/main" val="616413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ABBE2-CDFF-4467-9DA1-294B646B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The Fuss Over Donor Advised Funds?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17D86A-2C8E-4561-B31C-75CBA6EA8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Donors Tax </a:t>
            </a:r>
            <a:r>
              <a:rPr lang="en-US" dirty="0" err="1"/>
              <a:t>Tax</a:t>
            </a:r>
            <a:r>
              <a:rPr lang="en-US" dirty="0"/>
              <a:t> Deduction Now, Charities May Not See Dollars Until Well Into future</a:t>
            </a:r>
          </a:p>
          <a:p>
            <a:r>
              <a:rPr lang="en-US" dirty="0"/>
              <a:t>Donors can remain anonymous</a:t>
            </a:r>
          </a:p>
          <a:p>
            <a:r>
              <a:rPr lang="en-US" dirty="0"/>
              <a:t>DAF Assets Currently More Than $120 billion</a:t>
            </a:r>
          </a:p>
          <a:p>
            <a:pPr lvl="1"/>
            <a:r>
              <a:rPr lang="en-US" dirty="0"/>
              <a:t>However, DAF grantmaking </a:t>
            </a:r>
            <a:r>
              <a:rPr lang="en-US" b="1" u="sng" dirty="0"/>
              <a:t>soared 31% in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EF7825-A596-4B8C-A26A-9CD4BF59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8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2EB0F8-07CF-4BDE-8AFE-F60BD5588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Discussion</a:t>
            </a:r>
            <a:br>
              <a:rPr lang="en-US" dirty="0"/>
            </a:br>
            <a:r>
              <a:rPr lang="en-US" sz="2700" i="1" dirty="0">
                <a:solidFill>
                  <a:srgbClr val="FF0000"/>
                </a:solidFill>
              </a:rPr>
              <a:t>With 7 “Takeaway”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B98FAB-DFF4-4007-8FEB-9A85D9BFE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Recent Federal Income Taxes</a:t>
            </a:r>
          </a:p>
          <a:p>
            <a:r>
              <a:rPr lang="en-US" sz="2800" dirty="0"/>
              <a:t>Donor Advised Funds as Planning Tool</a:t>
            </a:r>
          </a:p>
          <a:p>
            <a:r>
              <a:rPr lang="en-US" sz="2800" dirty="0"/>
              <a:t>Estate Taxes and Charitable Giving</a:t>
            </a:r>
          </a:p>
          <a:p>
            <a:r>
              <a:rPr lang="en-US" sz="2800" dirty="0"/>
              <a:t>Donating Retirement Assets</a:t>
            </a:r>
          </a:p>
          <a:p>
            <a:r>
              <a:rPr lang="en-US" sz="2800" dirty="0"/>
              <a:t>Biden Tax Plan Changes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5395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606BA5-0A33-489C-ABFB-5AB8573E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86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Donor Advised Funds and “Bunching”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2CC1D0-2D7F-40FE-83CD-59D8A377E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462" y="2789764"/>
            <a:ext cx="9601196" cy="331893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Assume Joint Return, $200,000 Taxable Income</a:t>
            </a:r>
          </a:p>
          <a:p>
            <a:pPr lvl="1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Annual Mortgage Interest = $10,000</a:t>
            </a:r>
          </a:p>
          <a:p>
            <a:pPr lvl="1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State and Local Taxes = $3,000</a:t>
            </a:r>
          </a:p>
          <a:p>
            <a:pPr lvl="1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Annual Charitable Gifts = $8,000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F247DD-173E-4EC9-B62B-C735B3B6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99C9-84D9-46D2-A11E-BCF8A720529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547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1A61D3-B1BE-4060-90CE-4AF00C5F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Charitable Gifts Each Year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50EA09F3-0B29-45ED-83A9-817BF59F05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56294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52737E-6EC6-4323-A23F-8A3FB46B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99C9-84D9-46D2-A11E-BCF8A720529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931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75EFC1-634B-4788-BE51-5B254D238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“Bunching”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8FC425-5A9D-4C92-BF62-DBB833F95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Unlike many deductions, </a:t>
            </a:r>
            <a:r>
              <a:rPr lang="en-US" b="1" dirty="0"/>
              <a:t>taxpayers have control over the timing and amount of a charitable gift</a:t>
            </a:r>
          </a:p>
          <a:p>
            <a:r>
              <a:rPr lang="en-US" dirty="0"/>
              <a:t>A taxpayer can </a:t>
            </a:r>
            <a:r>
              <a:rPr lang="en-US" b="1" dirty="0"/>
              <a:t>put a large amount into a donor advised fund</a:t>
            </a:r>
            <a:r>
              <a:rPr lang="en-US" dirty="0"/>
              <a:t>, and therefore itemize deductions in the year of the large gift</a:t>
            </a:r>
          </a:p>
          <a:p>
            <a:r>
              <a:rPr lang="en-US" dirty="0"/>
              <a:t>Assume this taxpayer, rather than making $8,000 in charitable gifts each year, puts $40,000, in year 1, into a donor advised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C22247-B05E-414D-9846-9FB98F1F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99C9-84D9-46D2-A11E-BCF8A720529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64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1A61D3-B1BE-4060-90CE-4AF00C5F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– With Bunching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50EA09F3-0B29-45ED-83A9-817BF59F05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52737E-6EC6-4323-A23F-8A3FB46B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99C9-84D9-46D2-A11E-BCF8A720529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36ED372-005B-40F6-A198-02F35EE6F4B5}"/>
              </a:ext>
            </a:extLst>
          </p:cNvPr>
          <p:cNvCxnSpPr/>
          <p:nvPr/>
        </p:nvCxnSpPr>
        <p:spPr>
          <a:xfrm>
            <a:off x="2080591" y="4216230"/>
            <a:ext cx="8816007" cy="0"/>
          </a:xfrm>
          <a:prstGeom prst="line">
            <a:avLst/>
          </a:prstGeom>
          <a:ln w="793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558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0E6FA-0935-4055-BDCE-DFF5F41A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CARES Act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C9B915-B403-4095-A694-5E8FFCCE4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AGI Limitation for Gifts of Cash 100% of AGI in 2020 and 2021</a:t>
            </a:r>
          </a:p>
          <a:p>
            <a:r>
              <a:rPr lang="en-US" dirty="0"/>
              <a:t>This Higher Limitation Does Not Apply to </a:t>
            </a:r>
          </a:p>
          <a:p>
            <a:pPr lvl="1"/>
            <a:r>
              <a:rPr lang="en-US" dirty="0"/>
              <a:t>Donor Advised Funds</a:t>
            </a:r>
          </a:p>
          <a:p>
            <a:pPr lvl="2"/>
            <a:r>
              <a:rPr lang="en-US" dirty="0"/>
              <a:t>Be Careful of Income Limitations</a:t>
            </a:r>
          </a:p>
          <a:p>
            <a:pPr lvl="1"/>
            <a:r>
              <a:rPr lang="en-US" dirty="0"/>
              <a:t>Private Foundations</a:t>
            </a:r>
          </a:p>
          <a:p>
            <a:pPr lvl="1"/>
            <a:r>
              <a:rPr lang="en-US" dirty="0"/>
              <a:t>Supporting Organizations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CC202D-B703-49F8-95C1-11A2A7C4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61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Kansas City Royals Gift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6770" y="2468562"/>
            <a:ext cx="2868479" cy="33178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99C9-84D9-46D2-A11E-BCF8A720529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2865" y="2468562"/>
            <a:ext cx="5284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Owned by Ewing Marion Kauffman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Gifted to donor advised fund at Kansas City Community Foundation in his estate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Advisory committee evaluated buyer proposals and favored a buyer that kept the team in the city.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Legal Questions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Is this charitable? Stay Local Material Restriction?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Lessening the burden of government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PLR said no, it was not</a:t>
            </a:r>
          </a:p>
        </p:txBody>
      </p:sp>
    </p:spTree>
    <p:extLst>
      <p:ext uri="{BB962C8B-B14F-4D97-AF65-F5344CB8AC3E}">
        <p14:creationId xmlns:p14="http://schemas.microsoft.com/office/powerpoint/2010/main" val="73888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9C747-A118-48CD-ACE9-91B3BD0C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Takeaway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3B6A94-0844-4565-9746-B1B2CEF42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You Don’t Have to Be Warren Buffet to Worry About Paying Estate Taxes …. But It Helps</a:t>
            </a:r>
          </a:p>
        </p:txBody>
      </p:sp>
    </p:spTree>
    <p:extLst>
      <p:ext uri="{BB962C8B-B14F-4D97-AF65-F5344CB8AC3E}">
        <p14:creationId xmlns:p14="http://schemas.microsoft.com/office/powerpoint/2010/main" val="469394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EC4581-F0C3-466F-90F9-FB7B6FD6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840" y="696063"/>
            <a:ext cx="9601196" cy="1303867"/>
          </a:xfrm>
        </p:spPr>
        <p:txBody>
          <a:bodyPr/>
          <a:lstStyle/>
          <a:p>
            <a:r>
              <a:rPr lang="en-US" dirty="0"/>
              <a:t>Estate Tax Exemption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EED6E8B1-3AF4-4009-AADE-0C46BDB90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766535"/>
              </p:ext>
            </p:extLst>
          </p:nvPr>
        </p:nvGraphicFramePr>
        <p:xfrm>
          <a:off x="1402964" y="187613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07058F-BD48-4636-8BEC-5577633E58C6}"/>
              </a:ext>
            </a:extLst>
          </p:cNvPr>
          <p:cNvSpPr txBox="1"/>
          <p:nvPr/>
        </p:nvSpPr>
        <p:spPr>
          <a:xfrm>
            <a:off x="2615609" y="3457823"/>
            <a:ext cx="1127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$275,000</a:t>
            </a:r>
          </a:p>
        </p:txBody>
      </p:sp>
    </p:spTree>
    <p:extLst>
      <p:ext uri="{BB962C8B-B14F-4D97-AF65-F5344CB8AC3E}">
        <p14:creationId xmlns:p14="http://schemas.microsoft.com/office/powerpoint/2010/main" val="1841870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19D36-4A23-4162-8465-5D0F525FD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Estate Tax Rates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94B6DA9C-CFF2-46C9-A3D1-4AD8369538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8183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C4F22-AC54-44A6-B1D8-BEC17A03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Estate Tax Summary Data</a:t>
            </a:r>
            <a:br>
              <a:rPr lang="en-US" dirty="0"/>
            </a:br>
            <a:r>
              <a:rPr lang="en-US" sz="2400" i="1" dirty="0"/>
              <a:t>Source:  Tax Policy Center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6B62E9C7-5DB7-4A44-8EBE-8F53E9ED60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70129"/>
              </p:ext>
            </p:extLst>
          </p:nvPr>
        </p:nvGraphicFramePr>
        <p:xfrm>
          <a:off x="992372" y="2435114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960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02C6F5-FC24-49E7-AA99-BB14C638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33080"/>
          </a:xfrm>
        </p:spPr>
        <p:txBody>
          <a:bodyPr/>
          <a:lstStyle/>
          <a:p>
            <a:r>
              <a:rPr lang="en-US" dirty="0"/>
              <a:t>Timeline of Important Legislation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76D0A162-88FD-4A6A-A81F-4880BBE706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077406"/>
              </p:ext>
            </p:extLst>
          </p:nvPr>
        </p:nvGraphicFramePr>
        <p:xfrm>
          <a:off x="1189382" y="3022220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27FA4E-38FD-4FAB-B4F5-A140580AD41F}"/>
              </a:ext>
            </a:extLst>
          </p:cNvPr>
          <p:cNvSpPr txBox="1"/>
          <p:nvPr/>
        </p:nvSpPr>
        <p:spPr>
          <a:xfrm>
            <a:off x="1696279" y="4002157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December 2017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5AD896-2A77-4042-9429-35A662668E44}"/>
              </a:ext>
            </a:extLst>
          </p:cNvPr>
          <p:cNvSpPr txBox="1"/>
          <p:nvPr/>
        </p:nvSpPr>
        <p:spPr>
          <a:xfrm>
            <a:off x="6096000" y="3022220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March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98D68D-F92D-45E0-9DB3-5DA082F50B96}"/>
              </a:ext>
            </a:extLst>
          </p:cNvPr>
          <p:cNvSpPr txBox="1"/>
          <p:nvPr/>
        </p:nvSpPr>
        <p:spPr>
          <a:xfrm>
            <a:off x="3922644" y="3429000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July 2019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E700D8-EA85-45D4-B5F6-A81DCB53A2D7}"/>
              </a:ext>
            </a:extLst>
          </p:cNvPr>
          <p:cNvSpPr txBox="1"/>
          <p:nvPr/>
        </p:nvSpPr>
        <p:spPr>
          <a:xfrm>
            <a:off x="8275982" y="2538516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December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E395DA-F97D-4F73-8B79-DFDD60757D87}"/>
              </a:ext>
            </a:extLst>
          </p:cNvPr>
          <p:cNvSpPr txBox="1"/>
          <p:nvPr/>
        </p:nvSpPr>
        <p:spPr>
          <a:xfrm>
            <a:off x="8547651" y="3391552"/>
            <a:ext cx="1806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Consolidated Appropriations Act of 2021 (COVID Relief)</a:t>
            </a:r>
          </a:p>
        </p:txBody>
      </p:sp>
    </p:spTree>
    <p:extLst>
      <p:ext uri="{BB962C8B-B14F-4D97-AF65-F5344CB8AC3E}">
        <p14:creationId xmlns:p14="http://schemas.microsoft.com/office/powerpoint/2010/main" val="2526021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2BBA72-9C12-4A17-8758-04A2318E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Adults with Wills and Bequests</a:t>
            </a:r>
            <a:br>
              <a:rPr lang="en-US" dirty="0"/>
            </a:br>
            <a:r>
              <a:rPr lang="en-US" i="1" dirty="0"/>
              <a:t>Age 55+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E2B27544-E32E-41CB-A92F-94971A3F3A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90085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1233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3B874B-6001-4B7B-AF2C-435F2267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Leaves a Charitable Bequest?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CFD44EA1-3DE3-4104-94E3-4A19414E7A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465902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8444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C65AFF-A862-4DF1-8417-5B7EF5B5E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Wording is Important!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974771A5-7012-496F-A137-611155211E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69988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D80405-EF96-4ED8-AC82-0F80AB599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405" y="946296"/>
            <a:ext cx="1012815" cy="26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16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9C747-A118-48CD-ACE9-91B3BD0C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Takeaway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3B6A94-0844-4565-9746-B1B2CEF42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Long-range Estate Planning Is Still Important… But Just Got A Bit Easier</a:t>
            </a:r>
          </a:p>
        </p:txBody>
      </p:sp>
    </p:spTree>
    <p:extLst>
      <p:ext uri="{BB962C8B-B14F-4D97-AF65-F5344CB8AC3E}">
        <p14:creationId xmlns:p14="http://schemas.microsoft.com/office/powerpoint/2010/main" val="1152255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EC4581-F0C3-466F-90F9-FB7B6FD6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Estate Tax Exemption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EED6E8B1-3AF4-4009-AADE-0C46BDB905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81139" y="2463209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4073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F2BCDF-715B-490F-90D2-553C8EB6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But, there is a catch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EA1505-E920-444E-A575-D384660EA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Higher exemption “sunsets” on Jan. 1, 2026, reverting to their pre-2018 exemption levels as indexed for inflation. 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Taxpayers can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their unified credit now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avoid the risk of losing them come 2026. 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there a “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clawback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risk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 if an individual were to gift away his or her entire gift tax exemption during that person’s lifetime and then die after Dec. 31, 2025?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87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35D9E-14AC-4BB5-852C-BF597AD8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077" y="1226681"/>
            <a:ext cx="9601196" cy="1303867"/>
          </a:xfrm>
        </p:spPr>
        <p:txBody>
          <a:bodyPr>
            <a:normAutofit/>
          </a:bodyPr>
          <a:lstStyle/>
          <a:p>
            <a:r>
              <a:rPr lang="en-US" sz="3600" dirty="0"/>
              <a:t>New Regulations Issued November 2018</a:t>
            </a:r>
            <a:r>
              <a:rPr lang="en-US" dirty="0"/>
              <a:t/>
            </a:r>
            <a:br>
              <a:rPr lang="en-US" dirty="0"/>
            </a:br>
            <a:r>
              <a:rPr lang="en-US" sz="3100" i="1" dirty="0"/>
              <a:t>REG-106706-18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862558-1E67-424F-9E13-FA14B1F5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3131091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Allows the estate to compute its estate tax credit using the 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higher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the exemption applicable to gifts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made during life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 the exemption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applicable on the date of death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9351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949629-8D17-4B4E-B6D7-3C928C00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rgbClr val="262626"/>
                </a:solidFill>
              </a:rPr>
              <a:t>An Example</a:t>
            </a:r>
            <a:br>
              <a:rPr lang="en-US" sz="4100">
                <a:solidFill>
                  <a:srgbClr val="262626"/>
                </a:solidFill>
              </a:rPr>
            </a:br>
            <a:r>
              <a:rPr lang="en-US" sz="4100" i="1">
                <a:solidFill>
                  <a:srgbClr val="262626"/>
                </a:solidFill>
              </a:rPr>
              <a:t>Harry and Meghan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598A82-DABA-4A31-B45B-C3BDF52C3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90000"/>
              </a:lnSpc>
            </a:pPr>
            <a:r>
              <a:rPr lang="en-US" sz="1800" b="0" i="0" dirty="0">
                <a:solidFill>
                  <a:srgbClr val="262626"/>
                </a:solidFill>
                <a:effectLst/>
              </a:rPr>
              <a:t>$30,000,000 in marital assets</a:t>
            </a:r>
            <a:r>
              <a:rPr lang="en-US" sz="1800" dirty="0">
                <a:solidFill>
                  <a:srgbClr val="262626"/>
                </a:solidFill>
              </a:rPr>
              <a:t>; 60 years old in 2021</a:t>
            </a:r>
            <a:endParaRPr lang="en-US" sz="1800" b="0" i="0" dirty="0">
              <a:solidFill>
                <a:srgbClr val="262626"/>
              </a:solidFill>
              <a:effectLst/>
            </a:endParaRPr>
          </a:p>
          <a:p>
            <a:pPr fontAlgn="base">
              <a:lnSpc>
                <a:spcPct val="90000"/>
              </a:lnSpc>
            </a:pPr>
            <a:r>
              <a:rPr lang="en-US" sz="1800" b="0" i="0" dirty="0">
                <a:solidFill>
                  <a:srgbClr val="262626"/>
                </a:solidFill>
                <a:effectLst/>
              </a:rPr>
              <a:t>In 2021 Harry and Meghan each have a lifetime exclusion amount of $11,700,000 ($23,400,000 as a marital unit). </a:t>
            </a:r>
          </a:p>
          <a:p>
            <a:pPr fontAlgn="base">
              <a:lnSpc>
                <a:spcPct val="90000"/>
              </a:lnSpc>
            </a:pPr>
            <a:r>
              <a:rPr lang="en-US" sz="1800" b="0" i="0" dirty="0">
                <a:solidFill>
                  <a:srgbClr val="262626"/>
                </a:solidFill>
                <a:effectLst/>
              </a:rPr>
              <a:t>They could each </a:t>
            </a:r>
            <a:r>
              <a:rPr lang="en-US" sz="1800" b="1" i="0" dirty="0">
                <a:solidFill>
                  <a:srgbClr val="262626"/>
                </a:solidFill>
                <a:effectLst/>
              </a:rPr>
              <a:t>gift</a:t>
            </a:r>
            <a:r>
              <a:rPr lang="en-US" sz="1800" b="0" i="0" dirty="0">
                <a:solidFill>
                  <a:srgbClr val="262626"/>
                </a:solidFill>
                <a:effectLst/>
              </a:rPr>
              <a:t> $11,700,000—or a total of $23,400,000—in addition to annual exclusion gifts and remove $23,400,000 from their taxable estate</a:t>
            </a:r>
            <a:r>
              <a:rPr lang="en-US" sz="1800" dirty="0">
                <a:solidFill>
                  <a:srgbClr val="262626"/>
                </a:solidFill>
              </a:rPr>
              <a:t>.</a:t>
            </a:r>
            <a:endParaRPr lang="en-US" sz="1800" b="0" i="0" dirty="0">
              <a:solidFill>
                <a:srgbClr val="262626"/>
              </a:solidFill>
              <a:effectLst/>
            </a:endParaRPr>
          </a:p>
          <a:p>
            <a:pPr fontAlgn="base">
              <a:lnSpc>
                <a:spcPct val="90000"/>
              </a:lnSpc>
            </a:pPr>
            <a:r>
              <a:rPr lang="en-US" sz="1800" b="0" i="0" dirty="0">
                <a:solidFill>
                  <a:srgbClr val="262626"/>
                </a:solidFill>
                <a:effectLst/>
              </a:rPr>
              <a:t>Assume Harry and Meghan pass away in 2030</a:t>
            </a:r>
          </a:p>
          <a:p>
            <a:pPr lvl="1" fontAlgn="base">
              <a:lnSpc>
                <a:spcPct val="90000"/>
              </a:lnSpc>
            </a:pPr>
            <a:r>
              <a:rPr lang="en-US" sz="1800" dirty="0">
                <a:solidFill>
                  <a:srgbClr val="262626"/>
                </a:solidFill>
              </a:rPr>
              <a:t>REG-106706-18 allows Harry and Meghan to use the </a:t>
            </a:r>
            <a:r>
              <a:rPr lang="en-US" sz="1800" b="1" u="sng" dirty="0">
                <a:solidFill>
                  <a:srgbClr val="262626"/>
                </a:solidFill>
              </a:rPr>
              <a:t>exemption that was in place when they made their gifts (in 2021) rather than when they passed away (2030)</a:t>
            </a:r>
            <a:endParaRPr lang="en-US" sz="1800" b="1" u="sng" dirty="0">
              <a:solidFill>
                <a:srgbClr val="262626"/>
              </a:solidFill>
              <a:effectLst/>
            </a:endParaRPr>
          </a:p>
          <a:p>
            <a:pPr fontAlgn="base">
              <a:lnSpc>
                <a:spcPct val="90000"/>
              </a:lnSpc>
            </a:pPr>
            <a:r>
              <a:rPr lang="en-US" sz="1800" b="0" i="0" dirty="0">
                <a:solidFill>
                  <a:srgbClr val="262626"/>
                </a:solidFill>
                <a:effectLst/>
              </a:rPr>
              <a:t>.</a:t>
            </a:r>
          </a:p>
          <a:p>
            <a:pPr fontAlgn="base">
              <a:lnSpc>
                <a:spcPct val="90000"/>
              </a:lnSpc>
              <a:buFont typeface="+mj-lt"/>
              <a:buAutoNum type="arabicPeriod"/>
            </a:pPr>
            <a:endParaRPr lang="en-US" sz="1000" b="0" i="0" dirty="0">
              <a:solidFill>
                <a:srgbClr val="262626"/>
              </a:solidFill>
              <a:effectLst/>
              <a:latin typeface="urw-din"/>
            </a:endParaRPr>
          </a:p>
          <a:p>
            <a:pPr>
              <a:lnSpc>
                <a:spcPct val="90000"/>
              </a:lnSpc>
            </a:pPr>
            <a:endParaRPr lang="en-US" sz="1000" dirty="0">
              <a:solidFill>
                <a:srgbClr val="26262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B3C6A9-859B-49F7-9FBE-D7B1124F1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282" y="2701180"/>
            <a:ext cx="2125216" cy="285264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42577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9C747-A118-48CD-ACE9-91B3BD0C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Takeaway 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3B6A94-0844-4565-9746-B1B2CEF42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Retirement Assets </a:t>
            </a:r>
          </a:p>
          <a:p>
            <a:pPr marL="0" indent="0" algn="ctr">
              <a:buNone/>
            </a:pPr>
            <a:r>
              <a:rPr lang="en-US" sz="4000" dirty="0"/>
              <a:t>Still Require Thoughtful Planning</a:t>
            </a:r>
          </a:p>
        </p:txBody>
      </p:sp>
    </p:spTree>
    <p:extLst>
      <p:ext uri="{BB962C8B-B14F-4D97-AF65-F5344CB8AC3E}">
        <p14:creationId xmlns:p14="http://schemas.microsoft.com/office/powerpoint/2010/main" val="2450370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9C747-A118-48CD-ACE9-91B3BD0C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Gifting Retirement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3B6A94-0844-4565-9746-B1B2CEF42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Retirement assets may be subject to taxation, even if a donor is not subject to federal estate taxes.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That’s because most retirement assets are considered to be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“tax heavy” assets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they were never taxed during the lifetime of the donor.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Upon the death of the donor, then, the recipient of those assets may need to pay taxes on the assets they receive.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54B92B-EC81-417F-A674-CABEABC2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99C9-84D9-46D2-A11E-BCF8A720529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47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956997-A07E-48EF-B6DD-E54A9E95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Planning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67B0DE-40E5-4FB9-8906-F6FC18D80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Many of the provisions enacted in TCJA 2017 expire December 31, 2025, including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Reduction Of Individual Income Rates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Increased Standard Deduction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Increased Estate Tax Exemption</a:t>
            </a:r>
          </a:p>
        </p:txBody>
      </p:sp>
    </p:spTree>
    <p:extLst>
      <p:ext uri="{BB962C8B-B14F-4D97-AF65-F5344CB8AC3E}">
        <p14:creationId xmlns:p14="http://schemas.microsoft.com/office/powerpoint/2010/main" val="3132128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4243B1-67BF-47EE-A38A-325CD6E4F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Retirement Assets and RMDs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53FA3F-92F1-45CC-BF17-30829872A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After Age 72,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Required Minimum Distribution Rules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Apply</a:t>
            </a:r>
          </a:p>
          <a:p>
            <a:pPr lvl="1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50% Penalty on shortfall below RMD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RMD rules were suspended for 2020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RMD rules reinstated for 2021 and beyond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36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78389A-78FE-4444-9DD4-ED2C3F9E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Minimum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39AD17-DC08-4527-97FD-AC7FAE86E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distribute a minimum amount</a:t>
            </a:r>
          </a:p>
          <a:p>
            <a:pPr lvl="1"/>
            <a:r>
              <a:rPr lang="en-US" dirty="0"/>
              <a:t>Life expectancy factor applied to account balance</a:t>
            </a:r>
          </a:p>
          <a:p>
            <a:r>
              <a:rPr lang="en-US" dirty="0"/>
              <a:t>Example:  Widow, Age 73</a:t>
            </a:r>
          </a:p>
          <a:p>
            <a:pPr lvl="1"/>
            <a:r>
              <a:rPr lang="en-US" dirty="0"/>
              <a:t>Life Expectancy = 11 years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600" dirty="0"/>
              <a:t>$1,000,000/24.7 = $40,485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681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QCD?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A QCD is a </a:t>
            </a:r>
            <a:r>
              <a:rPr lang="en-US" sz="3200" b="1" dirty="0"/>
              <a:t>direct transfer </a:t>
            </a:r>
            <a:r>
              <a:rPr lang="en-US" sz="3200" dirty="0"/>
              <a:t>of funds from your IRA custodian, payable to </a:t>
            </a:r>
            <a:r>
              <a:rPr lang="en-US" sz="3200" b="1" dirty="0"/>
              <a:t>a qualified charity</a:t>
            </a:r>
            <a:r>
              <a:rPr lang="en-US" sz="3200" dirty="0"/>
              <a:t>. QCDs can be counted toward </a:t>
            </a:r>
            <a:r>
              <a:rPr lang="en-US" sz="3200" b="1" dirty="0"/>
              <a:t>satisfying your required minimum distributions </a:t>
            </a:r>
            <a:r>
              <a:rPr lang="en-US" sz="3200" dirty="0"/>
              <a:t>(RMDs) for the year, as long as certain rules are met.</a:t>
            </a:r>
          </a:p>
        </p:txBody>
      </p:sp>
    </p:spTree>
    <p:extLst>
      <p:ext uri="{BB962C8B-B14F-4D97-AF65-F5344CB8AC3E}">
        <p14:creationId xmlns:p14="http://schemas.microsoft.com/office/powerpoint/2010/main" val="2254502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a QCD</a:t>
            </a:r>
            <a:br>
              <a:rPr lang="en-US" dirty="0"/>
            </a:br>
            <a:r>
              <a:rPr lang="en-US" sz="2000" i="1" dirty="0"/>
              <a:t>$50,000 from an </a:t>
            </a:r>
            <a:r>
              <a:rPr lang="en-US" sz="2000" dirty="0"/>
              <a:t>IRA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17036" y="2686772"/>
          <a:ext cx="10058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33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5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Non-QCD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Taxable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- 0 -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Charitable Deduction - </a:t>
                      </a:r>
                      <a:r>
                        <a:rPr lang="en-US" dirty="0" err="1"/>
                        <a:t>Nonitemizer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- 0 -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- 0 -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Charitable Deduction – Itemizer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$50,000?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- 0 -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Income Limits on Charitable Deduction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Tax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Zero – at best (likely more)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261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A6067E-C5F4-451F-B0D0-1EDDDE8A4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QCD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562E4B-3E82-46B9-A8B5-5D286CBF2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Age 70 ½ or Older</a:t>
            </a:r>
          </a:p>
          <a:p>
            <a:pPr lvl="1"/>
            <a:r>
              <a:rPr lang="en-US" dirty="0"/>
              <a:t>NOTE THAT THIS DIFFERS FROM RMD REQUIREMENTS</a:t>
            </a:r>
          </a:p>
          <a:p>
            <a:r>
              <a:rPr lang="en-US" dirty="0"/>
              <a:t>Maximum annual amount is $100,000</a:t>
            </a:r>
          </a:p>
          <a:p>
            <a:r>
              <a:rPr lang="en-US" dirty="0"/>
              <a:t>Deadline December 31</a:t>
            </a:r>
          </a:p>
          <a:p>
            <a:r>
              <a:rPr lang="en-US" dirty="0"/>
              <a:t>Cannot give to</a:t>
            </a:r>
          </a:p>
          <a:p>
            <a:pPr lvl="1"/>
            <a:r>
              <a:rPr lang="en-US" dirty="0"/>
              <a:t>Donor Advised Fund</a:t>
            </a:r>
          </a:p>
          <a:p>
            <a:pPr lvl="1"/>
            <a:r>
              <a:rPr lang="en-US" dirty="0"/>
              <a:t>Supporting Organization</a:t>
            </a:r>
          </a:p>
          <a:p>
            <a:pPr lvl="1"/>
            <a:r>
              <a:rPr lang="en-US" dirty="0"/>
              <a:t>Income-Producing Gift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526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8ACD30-42C6-48DE-BD32-547597FE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QCDs and Deductible IRA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C501FA-270C-4E84-AF91-F29028F49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Secure Act permitted deductible contributions to IRAs after age 72</a:t>
            </a:r>
          </a:p>
          <a:p>
            <a:pPr lvl="1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QCD is reduced by amount of IRA contribution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Example: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make a QCD in 2020 for $10,000. 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also make a $7,000 deductible IRA contribution. 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Your charity receives the full $10,000 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tax-free portion of the QCD reported on your tax return is reduced to $3,000. The remaining $7,000 of the QCD is taxable. </a:t>
            </a:r>
          </a:p>
        </p:txBody>
      </p:sp>
    </p:spTree>
    <p:extLst>
      <p:ext uri="{BB962C8B-B14F-4D97-AF65-F5344CB8AC3E}">
        <p14:creationId xmlns:p14="http://schemas.microsoft.com/office/powerpoint/2010/main" val="32497969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10A7CF-4324-4479-A8BD-A9C01B517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SECURE Act and Stretch IRAs</a:t>
            </a:r>
            <a:br>
              <a:rPr lang="en-US" dirty="0"/>
            </a:br>
            <a:endParaRPr lang="en-US" sz="27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894BFF-DBE3-401D-BB9B-B9FAD7D45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Inherited IRA,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owner must withdraw the entire IRA balance within 10 years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the death of the IRA’s owner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Exceptions</a:t>
            </a:r>
          </a:p>
          <a:p>
            <a:pPr lvl="2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Spouse</a:t>
            </a:r>
          </a:p>
          <a:p>
            <a:pPr lvl="2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Children under age of majority</a:t>
            </a:r>
          </a:p>
          <a:p>
            <a:pPr lvl="3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10-year rule applies when they reach age of majority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disabled beneficiary or chronically-ill beneficiary, or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beneficiary within 10 years of age of the decedent</a:t>
            </a:r>
          </a:p>
        </p:txBody>
      </p:sp>
    </p:spTree>
    <p:extLst>
      <p:ext uri="{BB962C8B-B14F-4D97-AF65-F5344CB8AC3E}">
        <p14:creationId xmlns:p14="http://schemas.microsoft.com/office/powerpoint/2010/main" val="854630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76D80F-2ECD-4780-8ED6-B3516F59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Stretch IRA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E61BE9-2132-4EB7-878D-D457FF7C23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b="1" u="sng" dirty="0"/>
              <a:t>Current Law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Assume 25-year-old inherits $1,000,000 IRA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Life Expectancy = 57.2 Years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Required Minimum Withdrawal =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$1,000,000/57.2 = $17,482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(Note:  Investment earnings may exceed payout in early years)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A2778B-2E7D-478A-8549-618A215F4E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500" b="1" u="sng" dirty="0"/>
              <a:t>SECURE Act</a:t>
            </a:r>
          </a:p>
          <a:p>
            <a:endParaRPr lang="en-US" dirty="0"/>
          </a:p>
          <a:p>
            <a:r>
              <a:rPr lang="en-US" dirty="0"/>
              <a:t>Assume same 25-year-old</a:t>
            </a:r>
          </a:p>
          <a:p>
            <a:r>
              <a:rPr lang="en-US" dirty="0"/>
              <a:t>IRA must be withdrawn within 10 years</a:t>
            </a:r>
          </a:p>
          <a:p>
            <a:r>
              <a:rPr lang="en-US" dirty="0"/>
              <a:t>Investment earnings limited to 10 years</a:t>
            </a:r>
          </a:p>
        </p:txBody>
      </p:sp>
    </p:spTree>
    <p:extLst>
      <p:ext uri="{BB962C8B-B14F-4D97-AF65-F5344CB8AC3E}">
        <p14:creationId xmlns:p14="http://schemas.microsoft.com/office/powerpoint/2010/main" val="10281882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9C747-A118-48CD-ACE9-91B3BD0C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Takeaway #7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3B6A94-0844-4565-9746-B1B2CEF42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Tax Laws Don’t Last Forever </a:t>
            </a:r>
          </a:p>
          <a:p>
            <a:pPr marL="0" indent="0" algn="ctr">
              <a:buNone/>
            </a:pPr>
            <a:r>
              <a:rPr lang="en-US" sz="4000" dirty="0"/>
              <a:t>… And Here Is an Example</a:t>
            </a:r>
          </a:p>
        </p:txBody>
      </p:sp>
    </p:spTree>
    <p:extLst>
      <p:ext uri="{BB962C8B-B14F-4D97-AF65-F5344CB8AC3E}">
        <p14:creationId xmlns:p14="http://schemas.microsoft.com/office/powerpoint/2010/main" val="35842078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9C747-A118-48CD-ACE9-91B3BD0C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/>
              <a:t>A Prediction </a:t>
            </a:r>
            <a:br>
              <a:rPr lang="en-US" sz="7200" dirty="0"/>
            </a:br>
            <a:r>
              <a:rPr lang="en-US" sz="3100" i="1" dirty="0"/>
              <a:t>(Sorry, Yogi!)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8113A08-AEDA-4FAF-B3AB-373866909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8125" y="2557463"/>
            <a:ext cx="6635750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4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064D57-DCBC-4DB0-BA1D-DCCC01764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Tax Cut and Jobs Act </a:t>
            </a:r>
            <a:br>
              <a:rPr lang="en-US" sz="4800" dirty="0"/>
            </a:br>
            <a:r>
              <a:rPr lang="en-US" sz="4800" dirty="0"/>
              <a:t>of 2017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4B7AA3B-6152-4687-BD1B-8633961211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609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8CE8B7-BC1C-4F5C-BE35-B8CDD5FB8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Biden Tax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9B33FE-094B-456D-8D81-E73D51F8B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Elimination of Stepped Up Basis</a:t>
            </a:r>
          </a:p>
          <a:p>
            <a:r>
              <a:rPr lang="en-US" dirty="0"/>
              <a:t>Removal of $10,000 SALT Deduction Limitation</a:t>
            </a:r>
          </a:p>
          <a:p>
            <a:r>
              <a:rPr lang="en-US" dirty="0"/>
              <a:t>Reduce estate tax exemption to $3.5 million</a:t>
            </a:r>
          </a:p>
          <a:p>
            <a:pPr lvl="1"/>
            <a:r>
              <a:rPr lang="en-US" dirty="0"/>
              <a:t>Reduce lifetime gift exemption to $1 million </a:t>
            </a:r>
          </a:p>
          <a:p>
            <a:pPr lvl="1"/>
            <a:r>
              <a:rPr lang="en-US" dirty="0"/>
              <a:t>Increase maximum tax rate to 45%</a:t>
            </a:r>
          </a:p>
          <a:p>
            <a:r>
              <a:rPr lang="en-US" dirty="0"/>
              <a:t>Higher rates/stricter deduction limits for those with income above $400,000</a:t>
            </a:r>
          </a:p>
        </p:txBody>
      </p:sp>
    </p:spTree>
    <p:extLst>
      <p:ext uri="{BB962C8B-B14F-4D97-AF65-F5344CB8AC3E}">
        <p14:creationId xmlns:p14="http://schemas.microsoft.com/office/powerpoint/2010/main" val="1831656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70FB00-25FF-4C1D-85BD-81457038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% of Wealth in Unrealized Gains</a:t>
            </a:r>
            <a:br>
              <a:rPr lang="en-US" dirty="0"/>
            </a:br>
            <a:r>
              <a:rPr lang="en-US" sz="2000" i="1" dirty="0"/>
              <a:t>Gross Estate – Deceased Household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8CA74095-300A-4862-9523-A1A0427D70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8A2E1C-280C-484D-8AFC-2F358C41315A}"/>
              </a:ext>
            </a:extLst>
          </p:cNvPr>
          <p:cNvSpPr txBox="1"/>
          <p:nvPr/>
        </p:nvSpPr>
        <p:spPr>
          <a:xfrm>
            <a:off x="2055495" y="5864226"/>
            <a:ext cx="8081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Estate vs. Capital Gains Taxation: An Evaluation of Prospective Policies for Taxing Wealth at the Time of Death Robert B. Avery, Daniel </a:t>
            </a:r>
            <a:r>
              <a:rPr lang="en-US" sz="1200" i="1" dirty="0" err="1"/>
              <a:t>Grodzicki</a:t>
            </a:r>
            <a:r>
              <a:rPr lang="en-US" sz="1200" i="1" dirty="0"/>
              <a:t>, and Kevin B. Moore, Board of Governors of Federal Reserve, April 1, 2013</a:t>
            </a:r>
          </a:p>
        </p:txBody>
      </p:sp>
    </p:spTree>
    <p:extLst>
      <p:ext uri="{BB962C8B-B14F-4D97-AF65-F5344CB8AC3E}">
        <p14:creationId xmlns:p14="http://schemas.microsoft.com/office/powerpoint/2010/main" val="5914006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1B6AB5-4F3A-47D8-9EBF-8652D285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Issues to Consider:  </a:t>
            </a:r>
            <a:br>
              <a:rPr lang="en-US" dirty="0"/>
            </a:br>
            <a:r>
              <a:rPr lang="en-US" dirty="0"/>
              <a:t>Elimination of Stepped Up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07FC3E-7C21-479C-BCE5-7A3479F79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Built Into A Lot Of Estate Plans</a:t>
            </a:r>
          </a:p>
          <a:p>
            <a:r>
              <a:rPr lang="en-US" dirty="0"/>
              <a:t>More Difficult To Calculate Cost Basis</a:t>
            </a:r>
          </a:p>
          <a:p>
            <a:r>
              <a:rPr lang="en-US" dirty="0"/>
              <a:t>Will Generate Federal Tax Revenue</a:t>
            </a:r>
          </a:p>
          <a:p>
            <a:pPr lvl="1"/>
            <a:r>
              <a:rPr lang="en-US" dirty="0"/>
              <a:t>But Also Eliminate Market Distortions</a:t>
            </a:r>
          </a:p>
          <a:p>
            <a:r>
              <a:rPr lang="en-US" dirty="0"/>
              <a:t>Will It Be Retroactive?</a:t>
            </a:r>
          </a:p>
        </p:txBody>
      </p:sp>
    </p:spTree>
    <p:extLst>
      <p:ext uri="{BB962C8B-B14F-4D97-AF65-F5344CB8AC3E}">
        <p14:creationId xmlns:p14="http://schemas.microsoft.com/office/powerpoint/2010/main" val="25637766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C8A4BE-2D7A-446C-8B28-B81DED92F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Eliminating Stepped-Up Basis</a:t>
            </a:r>
            <a:br>
              <a:rPr lang="en-US" dirty="0"/>
            </a:br>
            <a:r>
              <a:rPr lang="en-US" sz="3100" i="1" dirty="0"/>
              <a:t>An Example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550691BF-68AF-4AA7-BA28-AD7D15B280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955025"/>
              </p:ext>
            </p:extLst>
          </p:nvPr>
        </p:nvGraphicFramePr>
        <p:xfrm>
          <a:off x="1295400" y="2557463"/>
          <a:ext cx="9507279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9093">
                  <a:extLst>
                    <a:ext uri="{9D8B030D-6E8A-4147-A177-3AD203B41FA5}">
                      <a16:colId xmlns:a16="http://schemas.microsoft.com/office/drawing/2014/main" xmlns="" val="2882015853"/>
                    </a:ext>
                  </a:extLst>
                </a:gridCol>
                <a:gridCol w="3169093">
                  <a:extLst>
                    <a:ext uri="{9D8B030D-6E8A-4147-A177-3AD203B41FA5}">
                      <a16:colId xmlns:a16="http://schemas.microsoft.com/office/drawing/2014/main" xmlns="" val="4057818673"/>
                    </a:ext>
                  </a:extLst>
                </a:gridCol>
                <a:gridCol w="3169093">
                  <a:extLst>
                    <a:ext uri="{9D8B030D-6E8A-4147-A177-3AD203B41FA5}">
                      <a16:colId xmlns:a16="http://schemas.microsoft.com/office/drawing/2014/main" xmlns="" val="2995731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With Stepped Up 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Without Stepped Up Basis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222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$2.5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$2.5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708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 at Time of Death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087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Cost Basis for Heirs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$2.5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631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Capital 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$3.5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425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Capital Gains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9913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Capital Gains Tax 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$833,000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1628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0236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00FF35-2BCB-46E3-B6DC-B6D58D1F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Without Stepped-Up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3DF8B8-0DA8-4D9A-84E9-902852264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Donate, Donate, Donate</a:t>
            </a:r>
          </a:p>
          <a:p>
            <a:pPr lvl="1"/>
            <a:r>
              <a:rPr lang="en-US" dirty="0"/>
              <a:t>Charitable deduction for market value</a:t>
            </a:r>
          </a:p>
          <a:p>
            <a:pPr lvl="1"/>
            <a:r>
              <a:rPr lang="en-US" dirty="0"/>
              <a:t>Avoid capital gains tax</a:t>
            </a:r>
          </a:p>
          <a:p>
            <a:pPr lvl="1"/>
            <a:r>
              <a:rPr lang="en-US" dirty="0"/>
              <a:t>Only if long-term capital gain property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734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F9A3CF-6736-4C32-AC7D-5E1EBD396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Limitations on State and Local Tax 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4CAC7B-8F77-4880-8DEA-F62EEC30B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tax years from 2018 through 2025</a:t>
            </a:r>
          </a:p>
          <a:p>
            <a:pPr lvl="1"/>
            <a:r>
              <a:rPr lang="en-US" dirty="0"/>
              <a:t>Sec. 164(b)(6) - prohibits individual taxpayers from deducting more than $10,000 in state and local taxes ($5,000 in the case of a married taxpayer filing separately). </a:t>
            </a:r>
          </a:p>
          <a:p>
            <a:r>
              <a:rPr lang="en-US" dirty="0"/>
              <a:t>This limitation only applies to taxes not incurred in a taxpayer's trade or business</a:t>
            </a:r>
          </a:p>
        </p:txBody>
      </p:sp>
    </p:spTree>
    <p:extLst>
      <p:ext uri="{BB962C8B-B14F-4D97-AF65-F5344CB8AC3E}">
        <p14:creationId xmlns:p14="http://schemas.microsoft.com/office/powerpoint/2010/main" val="36973612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0E21E8-378B-4702-8762-1484F4BF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Average SALT Deduction</a:t>
            </a:r>
            <a:br>
              <a:rPr lang="en-US" dirty="0"/>
            </a:br>
            <a:r>
              <a:rPr lang="en-US" sz="3100" i="1" dirty="0"/>
              <a:t>Before Tax Reform Act of 2017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64695169-88AA-47C8-90D7-8D816F7096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5374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385B56-7BB0-4177-B03E-870220E3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Evading the SALT Tax Limitation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FF95419-92DE-48A0-9D8D-8C20AA171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7759" y="3727359"/>
            <a:ext cx="2381250" cy="2428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869123F-DAEC-496E-B55A-61E6DE30F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849" y="2757602"/>
            <a:ext cx="1831210" cy="1303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433B3A0-293A-4A38-BE1C-C4CC422BA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934" y="3109071"/>
            <a:ext cx="1284266" cy="9120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0BA1A75-BE92-48AD-881A-51ED72FF8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034" y="3067492"/>
            <a:ext cx="1304925" cy="1038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064CB9C-8DA5-4DB1-AF4D-9376F5711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267" y="4572002"/>
            <a:ext cx="6118829" cy="15469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0C3BBA2-7868-43B4-80FA-9B1FA60CCE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2486" y="2679404"/>
            <a:ext cx="1394287" cy="18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F72174-921E-4557-AA9D-56158C2C4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495" y="4867322"/>
            <a:ext cx="1394287" cy="12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360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5A2945-9B54-42E6-BCEB-9746D8211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Treasury Regulations (Approved)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42C9C9-8E90-4177-96FA-35078A242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Requires taxpayers </a:t>
            </a:r>
            <a:r>
              <a:rPr lang="en-US" sz="3200" b="1" u="sng" dirty="0"/>
              <a:t>subtract the value of state and local tax credits</a:t>
            </a:r>
            <a:r>
              <a:rPr lang="en-US" sz="3200" dirty="0"/>
              <a:t> from their federal charitable deductions. </a:t>
            </a:r>
          </a:p>
          <a:p>
            <a:r>
              <a:rPr lang="en-US" sz="3200" dirty="0"/>
              <a:t>Taxpayers could claim the full federal charitable deduction if the state tax credit was for 15% or less of the donation. </a:t>
            </a:r>
          </a:p>
        </p:txBody>
      </p:sp>
    </p:spTree>
    <p:extLst>
      <p:ext uri="{BB962C8B-B14F-4D97-AF65-F5344CB8AC3E}">
        <p14:creationId xmlns:p14="http://schemas.microsoft.com/office/powerpoint/2010/main" val="4111058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22AC0F86-9A78-4E84-A4B4-ADB8B2629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AF78B9E-8BE2-4706-9377-A05FA25ABA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32CDFDE2-4DB3-4623-BA21-187D1B710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D74B2AA-1443-4E9B-8462-F7F5B8525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9BB652B6-7300-49EC-9422-EF5342492A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D0909587-01DE-424D-A15F-DAA28CF2CD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CBED7-0C39-477A-A15E-D51B59BA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9A54E25-1C05-48E5-A5CC-3778C1D363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0E5D0023-B23E-4823-8D72-B07FFF8CA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7A56380-A43A-42CE-A168-0A1BE7421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For Inviting Me Here Today</a:t>
            </a:r>
            <a:endParaRPr lang="en-US" i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81242F-8CA9-4304-8B51-E24E860E9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135" y="1719003"/>
            <a:ext cx="5726787" cy="32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8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9C747-A118-48CD-ACE9-91B3BD0C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Takeaway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3B6A94-0844-4565-9746-B1B2CEF42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You Don’t Have to Be Warren Buffet to Itemize your Taxes …. But It Helps</a:t>
            </a:r>
          </a:p>
        </p:txBody>
      </p:sp>
    </p:spTree>
    <p:extLst>
      <p:ext uri="{BB962C8B-B14F-4D97-AF65-F5344CB8AC3E}">
        <p14:creationId xmlns:p14="http://schemas.microsoft.com/office/powerpoint/2010/main" val="337280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CBED8-7D97-48ED-85A9-E6014889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251" y="811808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New Standard Deduction</a:t>
            </a:r>
          </a:p>
        </p:txBody>
      </p:sp>
      <p:pic>
        <p:nvPicPr>
          <p:cNvPr id="5" name="Picture 4" descr="A drawing of a flag&#10;&#10;Description automatically generated">
            <a:extLst>
              <a:ext uri="{FF2B5EF4-FFF2-40B4-BE49-F238E27FC236}">
                <a16:creationId xmlns:a16="http://schemas.microsoft.com/office/drawing/2014/main" xmlns="" id="{4D58091C-D4FC-45A1-AB88-8E2F8E037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32" y="645106"/>
            <a:ext cx="3688645" cy="36886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6176AA-F88E-41CD-8E2B-D898FF568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251" y="2526085"/>
            <a:ext cx="6727689" cy="36701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Married, Joint Return </a:t>
            </a:r>
          </a:p>
          <a:p>
            <a:r>
              <a:rPr lang="en-US" dirty="0"/>
              <a:t>2017 - $12,700, with personal exemptions of $4,050</a:t>
            </a:r>
          </a:p>
          <a:p>
            <a:r>
              <a:rPr lang="en-US" dirty="0"/>
              <a:t>2018 - $24,000, with no personal exemptions</a:t>
            </a:r>
          </a:p>
          <a:p>
            <a:pPr lvl="1"/>
            <a:r>
              <a:rPr lang="en-US" sz="2400" i="1" dirty="0"/>
              <a:t>2019 - $24,400</a:t>
            </a:r>
          </a:p>
          <a:p>
            <a:pPr lvl="1"/>
            <a:r>
              <a:rPr lang="en-US" sz="2400" i="1" dirty="0"/>
              <a:t>2020 – $24,800</a:t>
            </a:r>
          </a:p>
          <a:p>
            <a:pPr lvl="1"/>
            <a:r>
              <a:rPr lang="en-US" sz="2400" i="1" dirty="0"/>
              <a:t>2021 - $25,100</a:t>
            </a:r>
          </a:p>
        </p:txBody>
      </p:sp>
    </p:spTree>
    <p:extLst>
      <p:ext uri="{BB962C8B-B14F-4D97-AF65-F5344CB8AC3E}">
        <p14:creationId xmlns:p14="http://schemas.microsoft.com/office/powerpoint/2010/main" val="395351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C3AE0-A692-4586-93DE-1D6B7CDE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Returns with Itemized Deductions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9DBBA8C9-F4AB-45BF-8136-71FB78DCB4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090496"/>
              </p:ext>
            </p:extLst>
          </p:nvPr>
        </p:nvGraphicFramePr>
        <p:xfrm>
          <a:off x="955158" y="1910687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201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C3AE0-A692-4586-93DE-1D6B7CDE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Returns with Itemized Deductions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9DBBA8C9-F4AB-45BF-8136-71FB78DCB4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685247"/>
              </p:ext>
            </p:extLst>
          </p:nvPr>
        </p:nvGraphicFramePr>
        <p:xfrm>
          <a:off x="838200" y="174460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0838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A5E8AD8-ACAE-44D3-82E3-3ED66AE99975}">
  <we:reference id="wa104381637" version="1.0.0.0" store="en-US" storeType="OMEX"/>
  <we:alternateReferences>
    <we:reference id="wa104381637" version="1.0.0.0" store="WA10438163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1839</Words>
  <Application>Microsoft Office PowerPoint</Application>
  <PresentationFormat>Custom</PresentationFormat>
  <Paragraphs>290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Organic</vt:lpstr>
      <vt:lpstr>Taxes, Charitable Giving and The New Normal</vt:lpstr>
      <vt:lpstr>Today’s Discussion With 7 “Takeaway” Statements</vt:lpstr>
      <vt:lpstr>Timeline of Important Legislation</vt:lpstr>
      <vt:lpstr>Important Planning Consideration</vt:lpstr>
      <vt:lpstr>Tax Cut and Jobs Act  of 2017</vt:lpstr>
      <vt:lpstr>Takeaway #1</vt:lpstr>
      <vt:lpstr>New Standard Deduction</vt:lpstr>
      <vt:lpstr>Returns with Itemized Deductions</vt:lpstr>
      <vt:lpstr>Returns with Itemized Deductions</vt:lpstr>
      <vt:lpstr>Returns with Itemized Deductions</vt:lpstr>
      <vt:lpstr>Percentage of Returns that Itemize</vt:lpstr>
      <vt:lpstr>Takeaway #2</vt:lpstr>
      <vt:lpstr>CARES Act Incentives</vt:lpstr>
      <vt:lpstr>Takeaway #3</vt:lpstr>
      <vt:lpstr>What is a Donor Advised Fund?</vt:lpstr>
      <vt:lpstr>Pension Protection Act Of 2006</vt:lpstr>
      <vt:lpstr>Donor Advised Fund vs Private Foundations</vt:lpstr>
      <vt:lpstr>Gifts to Donor Advised Funds As % of All Individual Charitable Giving</vt:lpstr>
      <vt:lpstr>Why The Fuss Over Donor Advised Funds?</vt:lpstr>
      <vt:lpstr>Donor Advised Funds and “Bunching”</vt:lpstr>
      <vt:lpstr>Level Charitable Gifts Each Year</vt:lpstr>
      <vt:lpstr>What is “Bunching”</vt:lpstr>
      <vt:lpstr>Example 1 – With Bunching</vt:lpstr>
      <vt:lpstr>Special CARES Act Rule</vt:lpstr>
      <vt:lpstr>Kansas City Royals Gift</vt:lpstr>
      <vt:lpstr>Takeaway #4</vt:lpstr>
      <vt:lpstr>Estate Tax Exemption</vt:lpstr>
      <vt:lpstr>Estate Tax Rates</vt:lpstr>
      <vt:lpstr>Estate Tax Summary Data Source:  Tax Policy Center</vt:lpstr>
      <vt:lpstr>Adults with Wills and Bequests Age 55+</vt:lpstr>
      <vt:lpstr>Who Leaves a Charitable Bequest?</vt:lpstr>
      <vt:lpstr>Wording is Important!</vt:lpstr>
      <vt:lpstr>Takeaway #5</vt:lpstr>
      <vt:lpstr>Estate Tax Exemption</vt:lpstr>
      <vt:lpstr>But, there is a catch ….</vt:lpstr>
      <vt:lpstr>New Regulations Issued November 2018 REG-106706-18</vt:lpstr>
      <vt:lpstr>An Example Harry and Meghan</vt:lpstr>
      <vt:lpstr>Takeaway #6</vt:lpstr>
      <vt:lpstr>Gifting Retirement Assets</vt:lpstr>
      <vt:lpstr>Retirement Assets and RMDs</vt:lpstr>
      <vt:lpstr>Required Minimum Distributions</vt:lpstr>
      <vt:lpstr>What is a QCD?</vt:lpstr>
      <vt:lpstr>Importance of a QCD $50,000 from an IRA</vt:lpstr>
      <vt:lpstr>QCD requirements</vt:lpstr>
      <vt:lpstr>QCDs and Deductible IRA Contributions</vt:lpstr>
      <vt:lpstr>SECURE Act and Stretch IRAs </vt:lpstr>
      <vt:lpstr>Stretch IRA Example</vt:lpstr>
      <vt:lpstr>Takeaway #7</vt:lpstr>
      <vt:lpstr>A Prediction  (Sorry, Yogi!)</vt:lpstr>
      <vt:lpstr>Biden Tax Plan</vt:lpstr>
      <vt:lpstr>% of Wealth in Unrealized Gains Gross Estate – Deceased Household</vt:lpstr>
      <vt:lpstr>Issues to Consider:   Elimination of Stepped Up Basis</vt:lpstr>
      <vt:lpstr>Eliminating Stepped-Up Basis An Example</vt:lpstr>
      <vt:lpstr>Strategy Without Stepped-Up Basis</vt:lpstr>
      <vt:lpstr>Limitations on State and Local Tax Deductions</vt:lpstr>
      <vt:lpstr>Average SALT Deduction Before Tax Reform Act of 2017</vt:lpstr>
      <vt:lpstr>Evading the SALT Tax Limitation</vt:lpstr>
      <vt:lpstr>New Treasury Regulations (Approved)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Taxes, Charitable Giving and The New Normal</dc:title>
  <dc:creator>David Bennett</dc:creator>
  <cp:lastModifiedBy>Susan</cp:lastModifiedBy>
  <cp:revision>44</cp:revision>
  <cp:lastPrinted>2021-02-23T13:45:32Z</cp:lastPrinted>
  <dcterms:created xsi:type="dcterms:W3CDTF">2019-11-07T12:30:44Z</dcterms:created>
  <dcterms:modified xsi:type="dcterms:W3CDTF">2021-09-27T19:25:06Z</dcterms:modified>
</cp:coreProperties>
</file>